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48"/>
  </p:notesMasterIdLst>
  <p:handoutMasterIdLst>
    <p:handoutMasterId r:id="rId49"/>
  </p:handoutMasterIdLst>
  <p:sldIdLst>
    <p:sldId id="314" r:id="rId6"/>
    <p:sldId id="1495" r:id="rId7"/>
    <p:sldId id="1402" r:id="rId8"/>
    <p:sldId id="1403" r:id="rId9"/>
    <p:sldId id="1406" r:id="rId10"/>
    <p:sldId id="1465" r:id="rId11"/>
    <p:sldId id="1526" r:id="rId12"/>
    <p:sldId id="1509" r:id="rId13"/>
    <p:sldId id="1511" r:id="rId14"/>
    <p:sldId id="1528" r:id="rId15"/>
    <p:sldId id="1533" r:id="rId16"/>
    <p:sldId id="1510" r:id="rId17"/>
    <p:sldId id="1512" r:id="rId18"/>
    <p:sldId id="1516" r:id="rId19"/>
    <p:sldId id="1527" r:id="rId20"/>
    <p:sldId id="1529" r:id="rId21"/>
    <p:sldId id="1518" r:id="rId22"/>
    <p:sldId id="1517" r:id="rId23"/>
    <p:sldId id="1513" r:id="rId24"/>
    <p:sldId id="1418" r:id="rId25"/>
    <p:sldId id="1534" r:id="rId26"/>
    <p:sldId id="1419" r:id="rId27"/>
    <p:sldId id="1420" r:id="rId28"/>
    <p:sldId id="1417" r:id="rId29"/>
    <p:sldId id="1530" r:id="rId30"/>
    <p:sldId id="1520" r:id="rId31"/>
    <p:sldId id="1531" r:id="rId32"/>
    <p:sldId id="1521" r:id="rId33"/>
    <p:sldId id="1514" r:id="rId34"/>
    <p:sldId id="1519" r:id="rId35"/>
    <p:sldId id="1515" r:id="rId36"/>
    <p:sldId id="1471" r:id="rId37"/>
    <p:sldId id="1472" r:id="rId38"/>
    <p:sldId id="1474" r:id="rId39"/>
    <p:sldId id="1475" r:id="rId40"/>
    <p:sldId id="1507" r:id="rId41"/>
    <p:sldId id="1508" r:id="rId42"/>
    <p:sldId id="1476" r:id="rId43"/>
    <p:sldId id="1477" r:id="rId44"/>
    <p:sldId id="1480" r:id="rId45"/>
    <p:sldId id="1532" r:id="rId46"/>
    <p:sldId id="1407" r:id="rId4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22A"/>
    <a:srgbClr val="F3740B"/>
    <a:srgbClr val="C85A0A"/>
    <a:srgbClr val="D2640A"/>
    <a:srgbClr val="3F3F3F"/>
    <a:srgbClr val="353535"/>
    <a:srgbClr val="FFA3B5"/>
    <a:srgbClr val="2E2E2E"/>
    <a:srgbClr val="D16309"/>
    <a:srgbClr val="8E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2" autoAdjust="0"/>
    <p:restoredTop sz="93792" autoAdjust="0"/>
  </p:normalViewPr>
  <p:slideViewPr>
    <p:cSldViewPr>
      <p:cViewPr varScale="1">
        <p:scale>
          <a:sx n="62" d="100"/>
          <a:sy n="62" d="100"/>
        </p:scale>
        <p:origin x="1552" y="5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92" y="4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1955ED25-8C82-4467-B7D2-8461C97DA4D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4036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8" y="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41493E11-BCB1-4820-84D3-3311562E3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88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2 vārdos par sevi un semināra organizatoriskie jautājumi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1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50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04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2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1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4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68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26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09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94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4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Pieejamais atbalsts – </a:t>
            </a:r>
          </a:p>
          <a:p>
            <a:r>
              <a:rPr lang="lv-LV" dirty="0"/>
              <a:t>Atbalsts darba vides riska novērtējuma izstrādei, darba aizsardzības pasākuma plāna izstrādei, rekomendāciju saņemšanai darba aizsardzības sistēmas sakārtošanai, ko sniegs kompetentie speciālisti un kompetentās institūcijas;</a:t>
            </a:r>
          </a:p>
          <a:p>
            <a:r>
              <a:rPr lang="lv-LV" dirty="0"/>
              <a:t>Laboratoriski mērījumi 250 eiro apmērā tiem uzņēmumiem, kuri projekta ietvaros saņēmuši atbalstu darba vides risku novērtējumam;</a:t>
            </a:r>
          </a:p>
          <a:p>
            <a:r>
              <a:rPr lang="lv-LV" dirty="0"/>
              <a:t>Darba aizsardzības speciālistu un uzticības personu apmācībai.</a:t>
            </a:r>
          </a:p>
          <a:p>
            <a:endParaRPr lang="lv-LV" dirty="0"/>
          </a:p>
          <a:p>
            <a:r>
              <a:rPr lang="lv-LV" dirty="0"/>
              <a:t>Atbalstu var saņemt tie darba devēji, kuri:</a:t>
            </a:r>
          </a:p>
          <a:p>
            <a:r>
              <a:rPr lang="lv-LV" dirty="0"/>
              <a:t>Ir mikro, mazais un vidējais uzņēmums (nodarbina vismaz vienu darbinieku, bet ne vairāk kā 50);</a:t>
            </a:r>
          </a:p>
          <a:p>
            <a:r>
              <a:rPr lang="lv-LV" dirty="0"/>
              <a:t>Darbojas bīstamajā nozarē;</a:t>
            </a:r>
          </a:p>
          <a:p>
            <a:r>
              <a:rPr lang="lv-LV" dirty="0"/>
              <a:t> Kuri iepriekš nav saņēmuši atbalstu darba vides risku novērtēšanai;</a:t>
            </a:r>
          </a:p>
          <a:p>
            <a:r>
              <a:rPr lang="lv-LV" dirty="0"/>
              <a:t>Kuriem nav ierosināts maksātnespējas process vai tiesiskās aizsardzības process;</a:t>
            </a:r>
          </a:p>
          <a:p>
            <a:r>
              <a:rPr lang="lv-LV" dirty="0"/>
              <a:t>Bezmaksas darba vides risku novērtējumu var saņemt tie uzņēmumi, kuri darba vides risku novērtējums un darba aizsardzības plāns nav veikts vispār vai dokumenti ir vecāki par vienu gadu;</a:t>
            </a:r>
          </a:p>
          <a:p>
            <a:r>
              <a:rPr lang="lv-LV" dirty="0"/>
              <a:t>Laboratoriskos mērījumus var saņemt tie uzņēmumi, kuri šī paša projekta ietvaros ir saņēmuši atbalstu darba vides risku novērtējumam;</a:t>
            </a:r>
          </a:p>
          <a:p>
            <a:r>
              <a:rPr lang="lv-LV" dirty="0"/>
              <a:t>Darba aizsardzības speciālistu apmācību var saņemt tie uzņēmumi, kuriem ir no 1 – 10 darbiniekiem un ja ir veikts darba vides risku novērtējums un izstrādāts darba aizsardzības pasākumu plāns vai piešķirts atbalsts šī projekta ietvaros šo dokumentu izstrādei.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CC64C-E008-476D-94AB-1074A9A770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662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42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17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78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62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28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02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79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04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Informācija par atbalsta piešķiršanas noteikumiem pieejama VDI mājaslapā. Galvenajā skatā nospiežot uz </a:t>
            </a:r>
            <a:r>
              <a:rPr lang="lv-LV" dirty="0" err="1"/>
              <a:t>baneri</a:t>
            </a:r>
            <a:r>
              <a:rPr lang="lv-LV" dirty="0"/>
              <a:t>, uzreiz tiks atvērts logs, kur ir ievietoti noteikumi, kā arī aizpildāmās veidlapas.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CC64C-E008-476D-94AB-1074A9A770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761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2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  <a:p>
            <a:r>
              <a:rPr lang="lv-LV" dirty="0"/>
              <a:t>Piesakoties ir jāaizpilda divas veidlapas – viena, kas ievietota VDI mājaslapā atbilstoši nepieciešamajam atbalstam, kā arī 2.solī aprakstīto noteikumu 1.pielikums. Šīs veidlapas iespējams atrast mājaslapā likumi.lv.</a:t>
            </a:r>
          </a:p>
          <a:p>
            <a:r>
              <a:rPr lang="lv-LV" dirty="0"/>
              <a:t>Elektroniski pieteikumu var iesniegt, ja dokumenti ir parakstīti ar drošu elektronisko parakstu.</a:t>
            </a:r>
          </a:p>
          <a:p>
            <a:r>
              <a:rPr lang="lv-LV" dirty="0" err="1"/>
              <a:t>Pirmspārbaudes</a:t>
            </a:r>
            <a:r>
              <a:rPr lang="lv-LV" dirty="0"/>
              <a:t> mērķis ir noteikt nepieciešamo atbalsta apjomu, kas atkarīgs no darba vietu skaita.</a:t>
            </a:r>
          </a:p>
          <a:p>
            <a:r>
              <a:rPr lang="lv-LV" dirty="0"/>
              <a:t>Lēmumu pieņem trīs mēnešu laikā.</a:t>
            </a:r>
          </a:p>
          <a:p>
            <a:r>
              <a:rPr lang="lv-LV" dirty="0"/>
              <a:t>Jebkuru jautājumu gadījumā var zvanīt pa norādītajiem tālruņiem vai rakstīt </a:t>
            </a:r>
            <a:r>
              <a:rPr lang="lv-LV" dirty="0" err="1"/>
              <a:t>epastu</a:t>
            </a:r>
            <a:r>
              <a:rPr lang="lv-LV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CC64C-E008-476D-94AB-1074A9A770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770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4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02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66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02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 par plānotajām semināru tēmām un semināru biežumu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93E11-BCB1-4820-84D3-3311562E3E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0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2500306"/>
            <a:ext cx="7100910" cy="2214579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857232"/>
            <a:ext cx="7072362" cy="1500198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1071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3" y="21429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787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 anchor="t"/>
          <a:lstStyle>
            <a:lvl1pPr marL="444500" indent="-444500">
              <a:buSzPct val="100000"/>
              <a:buFont typeface="+mj-lt"/>
              <a:buAutoNum type="arabicPeriod"/>
              <a:defRPr/>
            </a:lvl1pPr>
            <a:lvl2pPr marL="808038" indent="-339725">
              <a:buSzPct val="100000"/>
              <a:buFont typeface="+mj-lt"/>
              <a:buAutoNum type="alphaLcPeriod"/>
              <a:defRPr/>
            </a:lvl2pPr>
            <a:lvl3pPr marL="1252538" indent="-338138">
              <a:buSzPct val="100000"/>
              <a:buFont typeface="+mj-lt"/>
              <a:buAutoNum type="romanLcPeriod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3" y="21429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09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6226175"/>
            <a:ext cx="9144000" cy="631825"/>
            <a:chOff x="0" y="5297563"/>
            <a:chExt cx="9144032" cy="631767"/>
          </a:xfrm>
        </p:grpSpPr>
        <p:pic>
          <p:nvPicPr>
            <p:cNvPr id="1033" name="Picture 5" descr="Picture1.jp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3"/>
            <a:stretch>
              <a:fillRect/>
            </a:stretch>
          </p:blipFill>
          <p:spPr bwMode="auto">
            <a:xfrm>
              <a:off x="0" y="5297563"/>
              <a:ext cx="8627058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6" descr="Picture1.jp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35"/>
            <a:stretch>
              <a:fillRect/>
            </a:stretch>
          </p:blipFill>
          <p:spPr bwMode="auto">
            <a:xfrm>
              <a:off x="6303452" y="5297563"/>
              <a:ext cx="2840580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214313"/>
            <a:ext cx="7816354" cy="69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9592" y="1124744"/>
            <a:ext cx="7744346" cy="501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13"/>
          <p:cNvSpPr txBox="1">
            <a:spLocks noChangeArrowheads="1"/>
          </p:cNvSpPr>
          <p:nvPr userDrawn="1"/>
        </p:nvSpPr>
        <p:spPr bwMode="auto">
          <a:xfrm>
            <a:off x="8148638" y="6397625"/>
            <a:ext cx="709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468EA783-4E68-41DA-BD26-F3A11AFFF9C3}" type="slidenum">
              <a:rPr lang="en-US" sz="1500">
                <a:solidFill>
                  <a:srgbClr val="F2F2F2"/>
                </a:solidFill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sz="1500">
              <a:solidFill>
                <a:srgbClr val="F2F2F2"/>
              </a:solidFill>
              <a:ea typeface="MS PGothic" pitchFamily="34" charset="-128"/>
            </a:endParaRPr>
          </a:p>
        </p:txBody>
      </p:sp>
      <p:grpSp>
        <p:nvGrpSpPr>
          <p:cNvPr id="1030" name="Group 11"/>
          <p:cNvGrpSpPr>
            <a:grpSpLocks/>
          </p:cNvGrpSpPr>
          <p:nvPr userDrawn="1"/>
        </p:nvGrpSpPr>
        <p:grpSpPr bwMode="auto">
          <a:xfrm>
            <a:off x="0" y="6226175"/>
            <a:ext cx="9144000" cy="631825"/>
            <a:chOff x="-32" y="5214950"/>
            <a:chExt cx="9144064" cy="631767"/>
          </a:xfrm>
        </p:grpSpPr>
        <p:pic>
          <p:nvPicPr>
            <p:cNvPr id="1031" name="Picture 9" descr="Picture1.jp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9" r="15440"/>
            <a:stretch>
              <a:fillRect/>
            </a:stretch>
          </p:blipFill>
          <p:spPr bwMode="auto">
            <a:xfrm>
              <a:off x="-32" y="5214950"/>
              <a:ext cx="7000924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0" descr="Picture1.jp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81"/>
            <a:stretch>
              <a:fillRect/>
            </a:stretch>
          </p:blipFill>
          <p:spPr bwMode="auto">
            <a:xfrm>
              <a:off x="6929454" y="5214950"/>
              <a:ext cx="2214578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68243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5652890" y="6354864"/>
            <a:ext cx="34911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300" baseline="0" dirty="0">
                <a:solidFill>
                  <a:schemeClr val="bg1"/>
                </a:solidFill>
              </a:rPr>
              <a:t>Darba drošības un vides veselības institūts</a:t>
            </a:r>
            <a:endParaRPr lang="en-US" sz="1300" baseline="0" dirty="0">
              <a:solidFill>
                <a:schemeClr val="bg1"/>
              </a:solidFill>
            </a:endParaRPr>
          </a:p>
        </p:txBody>
      </p:sp>
      <p:sp>
        <p:nvSpPr>
          <p:cNvPr id="3" name="MSIPCMContentMarking" descr="{&quot;HashCode&quot;:-830095728,&quot;Placement&quot;:&quot;Footer&quot;,&quot;Top&quot;:522.0343,&quot;Left&quot;:306.8108,&quot;SlideWidth&quot;:720,&quot;SlideHeight&quot;:540}">
            <a:extLst>
              <a:ext uri="{FF2B5EF4-FFF2-40B4-BE49-F238E27FC236}">
                <a16:creationId xmlns:a16="http://schemas.microsoft.com/office/drawing/2014/main" id="{6B3BE63A-BD3A-4DE2-B3FE-F41D8543BFAE}"/>
              </a:ext>
            </a:extLst>
          </p:cNvPr>
          <p:cNvSpPr txBox="1"/>
          <p:nvPr userDrawn="1"/>
        </p:nvSpPr>
        <p:spPr>
          <a:xfrm>
            <a:off x="3896497" y="6629836"/>
            <a:ext cx="1351005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</a:rPr>
              <a:t>Classification: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7" r:id="rId2"/>
    <p:sldLayoutId id="2147483888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85A0A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ts val="600"/>
        </a:spcAft>
        <a:buClr>
          <a:srgbClr val="C85A0A"/>
        </a:buClr>
        <a:buSzPct val="95000"/>
        <a:buFont typeface="Wingdings" pitchFamily="2" charset="2"/>
        <a:buChar char="n"/>
        <a:defRPr sz="3200">
          <a:solidFill>
            <a:srgbClr val="353535"/>
          </a:solidFill>
          <a:latin typeface="+mn-lt"/>
          <a:ea typeface="+mn-ea"/>
          <a:cs typeface="ヒラギノ角ゴ Pro W3"/>
        </a:defRPr>
      </a:lvl1pPr>
      <a:lvl2pPr marL="719138" indent="-185738" algn="l" rtl="0" eaLnBrk="0" fontAlgn="base" hangingPunct="0">
        <a:spcBef>
          <a:spcPts val="600"/>
        </a:spcBef>
        <a:spcAft>
          <a:spcPts val="600"/>
        </a:spcAft>
        <a:buClr>
          <a:srgbClr val="C85A0A"/>
        </a:buClr>
        <a:buSzPct val="117000"/>
        <a:buFont typeface="Arial" pitchFamily="34" charset="0"/>
        <a:buChar char="»"/>
        <a:defRPr sz="2800">
          <a:solidFill>
            <a:srgbClr val="353535"/>
          </a:solidFill>
          <a:latin typeface="+mn-lt"/>
          <a:ea typeface="+mn-ea"/>
          <a:cs typeface="ヒラギノ角ゴ Pro W3"/>
        </a:defRPr>
      </a:lvl2pPr>
      <a:lvl3pPr marL="1163638" indent="-160338" algn="l" rtl="0" eaLnBrk="0" fontAlgn="base" hangingPunct="0">
        <a:spcBef>
          <a:spcPts val="600"/>
        </a:spcBef>
        <a:spcAft>
          <a:spcPts val="600"/>
        </a:spcAft>
        <a:buClr>
          <a:srgbClr val="C85A0A"/>
        </a:buClr>
        <a:buSzPct val="120000"/>
        <a:buFont typeface="Arial" pitchFamily="34" charset="0"/>
        <a:buChar char="-"/>
        <a:defRPr sz="2400">
          <a:solidFill>
            <a:srgbClr val="353535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_1_097FB7E0097FA38000447603C22581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4320"/>
            <a:ext cx="7281381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924944"/>
            <a:ext cx="8136904" cy="158417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600" b="1" dirty="0">
                <a:solidFill>
                  <a:srgbClr val="26822A"/>
                </a:solidFill>
              </a:rPr>
              <a:t>Bioloģisko risku individuālās aizsardzības līdzekļi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lv-LV" sz="4000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6864" cy="720080"/>
          </a:xfrm>
        </p:spPr>
        <p:txBody>
          <a:bodyPr/>
          <a:lstStyle/>
          <a:p>
            <a:pPr algn="ctr"/>
            <a:r>
              <a:rPr lang="lv-LV" sz="1800" i="1" dirty="0"/>
              <a:t>ESF projekts "Darba drošības normatīvo aktu praktiskās ieviešanas un uzraudzības pilnveidošana " (Nr.7.3.1.0/16/I/001)</a:t>
            </a:r>
          </a:p>
        </p:txBody>
      </p:sp>
      <p:sp>
        <p:nvSpPr>
          <p:cNvPr id="5" name="Rectangle 4"/>
          <p:cNvSpPr/>
          <p:nvPr/>
        </p:nvSpPr>
        <p:spPr>
          <a:xfrm>
            <a:off x="4369443" y="53012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spcBef>
                <a:spcPts val="0"/>
              </a:spcBef>
            </a:pPr>
            <a:r>
              <a:rPr lang="lv-LV" sz="1600" baseline="0" dirty="0"/>
              <a:t>Henrijs Priedīte</a:t>
            </a:r>
          </a:p>
          <a:p>
            <a:pPr algn="r" eaLnBrk="1" hangingPunct="1">
              <a:spcBef>
                <a:spcPts val="0"/>
              </a:spcBef>
            </a:pPr>
            <a:r>
              <a:rPr lang="lv-LV" sz="1600" baseline="0" dirty="0"/>
              <a:t>Darba drošības un vides veselības institūts, </a:t>
            </a:r>
          </a:p>
          <a:p>
            <a:pPr algn="r" eaLnBrk="1" hangingPunct="1">
              <a:spcBef>
                <a:spcPts val="0"/>
              </a:spcBef>
            </a:pPr>
            <a:r>
              <a:rPr lang="lv-LV" sz="1600" baseline="0" dirty="0"/>
              <a:t>Rīgas Stradiņa universitāte</a:t>
            </a:r>
          </a:p>
        </p:txBody>
      </p:sp>
    </p:spTree>
    <p:extLst>
      <p:ext uri="{BB962C8B-B14F-4D97-AF65-F5344CB8AC3E}">
        <p14:creationId xmlns:p14="http://schemas.microsoft.com/office/powerpoint/2010/main" val="3610343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0E46605F-764B-4D96-BB9B-EF8AFDD3B838}"/>
              </a:ext>
            </a:extLst>
          </p:cNvPr>
          <p:cNvSpPr txBox="1">
            <a:spLocks/>
          </p:cNvSpPr>
          <p:nvPr/>
        </p:nvSpPr>
        <p:spPr bwMode="auto">
          <a:xfrm>
            <a:off x="431540" y="2204864"/>
            <a:ext cx="828092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Inženiertehniskie kontroles pasākumi: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Ventilācijas uzlabošana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Atsevišķas ventilācijas un gaisa kondicionēšanas sistēmas uzstādīšana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Piesārņojuma avota izolācija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Negatīva spiediena radīšana telpā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Ultravioleto spuldžu izmantošana u.c.</a:t>
            </a:r>
          </a:p>
        </p:txBody>
      </p:sp>
    </p:spTree>
    <p:extLst>
      <p:ext uri="{BB962C8B-B14F-4D97-AF65-F5344CB8AC3E}">
        <p14:creationId xmlns:p14="http://schemas.microsoft.com/office/powerpoint/2010/main" val="367572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0E46605F-764B-4D96-BB9B-EF8AFDD3B838}"/>
              </a:ext>
            </a:extLst>
          </p:cNvPr>
          <p:cNvSpPr txBox="1">
            <a:spLocks/>
          </p:cNvSpPr>
          <p:nvPr/>
        </p:nvSpPr>
        <p:spPr bwMode="auto">
          <a:xfrm>
            <a:off x="431540" y="1700808"/>
            <a:ext cx="846094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Administratīvie kontroles pasākumi: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Darbinieku apmācība un informēšana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Darba procesu (instrukciju) sagatavošana, pārskatīšana un atjaunošana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Aprīkojuma apkopes, pārbaudes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Darbinieku rotācija, veicot dažādus uzdevumus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Darba un atpūtas laika organizēšana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Darba vietas tīrības un kārtības nodrošināšana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Drošības zīmes un vizuālie norādījumi u.c.</a:t>
            </a:r>
          </a:p>
        </p:txBody>
      </p:sp>
    </p:spTree>
    <p:extLst>
      <p:ext uri="{BB962C8B-B14F-4D97-AF65-F5344CB8AC3E}">
        <p14:creationId xmlns:p14="http://schemas.microsoft.com/office/powerpoint/2010/main" val="1568470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0E46605F-764B-4D96-BB9B-EF8AFDD3B838}"/>
              </a:ext>
            </a:extLst>
          </p:cNvPr>
          <p:cNvSpPr txBox="1">
            <a:spLocks/>
          </p:cNvSpPr>
          <p:nvPr/>
        </p:nvSpPr>
        <p:spPr bwMode="auto">
          <a:xfrm>
            <a:off x="431540" y="2564904"/>
            <a:ext cx="828092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IAL kā kontroles pasākumi: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IAL ir kā «barjera», kas aizsargā darbinieku no iespējamās pakļaušanas apdraudējumam, t.i., apdraudējuma ietekmes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Darbinieks «ir atkarīgs» no IAL pieejamības, izvēles, lietošanas un apkopes, un tas palielina iespējamību attiecīgajam apdraudējumam</a:t>
            </a:r>
            <a:endParaRPr lang="lv-LV" sz="3300" kern="0" baseline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9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1048DF84-891D-45E8-9836-DE28163BBADF}"/>
              </a:ext>
            </a:extLst>
          </p:cNvPr>
          <p:cNvSpPr txBox="1">
            <a:spLocks/>
          </p:cNvSpPr>
          <p:nvPr/>
        </p:nvSpPr>
        <p:spPr bwMode="auto">
          <a:xfrm>
            <a:off x="431540" y="2132856"/>
            <a:ext cx="828092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lv-LV" sz="3300" b="0" kern="0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Veiciet bioloģiskā apdraudējuma novērtējumu, ievērojot riska novērtēšanas pamatprincipus: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85A0A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2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Bīstamības identifikāciju – bioloģisko aģentu vai to produktu identificēšanu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85A0A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2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Devas jeb koncentrācijas novērtējumu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85A0A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2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Iedarbības novērtējumu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85A0A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2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Riska biežuma un smaguma novērtējumu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lv-LV" sz="3200" b="0" kern="0" baseline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2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486265F4-6837-171A-500A-212292B8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56792"/>
            <a:ext cx="8276711" cy="491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5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1048DF84-891D-45E8-9836-DE28163BBADF}"/>
              </a:ext>
            </a:extLst>
          </p:cNvPr>
          <p:cNvSpPr txBox="1">
            <a:spLocks/>
          </p:cNvSpPr>
          <p:nvPr/>
        </p:nvSpPr>
        <p:spPr bwMode="auto">
          <a:xfrm>
            <a:off x="431540" y="908720"/>
            <a:ext cx="828092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lv-LV" sz="2800" b="0" kern="0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IAL nepieciešamība var būt atkarīga no: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Bioloģiskā aģenta īpašībām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Bioloģiskā aģenta koncentrācijas / klātbūtnes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Citu apdraudējumu kombinācijas, piemēram, paaugstinātas temperatūras, ķīmiskas iedarbības, mehāniskiem riskiem u.c.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Veicamā darba veida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Inženiertehniskajiem riska kontroles pasākumiem piemēram, vai tiek izmantots bioloģiskās drošības kabinets (skapis)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Darbinieka individuālās vajadzības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Normatīvo regulējumu un nozares prasībām</a:t>
            </a:r>
            <a:endParaRPr lang="lv-LV" sz="2800" b="0" kern="0" baseline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37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1048DF84-891D-45E8-9836-DE28163BBADF}"/>
              </a:ext>
            </a:extLst>
          </p:cNvPr>
          <p:cNvSpPr txBox="1">
            <a:spLocks/>
          </p:cNvSpPr>
          <p:nvPr/>
        </p:nvSpPr>
        <p:spPr bwMode="auto">
          <a:xfrm>
            <a:off x="431540" y="1628800"/>
            <a:ext cx="828092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Pirms IAL izvēles, ir jāprecizē atbildes uz sekojošajiem jautājumiem: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 tiks pakļauts riskam un kādam?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Cik ilgi IAL tiks izmantots?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Pret kāda veida bioloģisko risku nepieciešama aizsardzība?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Vai darbiniekiem ir kādas kontrindikācijas noteikta veida IAL lietošanai, piemēram, astma, klaustrofobija, dermatīts u.tml.?</a:t>
            </a:r>
            <a:endParaRPr lang="lv-LV" sz="3300" b="0" kern="0" baseline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66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1048DF84-891D-45E8-9836-DE28163BBADF}"/>
              </a:ext>
            </a:extLst>
          </p:cNvPr>
          <p:cNvSpPr txBox="1">
            <a:spLocks/>
          </p:cNvSpPr>
          <p:nvPr/>
        </p:nvSpPr>
        <p:spPr bwMode="auto">
          <a:xfrm>
            <a:off x="431540" y="3068960"/>
            <a:ext cx="828092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 saskarsmi ar bioloģisko apdraudējumu nav iespējams novērst, darbiniekiem jālieto individuālie aizsardzības līdzekļi, stingri ievērojot personīgās higiēnas noteikumus</a:t>
            </a:r>
          </a:p>
        </p:txBody>
      </p:sp>
    </p:spTree>
    <p:extLst>
      <p:ext uri="{BB962C8B-B14F-4D97-AF65-F5344CB8AC3E}">
        <p14:creationId xmlns:p14="http://schemas.microsoft.com/office/powerpoint/2010/main" val="722742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1048DF84-891D-45E8-9836-DE28163BBADF}"/>
              </a:ext>
            </a:extLst>
          </p:cNvPr>
          <p:cNvSpPr txBox="1">
            <a:spLocks/>
          </p:cNvSpPr>
          <p:nvPr/>
        </p:nvSpPr>
        <p:spPr bwMode="auto">
          <a:xfrm>
            <a:off x="431540" y="1556792"/>
            <a:ext cx="82809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Bioloģiskā apdraudējuma IAL: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Sejas un acu aizsardzība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aizsargbrilles, sejas aizsargi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2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Elpošanas sistēmas aizsardzība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maskas, respiratori, filtru maska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3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Roku un plaukstu aizsardzība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aizsargcimdi</a:t>
            </a:r>
            <a:endParaRPr lang="lv-LV" sz="2800" b="0" kern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4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Ķermeņa, ķermeņa daļu aizsardzība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Halāti, kombinezoni, priekšauti, getras u.c.  </a:t>
            </a:r>
          </a:p>
        </p:txBody>
      </p:sp>
    </p:spTree>
    <p:extLst>
      <p:ext uri="{BB962C8B-B14F-4D97-AF65-F5344CB8AC3E}">
        <p14:creationId xmlns:p14="http://schemas.microsoft.com/office/powerpoint/2010/main" val="4116725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1048DF84-891D-45E8-9836-DE28163BBADF}"/>
              </a:ext>
            </a:extLst>
          </p:cNvPr>
          <p:cNvSpPr txBox="1">
            <a:spLocks/>
          </p:cNvSpPr>
          <p:nvPr/>
        </p:nvSpPr>
        <p:spPr bwMode="auto">
          <a:xfrm>
            <a:off x="392022" y="1988840"/>
            <a:ext cx="832043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Eiropas Parlamenta un Padomes Regula 2016/425 par individuālajiem aizsardzības līdzekļiem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IAL EN standarti, piemēram, EN 340 aizsargapģērbam, EN 420 </a:t>
            </a:r>
            <a:r>
              <a:rPr lang="lv-LV" sz="2800" b="0" kern="0" baseline="0" dirty="0" err="1">
                <a:solidFill>
                  <a:schemeClr val="tx1"/>
                </a:solidFill>
              </a:rPr>
              <a:t>aizsargcimdiem</a:t>
            </a:r>
            <a:endParaRPr lang="lv-LV" sz="2800" b="0" kern="0" baseline="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Testa standarti īpašai IAL lietošanai / aizsardzībai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MK noteikumi Nr.372 “Darba aizsardzības prasības, lietojot individuālos aizsardzības līdzekļus”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972820-7AB8-B910-EA44-A3C4B477FE82}"/>
              </a:ext>
            </a:extLst>
          </p:cNvPr>
          <p:cNvSpPr txBox="1">
            <a:spLocks/>
          </p:cNvSpPr>
          <p:nvPr/>
        </p:nvSpPr>
        <p:spPr bwMode="auto">
          <a:xfrm>
            <a:off x="323529" y="1222402"/>
            <a:ext cx="8320438" cy="62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r>
              <a:rPr lang="lv-LV" sz="3600" b="0" kern="0" baseline="0" dirty="0">
                <a:solidFill>
                  <a:srgbClr val="C00000"/>
                </a:solidFill>
              </a:rPr>
              <a:t>Normatīvie regulējumi</a:t>
            </a:r>
            <a:endParaRPr lang="en-US" sz="3600" b="0" kern="0" baseline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7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3AEE1F7C-7694-477B-81BE-7167FA586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7030495" cy="750099"/>
          </a:xfrm>
        </p:spPr>
        <p:txBody>
          <a:bodyPr/>
          <a:lstStyle/>
          <a:p>
            <a:r>
              <a:rPr lang="lv-LV" sz="3600" dirty="0">
                <a:solidFill>
                  <a:srgbClr val="C00000"/>
                </a:solidFill>
              </a:rPr>
              <a:t>SATURS</a:t>
            </a:r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25B4109B-85F6-5428-CF26-94D7838C2000}"/>
              </a:ext>
            </a:extLst>
          </p:cNvPr>
          <p:cNvSpPr txBox="1">
            <a:spLocks/>
          </p:cNvSpPr>
          <p:nvPr/>
        </p:nvSpPr>
        <p:spPr bwMode="auto">
          <a:xfrm>
            <a:off x="323528" y="1082755"/>
            <a:ext cx="8388932" cy="501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Apdraudējuma kontroles hierarhija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Kontroles pasākumu efektivitāte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IAL nepieciešamības noteikšana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Bioloģiskā apdraudējuma IAL veidi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Normatīvo regulējumu prasības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Elpceļu aizsardzība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Acu un sejas aizsardzība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Ķermeņa aizsardzība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Roku aizsardzība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Svarīgākais IAL izvēlē un lietošanā</a:t>
            </a:r>
          </a:p>
        </p:txBody>
      </p:sp>
    </p:spTree>
    <p:extLst>
      <p:ext uri="{BB962C8B-B14F-4D97-AF65-F5344CB8AC3E}">
        <p14:creationId xmlns:p14="http://schemas.microsoft.com/office/powerpoint/2010/main" val="1376027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70DBC1DE-86F4-9948-C162-78F2E1A31F84}"/>
              </a:ext>
            </a:extLst>
          </p:cNvPr>
          <p:cNvSpPr txBox="1">
            <a:spLocks/>
          </p:cNvSpPr>
          <p:nvPr/>
        </p:nvSpPr>
        <p:spPr>
          <a:xfrm>
            <a:off x="501790" y="2132856"/>
            <a:ext cx="8140419" cy="4032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</a:pPr>
            <a:r>
              <a:rPr lang="lv-LV" sz="3200" b="1" baseline="0" dirty="0">
                <a:solidFill>
                  <a:prstClr val="black"/>
                </a:solidFill>
                <a:latin typeface="Calibri Light" panose="020F0302020204030204"/>
              </a:rPr>
              <a:t>MK noteikumi Nr.372 “Darba aizsardzības prasības, lietojot individuālos aizsardzības līdzekļus”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="1" baseline="0" dirty="0">
                <a:solidFill>
                  <a:prstClr val="black"/>
                </a:solidFill>
                <a:latin typeface="Calibri Light" panose="020F0302020204030204"/>
              </a:rPr>
              <a:t>1.pielikums, Individuālie aizsardzības līdzekļi un attiecīgie darba vides riska faktori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="1" baseline="0" dirty="0">
                <a:solidFill>
                  <a:prstClr val="black"/>
                </a:solidFill>
                <a:latin typeface="Calibri Light" panose="020F0302020204030204"/>
              </a:rPr>
              <a:t>2.pielikums, Darba vides riski, kuru novēršanai lietojami aizsardzības līdzekļi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="1" baseline="0" dirty="0">
                <a:solidFill>
                  <a:srgbClr val="C00000"/>
                </a:solidFill>
                <a:latin typeface="Calibri Light" panose="020F0302020204030204"/>
              </a:rPr>
              <a:t>3.pielikums</a:t>
            </a:r>
            <a:r>
              <a:rPr lang="lv-LV" sz="2800" b="1" baseline="0" dirty="0">
                <a:solidFill>
                  <a:prstClr val="black"/>
                </a:solidFill>
                <a:latin typeface="Calibri Light" panose="020F0302020204030204"/>
              </a:rPr>
              <a:t>, Darbi un nozares, kurās lietojami atbilstoši individuālie aizsardzības līdzekļi</a:t>
            </a:r>
          </a:p>
          <a:p>
            <a:pPr fontAlgn="auto">
              <a:spcAft>
                <a:spcPts val="600"/>
              </a:spcAft>
            </a:pPr>
            <a:endParaRPr lang="lv-LV" sz="3400" b="1" baseline="0" dirty="0">
              <a:solidFill>
                <a:srgbClr val="C0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9105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70DBC1DE-86F4-9948-C162-78F2E1A31F84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8784976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</a:pPr>
            <a:r>
              <a:rPr lang="lv-LV" sz="3200" b="1" i="1" baseline="0" dirty="0">
                <a:solidFill>
                  <a:prstClr val="black"/>
                </a:solidFill>
                <a:latin typeface="Calibri Light" panose="020F0302020204030204"/>
              </a:rPr>
              <a:t>MK noteikumi Nr.372, 3.pielikums,</a:t>
            </a:r>
          </a:p>
          <a:p>
            <a:pPr fontAlgn="auto">
              <a:spcAft>
                <a:spcPts val="600"/>
              </a:spcAft>
            </a:pPr>
            <a:r>
              <a:rPr lang="lv-LV" sz="3200" b="1" i="1" baseline="0" dirty="0">
                <a:solidFill>
                  <a:prstClr val="black"/>
                </a:solidFill>
                <a:latin typeface="Calibri Light" panose="020F0302020204030204"/>
              </a:rPr>
              <a:t>sadaļa Bioloģiskie aģenti</a:t>
            </a:r>
            <a:endParaRPr lang="lv-LV" sz="3400" b="1" i="1" baseline="0" dirty="0">
              <a:solidFill>
                <a:srgbClr val="C00000"/>
              </a:solidFill>
              <a:latin typeface="Calibri Light" panose="020F03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B01C3-A98B-4DE7-B019-835ACD12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85" y="2132856"/>
            <a:ext cx="9144000" cy="38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54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02A87EB9-5B52-4808-AB8B-1FB4FABA5AF3}"/>
              </a:ext>
            </a:extLst>
          </p:cNvPr>
          <p:cNvSpPr txBox="1">
            <a:spLocks/>
          </p:cNvSpPr>
          <p:nvPr/>
        </p:nvSpPr>
        <p:spPr>
          <a:xfrm>
            <a:off x="501790" y="2492896"/>
            <a:ext cx="8140419" cy="3096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</a:pPr>
            <a:r>
              <a:rPr lang="lv-LV" sz="3200" b="1" baseline="0" dirty="0">
                <a:solidFill>
                  <a:prstClr val="black"/>
                </a:solidFill>
                <a:latin typeface="Calibri Light" panose="020F0302020204030204"/>
              </a:rPr>
              <a:t>Darbi un nozares, kurās lietojami atbilstoši IAL bioloģiskai aizsardzībai</a:t>
            </a:r>
            <a:r>
              <a:rPr lang="lv-LV" sz="3200" b="1" baseline="0" dirty="0">
                <a:latin typeface="Calibri Light" panose="020F0302020204030204"/>
              </a:rPr>
              <a:t>: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3000" b="1" baseline="0" dirty="0">
                <a:latin typeface="Calibri Light" panose="020F0302020204030204"/>
              </a:rPr>
              <a:t>Darbs, kurā var būt saskare ar cilvēka vai dzīvnieka ķermeni, tā šķidrumiem un audiem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3000" b="1" baseline="0" dirty="0">
                <a:latin typeface="Calibri Light" panose="020F0302020204030204"/>
              </a:rPr>
              <a:t>Dzīvnieku kodumi, dzēlieni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3000" b="1" baseline="0" dirty="0">
                <a:latin typeface="Calibri Light" panose="020F0302020204030204"/>
              </a:rPr>
              <a:t>Darbs ar bioloģiskajiem aģentiem</a:t>
            </a:r>
          </a:p>
        </p:txBody>
      </p:sp>
    </p:spTree>
    <p:extLst>
      <p:ext uri="{BB962C8B-B14F-4D97-AF65-F5344CB8AC3E}">
        <p14:creationId xmlns:p14="http://schemas.microsoft.com/office/powerpoint/2010/main" val="2508727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02A87EB9-5B52-4808-AB8B-1FB4FABA5AF3}"/>
              </a:ext>
            </a:extLst>
          </p:cNvPr>
          <p:cNvSpPr txBox="1">
            <a:spLocks/>
          </p:cNvSpPr>
          <p:nvPr/>
        </p:nvSpPr>
        <p:spPr>
          <a:xfrm>
            <a:off x="501790" y="2564904"/>
            <a:ext cx="8140419" cy="720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600"/>
              </a:spcAft>
            </a:pPr>
            <a:r>
              <a:rPr lang="lv-LV" b="1" baseline="0" dirty="0">
                <a:solidFill>
                  <a:srgbClr val="26822A"/>
                </a:solidFill>
                <a:latin typeface="Calibri Light" panose="020F0302020204030204"/>
              </a:rPr>
              <a:t>ELPCEĻU AIZSARDZĪBA</a:t>
            </a:r>
          </a:p>
        </p:txBody>
      </p:sp>
    </p:spTree>
    <p:extLst>
      <p:ext uri="{BB962C8B-B14F-4D97-AF65-F5344CB8AC3E}">
        <p14:creationId xmlns:p14="http://schemas.microsoft.com/office/powerpoint/2010/main" val="1890589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02A87EB9-5B52-4808-AB8B-1FB4FABA5AF3}"/>
              </a:ext>
            </a:extLst>
          </p:cNvPr>
          <p:cNvSpPr txBox="1">
            <a:spLocks/>
          </p:cNvSpPr>
          <p:nvPr/>
        </p:nvSpPr>
        <p:spPr>
          <a:xfrm>
            <a:off x="503547" y="1844824"/>
            <a:ext cx="8140419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</a:pPr>
            <a:r>
              <a:rPr lang="lv-LV" sz="3200" b="1" baseline="0" dirty="0">
                <a:solidFill>
                  <a:srgbClr val="C00000"/>
                </a:solidFill>
                <a:latin typeface="Calibri Light" panose="020F0302020204030204"/>
              </a:rPr>
              <a:t>Ķirurģiskās sejas maska (1) - 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="1" baseline="0" dirty="0">
                <a:solidFill>
                  <a:prstClr val="black"/>
                </a:solidFill>
                <a:latin typeface="Calibri Light" panose="020F0302020204030204"/>
              </a:rPr>
              <a:t>Nodrošina aizsardzību </a:t>
            </a:r>
            <a:r>
              <a:rPr lang="lv-LV" sz="2800" b="1" baseline="0" dirty="0">
                <a:latin typeface="Calibri Light" panose="020F0302020204030204"/>
              </a:rPr>
              <a:t>pret lieliem elpceļu </a:t>
            </a:r>
            <a:r>
              <a:rPr lang="lv-LV" sz="2800" b="1" baseline="0" dirty="0">
                <a:solidFill>
                  <a:prstClr val="black"/>
                </a:solidFill>
                <a:latin typeface="Calibri Light" panose="020F0302020204030204"/>
              </a:rPr>
              <a:t>pilieniem, pasargājot arī pašu valkātāju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="1" baseline="0" dirty="0">
                <a:solidFill>
                  <a:prstClr val="black"/>
                </a:solidFill>
                <a:latin typeface="Calibri Light" panose="020F0302020204030204"/>
              </a:rPr>
              <a:t>Maskai pilnībā jānosedz sejas daļa no deguna līdz zodam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="1" baseline="0" dirty="0">
                <a:solidFill>
                  <a:prstClr val="black"/>
                </a:solidFill>
                <a:latin typeface="Calibri Light" panose="020F0302020204030204"/>
              </a:rPr>
              <a:t>Maskas var lietot arī inficēti cilvēki, lai pasargātu apkārtējos, ierobežojot infekcijas izplatīšanos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="1" baseline="0" dirty="0">
                <a:solidFill>
                  <a:prstClr val="black"/>
                </a:solidFill>
                <a:latin typeface="Calibri Light" panose="020F0302020204030204"/>
              </a:rPr>
              <a:t>Parasti sastāv no trim audumu slāņiem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="1" baseline="0" dirty="0">
                <a:latin typeface="Calibri Light" panose="020F0302020204030204"/>
              </a:rPr>
              <a:t>Sertificēta atbilstoši standartam EN 14683:2019 (tips I, II vai IIR)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lv-LV" sz="3200" b="1" baseline="0" dirty="0">
              <a:solidFill>
                <a:prstClr val="black"/>
              </a:solidFill>
              <a:latin typeface="Calibri Light" panose="020F0302020204030204"/>
            </a:endParaRP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lv-LV" sz="3200" b="1" baseline="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AB6B0C3E-6252-E81F-F96E-8C9B62175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287" y="404664"/>
            <a:ext cx="203316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01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02A87EB9-5B52-4808-AB8B-1FB4FABA5AF3}"/>
              </a:ext>
            </a:extLst>
          </p:cNvPr>
          <p:cNvSpPr txBox="1">
            <a:spLocks/>
          </p:cNvSpPr>
          <p:nvPr/>
        </p:nvSpPr>
        <p:spPr>
          <a:xfrm>
            <a:off x="503547" y="2132856"/>
            <a:ext cx="8140419" cy="41044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</a:pPr>
            <a:r>
              <a:rPr lang="lv-LV" sz="3200" b="1" baseline="0" dirty="0">
                <a:solidFill>
                  <a:srgbClr val="C00000"/>
                </a:solidFill>
                <a:latin typeface="Calibri Light" panose="020F0302020204030204"/>
              </a:rPr>
              <a:t>Ķirurģiskās sejas maska (2) - 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="1" baseline="0" dirty="0">
                <a:solidFill>
                  <a:prstClr val="black"/>
                </a:solidFill>
                <a:latin typeface="Calibri Light" panose="020F0302020204030204"/>
              </a:rPr>
              <a:t>Masku parasti var lietot vairākas stundas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="1" baseline="0" dirty="0">
                <a:solidFill>
                  <a:prstClr val="black"/>
                </a:solidFill>
                <a:latin typeface="Calibri Light" panose="020F0302020204030204"/>
              </a:rPr>
              <a:t>Ja maskas virsma tiek aizskarta vai lietotājam ir klepus, maska ir jāmaina biežāk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i-FI" sz="2800" b="1" baseline="0" dirty="0">
                <a:solidFill>
                  <a:prstClr val="black"/>
                </a:solidFill>
                <a:latin typeface="Calibri Light" panose="020F0302020204030204"/>
              </a:rPr>
              <a:t>Ja maska ir mitra, bojāta vai netīra</a:t>
            </a:r>
            <a:r>
              <a:rPr lang="lv-LV" sz="2800" b="1" baseline="0" dirty="0">
                <a:solidFill>
                  <a:prstClr val="black"/>
                </a:solidFill>
                <a:latin typeface="Calibri Light" panose="020F0302020204030204"/>
              </a:rPr>
              <a:t> -</a:t>
            </a:r>
            <a:r>
              <a:rPr lang="fi-FI" sz="2800" b="1" baseline="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lv-LV" sz="2800" b="1" baseline="0" dirty="0">
                <a:solidFill>
                  <a:prstClr val="black"/>
                </a:solidFill>
                <a:latin typeface="Calibri Light" panose="020F0302020204030204"/>
              </a:rPr>
              <a:t>tā jāmaina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="1" baseline="0" dirty="0">
                <a:solidFill>
                  <a:prstClr val="black"/>
                </a:solidFill>
                <a:latin typeface="Calibri Light" panose="020F0302020204030204"/>
              </a:rPr>
              <a:t>Pirms maskas uzvilkšanas / noņemšanas jāmazgā vai jādezinficē rokas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="1" baseline="0" dirty="0">
                <a:solidFill>
                  <a:prstClr val="black"/>
                </a:solidFill>
                <a:latin typeface="Calibri Light" panose="020F0302020204030204"/>
              </a:rPr>
              <a:t>Pēc maskas lietošanas, to ievietot  2 maisiņos un ievietot nešķirotu atkritumu konteinerā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lv-LV" sz="2800" b="1" baseline="0" dirty="0">
              <a:solidFill>
                <a:prstClr val="black"/>
              </a:solidFill>
              <a:latin typeface="Calibri Light" panose="020F0302020204030204"/>
            </a:endParaRP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lv-LV" sz="3200" b="1" baseline="0" dirty="0">
              <a:solidFill>
                <a:prstClr val="black"/>
              </a:solidFill>
              <a:latin typeface="Calibri Light" panose="020F0302020204030204"/>
            </a:endParaRP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lv-LV" sz="3200" b="1" baseline="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731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02A87EB9-5B52-4808-AB8B-1FB4FABA5AF3}"/>
              </a:ext>
            </a:extLst>
          </p:cNvPr>
          <p:cNvSpPr txBox="1">
            <a:spLocks/>
          </p:cNvSpPr>
          <p:nvPr/>
        </p:nvSpPr>
        <p:spPr>
          <a:xfrm>
            <a:off x="503547" y="1988840"/>
            <a:ext cx="8140419" cy="4032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</a:pPr>
            <a:r>
              <a:rPr lang="lv-LV" sz="3200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Respiratori (1) - 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aseline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Atkarībā no aizsardzības klases, nodrošina valkātāja aizsardzību pret sīkiem elpceļu pilieniem un </a:t>
            </a:r>
            <a:r>
              <a:rPr lang="lv-LV" sz="2800" baseline="0" dirty="0">
                <a:latin typeface="Calibri" panose="020F0502020204030204" pitchFamily="34" charset="0"/>
                <a:cs typeface="Calibri" panose="020F0502020204030204" pitchFamily="34" charset="0"/>
              </a:rPr>
              <a:t>aerosoliem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aseline="0" dirty="0">
                <a:latin typeface="Calibri" panose="020F0502020204030204" pitchFamily="34" charset="0"/>
                <a:cs typeface="Calibri" panose="020F0502020204030204" pitchFamily="34" charset="0"/>
              </a:rPr>
              <a:t>Respiratorus iedala 3 klasēs, ņemot vērā filtrācijas efektivitāti un gaisa noplūdi:</a:t>
            </a:r>
          </a:p>
          <a:p>
            <a:pPr marL="457200" indent="-457200" fontAlgn="auto">
              <a:spcAft>
                <a:spcPts val="600"/>
              </a:spcAft>
              <a:buFontTx/>
              <a:buChar char="-"/>
            </a:pPr>
            <a:r>
              <a:rPr lang="lv-LV" sz="2600" baseline="0" dirty="0">
                <a:latin typeface="Calibri" panose="020F0502020204030204" pitchFamily="34" charset="0"/>
                <a:cs typeface="Calibri" panose="020F0502020204030204" pitchFamily="34" charset="0"/>
              </a:rPr>
              <a:t>FFP1 (filtrācijas efektivitāte 80%, noplūde 25%),</a:t>
            </a:r>
          </a:p>
          <a:p>
            <a:pPr marL="457200" indent="-457200" fontAlgn="auto">
              <a:spcAft>
                <a:spcPts val="600"/>
              </a:spcAft>
              <a:buFontTx/>
              <a:buChar char="-"/>
            </a:pPr>
            <a:r>
              <a:rPr lang="lv-LV" sz="2600" baseline="0" dirty="0">
                <a:latin typeface="Calibri" panose="020F0502020204030204" pitchFamily="34" charset="0"/>
                <a:cs typeface="Calibri" panose="020F0502020204030204" pitchFamily="34" charset="0"/>
              </a:rPr>
              <a:t>FFP2 (filtrācijas efektivitāte 94%, noplūde 11%)</a:t>
            </a:r>
          </a:p>
          <a:p>
            <a:pPr marL="457200" indent="-457200" fontAlgn="auto">
              <a:spcAft>
                <a:spcPts val="600"/>
              </a:spcAft>
              <a:buFontTx/>
              <a:buChar char="-"/>
            </a:pPr>
            <a:r>
              <a:rPr lang="lv-LV" sz="2600" baseline="0" dirty="0">
                <a:latin typeface="Calibri" panose="020F0502020204030204" pitchFamily="34" charset="0"/>
                <a:cs typeface="Calibri" panose="020F0502020204030204" pitchFamily="34" charset="0"/>
              </a:rPr>
              <a:t>FFP3 (filtrācijas efektivitāte 99%, noplūde 5%)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3DA26AD5-73CA-8E99-2B9F-BEB5E0A3F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883" y="404664"/>
            <a:ext cx="241357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81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02A87EB9-5B52-4808-AB8B-1FB4FABA5AF3}"/>
              </a:ext>
            </a:extLst>
          </p:cNvPr>
          <p:cNvSpPr txBox="1">
            <a:spLocks/>
          </p:cNvSpPr>
          <p:nvPr/>
        </p:nvSpPr>
        <p:spPr>
          <a:xfrm>
            <a:off x="503547" y="1772816"/>
            <a:ext cx="8140419" cy="4248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</a:pPr>
            <a:r>
              <a:rPr lang="lv-LV" sz="3200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Respiratori (2) - 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aseline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Respiratori var tikt lietoti atkārtoti, līdz brīdim, kad tie kļuvuši netīri, bojāti vai grūti caur tiem elpot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aseline="0" dirty="0">
                <a:latin typeface="Calibri" panose="020F0502020204030204" pitchFamily="34" charset="0"/>
                <a:cs typeface="Calibri" panose="020F0502020204030204" pitchFamily="34" charset="0"/>
              </a:rPr>
              <a:t>Sertificēti atbilstoši standartam EN 149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aseline="0" dirty="0">
                <a:latin typeface="Calibri" panose="020F0502020204030204" pitchFamily="34" charset="0"/>
                <a:cs typeface="Calibri" panose="020F0502020204030204" pitchFamily="34" charset="0"/>
              </a:rPr>
              <a:t>Respiratori ar vārstu nemazina infekcijas tālāku izplatīšanos, ja tos lieto inficēti cilvēki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aseline="0" dirty="0">
                <a:latin typeface="Calibri" panose="020F0502020204030204" pitchFamily="34" charset="0"/>
                <a:cs typeface="Calibri" panose="020F0502020204030204" pitchFamily="34" charset="0"/>
              </a:rPr>
              <a:t>Respiratoram jābūt pareizi uzvilktam un piemērotam valkātāja sejas formai</a:t>
            </a:r>
          </a:p>
          <a:p>
            <a:pPr marL="457200" indent="-457200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baseline="0" dirty="0">
                <a:latin typeface="Calibri" panose="020F0502020204030204" pitchFamily="34" charset="0"/>
                <a:cs typeface="Calibri" panose="020F0502020204030204" pitchFamily="34" charset="0"/>
              </a:rPr>
              <a:t>FFP respiratori nav piemēroti aizsardzībai pret gāzēm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D63C62DD-7BFE-5F82-0177-2CEB68E2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88640"/>
            <a:ext cx="1620181" cy="20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3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7AD3D3EA-98CC-E4B1-93F2-689BFF04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502"/>
            <a:ext cx="5616624" cy="623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6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1048DF84-891D-45E8-9836-DE28163BBADF}"/>
              </a:ext>
            </a:extLst>
          </p:cNvPr>
          <p:cNvSpPr txBox="1">
            <a:spLocks/>
          </p:cNvSpPr>
          <p:nvPr/>
        </p:nvSpPr>
        <p:spPr bwMode="auto">
          <a:xfrm>
            <a:off x="431540" y="3212976"/>
            <a:ext cx="82809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9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Svarīgi, lai respirators būtu piemērots lietotājam, t.sk., nodrošinot labu «sejas blīvējumu»</a:t>
            </a: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v-LV" sz="29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Lietotājam ir jāveic respiratora blīvējuma pārbaude (</a:t>
            </a:r>
            <a:r>
              <a:rPr lang="lv-LV" sz="2900" b="0" kern="0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</a:t>
            </a:r>
            <a:r>
              <a:rPr lang="lv-LV" sz="29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test), lai pārliecinātos, ka respirators ir atbilstošs, nodrošinot vajadzīgo aizsardzību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7D759ABA-AEC1-D350-9FC5-B02F7FD52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483" y="548680"/>
            <a:ext cx="185797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720E5-D85D-4705-99F6-F7BC633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VDI Eiropas Sociālā fonda</a:t>
            </a:r>
            <a:b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projekts "Darba drošības normatīvo aktu praktiskās ieviešanas un uzraudzības pilnveidošana" (Nr.7.3.1.0/16/I/001)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1FBE18-467F-4B66-8C61-611199BE0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8459" y="1603967"/>
            <a:ext cx="3501312" cy="2499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EB134D-2551-4122-B859-5307E98C7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611" y="1399740"/>
            <a:ext cx="2714733" cy="2946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B3B10B-016A-4B6A-84B0-964C805E8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321" y="4521694"/>
            <a:ext cx="5209835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32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1048DF84-891D-45E8-9836-DE28163BBADF}"/>
              </a:ext>
            </a:extLst>
          </p:cNvPr>
          <p:cNvSpPr txBox="1">
            <a:spLocks/>
          </p:cNvSpPr>
          <p:nvPr/>
        </p:nvSpPr>
        <p:spPr bwMode="auto">
          <a:xfrm>
            <a:off x="431540" y="3068960"/>
            <a:ext cx="828092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Elpceļu aizsardzības līdzekļu izvēli nosaka: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Bioloģiskās bīstamības veids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Darba veids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33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Darba vide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lv-LV" sz="2600" b="0" kern="0" baseline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9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1048DF84-891D-45E8-9836-DE28163BBADF}"/>
              </a:ext>
            </a:extLst>
          </p:cNvPr>
          <p:cNvSpPr txBox="1">
            <a:spLocks/>
          </p:cNvSpPr>
          <p:nvPr/>
        </p:nvSpPr>
        <p:spPr bwMode="auto">
          <a:xfrm>
            <a:off x="431540" y="2564904"/>
            <a:ext cx="828092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4500" b="0" kern="0" cap="all" baseline="0" dirty="0">
                <a:solidFill>
                  <a:srgbClr val="268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Ķermeņa aizsardzība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lv-LV" sz="2900" b="0" kern="0" baseline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73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CC6A43BB-EA62-4868-8B4A-89E67BEBBA08}"/>
              </a:ext>
            </a:extLst>
          </p:cNvPr>
          <p:cNvSpPr txBox="1">
            <a:spLocks/>
          </p:cNvSpPr>
          <p:nvPr/>
        </p:nvSpPr>
        <p:spPr bwMode="auto">
          <a:xfrm>
            <a:off x="323528" y="2492896"/>
            <a:ext cx="849694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just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</a:pPr>
            <a:r>
              <a:rPr lang="lv-LV" sz="3200" b="0" kern="0" baseline="0" dirty="0">
                <a:solidFill>
                  <a:srgbClr val="C00000"/>
                </a:solidFill>
              </a:rPr>
              <a:t>Aizsargapģērbs (1) –</a:t>
            </a:r>
          </a:p>
          <a:p>
            <a:pPr marL="457200" indent="-457200" algn="just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Kombinezons</a:t>
            </a:r>
          </a:p>
          <a:p>
            <a:pPr marL="457200" indent="-457200" algn="just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Halāts</a:t>
            </a:r>
          </a:p>
          <a:p>
            <a:pPr marL="457200" indent="-457200" algn="just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Priekšauts</a:t>
            </a:r>
          </a:p>
          <a:p>
            <a:pPr marL="457200" indent="-457200" algn="just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Galvas / matu aizsegs</a:t>
            </a:r>
          </a:p>
          <a:p>
            <a:pPr marL="457200" indent="-457200" algn="just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</a:rPr>
              <a:t>Apavu pārvalki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6D2390FA-23C9-15F4-2FAF-FCE4BF244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3" y="1041162"/>
            <a:ext cx="1310561" cy="2208994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F72E63FE-B8ED-82EF-0F2F-912DFB8B3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2319975"/>
            <a:ext cx="1034567" cy="2218050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5C71B0DC-A9B1-1A75-03D1-214E8C733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3336616"/>
            <a:ext cx="1310561" cy="21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CC6A43BB-EA62-4868-8B4A-89E67BEBBA08}"/>
              </a:ext>
            </a:extLst>
          </p:cNvPr>
          <p:cNvSpPr txBox="1">
            <a:spLocks/>
          </p:cNvSpPr>
          <p:nvPr/>
        </p:nvSpPr>
        <p:spPr bwMode="auto">
          <a:xfrm>
            <a:off x="323528" y="1700808"/>
            <a:ext cx="849694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lv-LV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Aizsargapģērbs (2) –</a:t>
            </a:r>
            <a:endParaRPr lang="lv-LV" sz="3200" b="0" kern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Aizsargapģērbam jābūt ūdensnecaurlaidīgam vai šķidrumu necaurlaidīgam, lai pasargātu ķermeni no piesārņojuma ar asinīm, pilieniem vai citiem ķermeņa šķidrumiem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Aizsargapģērbam jānovērš bioloģiskā piesārņojuma nokļūšana darbinieka organismā caur veselu ādu, brūcēm 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Jānovērš piesārņojuma uzkrāšanās pašā apģērbā, mazinot patogēna izplatīšanās iespēju</a:t>
            </a:r>
            <a:endParaRPr lang="lv-LV" sz="2400" b="0" kern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85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CC6A43BB-EA62-4868-8B4A-89E67BEBBA08}"/>
              </a:ext>
            </a:extLst>
          </p:cNvPr>
          <p:cNvSpPr txBox="1">
            <a:spLocks/>
          </p:cNvSpPr>
          <p:nvPr/>
        </p:nvSpPr>
        <p:spPr bwMode="auto">
          <a:xfrm>
            <a:off x="323528" y="1628800"/>
            <a:ext cx="849694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lv-LV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Aizsargapģērbs (3) –</a:t>
            </a:r>
            <a:endParaRPr lang="lv-LV" sz="2800" b="0" kern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Vairumā gadījumu aizsargapģērbs ir vienreiz lietojams, tomēr ir aizsargapģērbs, kuru pēc sterilizācijas var izmantot atkārtoti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Aizsargapģērbam ir jāatbilst valkātājam un tas nedrīkst traucēt kustības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Pirms lietošanas aizsargapģērbs jāpārbauda un, ja tas ir bojāts, jāmaina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Bioloģiski piesārņots aizsargapģērbs jāizvieto speciālā atkritumu maisā ar brīdinājumu “Bioloģiskā bīstamība” tālākai iznīcināšanai</a:t>
            </a:r>
          </a:p>
        </p:txBody>
      </p:sp>
    </p:spTree>
    <p:extLst>
      <p:ext uri="{BB962C8B-B14F-4D97-AF65-F5344CB8AC3E}">
        <p14:creationId xmlns:p14="http://schemas.microsoft.com/office/powerpoint/2010/main" val="494179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CC6A43BB-EA62-4868-8B4A-89E67BEBBA08}"/>
              </a:ext>
            </a:extLst>
          </p:cNvPr>
          <p:cNvSpPr txBox="1">
            <a:spLocks/>
          </p:cNvSpPr>
          <p:nvPr/>
        </p:nvSpPr>
        <p:spPr bwMode="auto">
          <a:xfrm>
            <a:off x="323528" y="1368065"/>
            <a:ext cx="84969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lv-LV" sz="4400" b="0" kern="0" baseline="0" dirty="0">
                <a:solidFill>
                  <a:srgbClr val="268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 UN SEJAS AIZSARDZĪBA</a:t>
            </a:r>
            <a:endParaRPr lang="lv-LV" sz="4400" b="0" i="1" kern="0" baseline="0" dirty="0">
              <a:solidFill>
                <a:srgbClr val="2682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lv-LV" sz="2800" b="0" kern="0" baseline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lv-LV" sz="2400" b="0" kern="0" baseline="0" dirty="0">
              <a:solidFill>
                <a:schemeClr val="tx1"/>
              </a:solidFill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A0BE8936-64AC-EAFC-EB8A-F583F92F9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77" y="2744787"/>
            <a:ext cx="2880320" cy="1844911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D1199867-9AE4-7BBD-9AC6-D56338D7E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440" y="2744787"/>
            <a:ext cx="2259465" cy="1652976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D47FAAE9-717D-7541-9215-1C978E82D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2744787"/>
            <a:ext cx="1584176" cy="18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93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CC6A43BB-EA62-4868-8B4A-89E67BEBBA08}"/>
              </a:ext>
            </a:extLst>
          </p:cNvPr>
          <p:cNvSpPr txBox="1">
            <a:spLocks/>
          </p:cNvSpPr>
          <p:nvPr/>
        </p:nvSpPr>
        <p:spPr bwMode="auto">
          <a:xfrm>
            <a:off x="323528" y="2636912"/>
            <a:ext cx="849694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lv-LV" sz="3200" b="0" kern="0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Aizsargbrilles  / Sejas maskas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Aizsargbrilles un sejas maskas pasargā darbinieka acis no saskares ar patogēnus saturošām asinīm, to pilieniem vai citiem ķermeņa šķidrumiem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 dažādi aizsargbriļļu  modeļi, atkarībā no veicamā darba un riska novērtējuma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Sertifikācija atbilstoši standartam EN 166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lv-LV" sz="2800" b="0" kern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lv-LV" sz="2800" b="0" kern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00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CC6A43BB-EA62-4868-8B4A-89E67BEBBA08}"/>
              </a:ext>
            </a:extLst>
          </p:cNvPr>
          <p:cNvSpPr txBox="1">
            <a:spLocks/>
          </p:cNvSpPr>
          <p:nvPr/>
        </p:nvSpPr>
        <p:spPr bwMode="auto">
          <a:xfrm>
            <a:off x="323528" y="2492896"/>
            <a:ext cx="84969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lv-LV" sz="4400" b="0" kern="0" baseline="0" dirty="0">
                <a:solidFill>
                  <a:srgbClr val="268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AIZSARGCIMDI</a:t>
            </a:r>
          </a:p>
        </p:txBody>
      </p:sp>
    </p:spTree>
    <p:extLst>
      <p:ext uri="{BB962C8B-B14F-4D97-AF65-F5344CB8AC3E}">
        <p14:creationId xmlns:p14="http://schemas.microsoft.com/office/powerpoint/2010/main" val="3273981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A9D9BA30-FD21-4C6F-A1BE-46D8425A0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848"/>
            <a:ext cx="8176423" cy="4082777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Cimdi aizsargā rokas no saskares ar asinīm, pilieniem, ķermeņa šķidrumiem un citiem inficētā ķermeņa audiem vai ar patogēniem piesārņotiem priekšmetiem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Lielākā daļa cimdu ir vienreizlietojami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v-LV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Aizsargcimdi</a:t>
            </a:r>
            <a:r>
              <a:rPr lang="lv-LV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sertificēti atbilstoši standartam EN 374 ar papildus testiem: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lv-LV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374-2 daļiņu caurlaidības tests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lv-LV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374-5 mikroorganismu, vīrusu aizsardzības tests u.c. 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lv-LV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lv-LV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lv-LV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94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CC6A43BB-EA62-4868-8B4A-89E67BEBBA08}"/>
              </a:ext>
            </a:extLst>
          </p:cNvPr>
          <p:cNvSpPr txBox="1">
            <a:spLocks/>
          </p:cNvSpPr>
          <p:nvPr/>
        </p:nvSpPr>
        <p:spPr bwMode="auto">
          <a:xfrm>
            <a:off x="323528" y="1844824"/>
            <a:ext cx="849694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Cimdiem ir cieši jāpieguļ rokām, tomēr tie nedrīkst kavēt kustības vai ietekmēt jutīgumu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Pirkstu nagiem jābūt īsi apgrieztiem, lai izvairītos no cimdu caurduršanas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Strādājot ar ļoti bīstamām (piesārņotām) vielām, var vilkt divus cimdu pārus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Pirms cimdus uzvilkt, pārliecinieties vai tie nav bojāti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Pirms un pēc cimdu lietošanas, rūpīgi nomazgājiet rokas</a:t>
            </a:r>
          </a:p>
        </p:txBody>
      </p:sp>
    </p:spTree>
    <p:extLst>
      <p:ext uri="{BB962C8B-B14F-4D97-AF65-F5344CB8AC3E}">
        <p14:creationId xmlns:p14="http://schemas.microsoft.com/office/powerpoint/2010/main" val="248874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0F3F-1630-4F09-81B2-771BC101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32048"/>
            <a:ext cx="8064896" cy="573384"/>
          </a:xfrm>
        </p:spPr>
        <p:txBody>
          <a:bodyPr>
            <a:noAutofit/>
          </a:bodyPr>
          <a:lstStyle/>
          <a:p>
            <a:pPr algn="ctr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 meklēt informāciju par pieejamo atbalstu?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3FD8E-637C-4F0A-B665-7E59507CC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596" y="932693"/>
            <a:ext cx="6226808" cy="57338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www.vdi.gov.lv </a:t>
            </a:r>
          </a:p>
          <a:p>
            <a:endParaRPr lang="en-US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0EA96703-D54B-4024-8D71-570E9EE7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516"/>
            <a:ext cx="9144000" cy="3352968"/>
          </a:xfrm>
          <a:prstGeom prst="rect">
            <a:avLst/>
          </a:prstGeom>
        </p:spPr>
      </p:pic>
      <p:sp>
        <p:nvSpPr>
          <p:cNvPr id="8" name="Ovāls 7">
            <a:extLst>
              <a:ext uri="{FF2B5EF4-FFF2-40B4-BE49-F238E27FC236}">
                <a16:creationId xmlns:a16="http://schemas.microsoft.com/office/drawing/2014/main" id="{4B5D5DEE-DDF1-4096-B08C-5B897B69795D}"/>
              </a:ext>
            </a:extLst>
          </p:cNvPr>
          <p:cNvSpPr/>
          <p:nvPr/>
        </p:nvSpPr>
        <p:spPr bwMode="auto">
          <a:xfrm>
            <a:off x="3131840" y="3863020"/>
            <a:ext cx="1944216" cy="709333"/>
          </a:xfrm>
          <a:prstGeom prst="ellipse">
            <a:avLst/>
          </a:prstGeom>
          <a:solidFill>
            <a:srgbClr val="FF0000">
              <a:alpha val="0"/>
            </a:srgb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694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CC6A43BB-EA62-4868-8B4A-89E67BEBBA08}"/>
              </a:ext>
            </a:extLst>
          </p:cNvPr>
          <p:cNvSpPr txBox="1">
            <a:spLocks/>
          </p:cNvSpPr>
          <p:nvPr/>
        </p:nvSpPr>
        <p:spPr bwMode="auto">
          <a:xfrm>
            <a:off x="323528" y="1556792"/>
            <a:ext cx="849694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Izvēloties IAL, jāņem vērā šādi faktori: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Izmērs, forma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Piemērotība, komforts un mobilitāte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Prasības tīrīšanai, dezinfekcijai un apkopei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Vienreiz lietojams salīdzinājumā ar atkārtoti lietojamu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Saderība ar citu IAL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Noturība pret nodilumu, iegriezumiem, plīsumiem un caurduršanu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Karstuma stresa iespējamība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8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Uzvilkšana / novilkšana piesārņojuma gadījumā</a:t>
            </a:r>
          </a:p>
        </p:txBody>
      </p:sp>
    </p:spTree>
    <p:extLst>
      <p:ext uri="{BB962C8B-B14F-4D97-AF65-F5344CB8AC3E}">
        <p14:creationId xmlns:p14="http://schemas.microsoft.com/office/powerpoint/2010/main" val="1812621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CC6A43BB-EA62-4868-8B4A-89E67BEBBA08}"/>
              </a:ext>
            </a:extLst>
          </p:cNvPr>
          <p:cNvSpPr txBox="1">
            <a:spLocks/>
          </p:cNvSpPr>
          <p:nvPr/>
        </p:nvSpPr>
        <p:spPr bwMode="auto">
          <a:xfrm>
            <a:off x="323528" y="2780928"/>
            <a:ext cx="849694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Ļoti svarīgi instruēt un apmācīt darbiniekus par to: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Kā lietot attiecīgos IAL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Kāpēc tas ir nepieciešams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 lietot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Kādi ir ierobežojumi</a:t>
            </a:r>
            <a:endParaRPr lang="lv-LV" sz="2800" b="0" kern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611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75B055C1-C1BB-4A00-9ECA-505432134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568952" cy="4608512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lv-LV" sz="2400" b="0" dirty="0">
                <a:solidFill>
                  <a:schemeClr val="tx1"/>
                </a:solidFill>
              </a:rPr>
            </a:br>
            <a:r>
              <a:rPr lang="lv-LV" sz="1000" b="0" dirty="0"/>
              <a:t>kk</a:t>
            </a:r>
            <a:br>
              <a:rPr lang="lv-LV" sz="2800" b="0" dirty="0">
                <a:solidFill>
                  <a:schemeClr val="tx1"/>
                </a:solidFill>
              </a:rPr>
            </a:br>
            <a:br>
              <a:rPr lang="lv-LV" sz="2400" b="0" dirty="0">
                <a:solidFill>
                  <a:schemeClr val="tx1"/>
                </a:solidFill>
              </a:rPr>
            </a:br>
            <a:br>
              <a:rPr lang="lv-LV" sz="2400" b="0" dirty="0">
                <a:solidFill>
                  <a:schemeClr val="tx1"/>
                </a:solidFill>
              </a:rPr>
            </a:br>
            <a:endParaRPr lang="lv-LV" sz="2400" b="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EB444C-603E-44D2-87D7-DF24A0BD1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77" y="0"/>
            <a:ext cx="6242845" cy="62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9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E1B7-A3D9-44C9-969D-DACCA57F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88639"/>
            <a:ext cx="6480720" cy="432049"/>
          </a:xfrm>
        </p:spPr>
        <p:txBody>
          <a:bodyPr>
            <a:normAutofit/>
          </a:bodyPr>
          <a:lstStyle/>
          <a:p>
            <a:pPr algn="ctr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soļi atbalsta saņemšanai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39A20-53E3-484B-B72A-B56AB088E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99" y="692697"/>
            <a:ext cx="8874489" cy="5544616"/>
          </a:xfrm>
        </p:spPr>
        <p:txBody>
          <a:bodyPr>
            <a:normAutofit fontScale="32500" lnSpcReduction="20000"/>
          </a:bodyPr>
          <a:lstStyle/>
          <a:p>
            <a:r>
              <a:rPr lang="lv-LV" sz="4900" b="1" dirty="0">
                <a:latin typeface="+mj-lt"/>
                <a:cs typeface="Calibri" panose="020F0502020204030204" pitchFamily="34" charset="0"/>
              </a:rPr>
              <a:t>1.solis. </a:t>
            </a:r>
            <a:r>
              <a:rPr lang="lv-LV" sz="4900" dirty="0">
                <a:latin typeface="+mj-lt"/>
                <a:cs typeface="Calibri" panose="020F0502020204030204" pitchFamily="34" charset="0"/>
              </a:rPr>
              <a:t>Iepazīsties ar atbalsta piešķiršanas noteikumiem, izdrukā un aizpildi pieteikuma formu.</a:t>
            </a:r>
          </a:p>
          <a:p>
            <a:r>
              <a:rPr lang="lv-LV" sz="4900" b="1" dirty="0">
                <a:latin typeface="+mj-lt"/>
                <a:cs typeface="Calibri" panose="020F0502020204030204" pitchFamily="34" charset="0"/>
              </a:rPr>
              <a:t>2.solis. </a:t>
            </a:r>
            <a:r>
              <a:rPr lang="lv-LV" sz="4900" dirty="0">
                <a:latin typeface="+mj-lt"/>
                <a:cs typeface="Calibri" panose="020F0502020204030204" pitchFamily="34" charset="0"/>
              </a:rPr>
              <a:t>Pieteikumam pievieno aizpildītu MK noteikumu Nr. 776 1. un/vai 2. pielikumu atbilstoši mazās (sīkās) un vidējās komercdarbības statusam</a:t>
            </a:r>
          </a:p>
          <a:p>
            <a:r>
              <a:rPr lang="lv-LV" sz="4900" b="1" dirty="0">
                <a:latin typeface="+mj-lt"/>
                <a:cs typeface="Calibri" panose="020F0502020204030204" pitchFamily="34" charset="0"/>
              </a:rPr>
              <a:t>3.solis. </a:t>
            </a:r>
            <a:r>
              <a:rPr lang="lv-LV" sz="4900" dirty="0">
                <a:latin typeface="+mj-lt"/>
                <a:cs typeface="Calibri" panose="020F0502020204030204" pitchFamily="34" charset="0"/>
              </a:rPr>
              <a:t>Aizpildīto pieteikumu un attiecīgo pielikumu </a:t>
            </a:r>
            <a:r>
              <a:rPr lang="lv-LV" sz="4900" dirty="0" err="1">
                <a:latin typeface="+mj-lt"/>
                <a:cs typeface="Calibri" panose="020F0502020204030204" pitchFamily="34" charset="0"/>
              </a:rPr>
              <a:t>de</a:t>
            </a:r>
            <a:r>
              <a:rPr lang="lv-LV" sz="4900" dirty="0">
                <a:latin typeface="+mj-lt"/>
                <a:cs typeface="Calibri" panose="020F0502020204030204" pitchFamily="34" charset="0"/>
              </a:rPr>
              <a:t> </a:t>
            </a:r>
            <a:r>
              <a:rPr lang="lv-LV" sz="4900" dirty="0" err="1">
                <a:latin typeface="+mj-lt"/>
                <a:cs typeface="Calibri" panose="020F0502020204030204" pitchFamily="34" charset="0"/>
              </a:rPr>
              <a:t>minimis</a:t>
            </a:r>
            <a:r>
              <a:rPr lang="lv-LV" sz="4900" dirty="0">
                <a:latin typeface="+mj-lt"/>
                <a:cs typeface="Calibri" panose="020F0502020204030204" pitchFamily="34" charset="0"/>
              </a:rPr>
              <a:t> atbalsta saņemšanai var iesniegt:</a:t>
            </a:r>
          </a:p>
          <a:p>
            <a:r>
              <a:rPr lang="lv-LV" sz="4900" dirty="0">
                <a:latin typeface="+mj-lt"/>
                <a:cs typeface="Calibri" panose="020F0502020204030204" pitchFamily="34" charset="0"/>
              </a:rPr>
              <a:t>- klātienē </a:t>
            </a:r>
            <a:r>
              <a:rPr lang="lv-LV" sz="4900" dirty="0" err="1">
                <a:latin typeface="+mj-lt"/>
                <a:cs typeface="Calibri" panose="020F0502020204030204" pitchFamily="34" charset="0"/>
              </a:rPr>
              <a:t>K.Valdemāra</a:t>
            </a:r>
            <a:r>
              <a:rPr lang="lv-LV" sz="4900" dirty="0">
                <a:latin typeface="+mj-lt"/>
                <a:cs typeface="Calibri" panose="020F0502020204030204" pitchFamily="34" charset="0"/>
              </a:rPr>
              <a:t> ielā 17-17, Rīgā, LV-1010;</a:t>
            </a:r>
          </a:p>
          <a:p>
            <a:r>
              <a:rPr lang="lv-LV" sz="4900" dirty="0">
                <a:latin typeface="+mj-lt"/>
                <a:cs typeface="Calibri" panose="020F0502020204030204" pitchFamily="34" charset="0"/>
              </a:rPr>
              <a:t>- pa pastu, nosūtot uz adresi: K. Valdemāra iela 17-17, Rīga, LV-1010;</a:t>
            </a:r>
          </a:p>
          <a:p>
            <a:r>
              <a:rPr lang="lv-LV" sz="4900" dirty="0">
                <a:latin typeface="+mj-lt"/>
                <a:cs typeface="Calibri" panose="020F0502020204030204" pitchFamily="34" charset="0"/>
              </a:rPr>
              <a:t>- nosūtot elektroniski, parakstītu ar drošu elektronisko parakstu, uz e-pastu: info.esf@vdi.gov.lv</a:t>
            </a:r>
          </a:p>
          <a:p>
            <a:r>
              <a:rPr lang="lv-LV" sz="4900" b="1" dirty="0">
                <a:latin typeface="+mj-lt"/>
                <a:cs typeface="Calibri" panose="020F0502020204030204" pitchFamily="34" charset="0"/>
              </a:rPr>
              <a:t>4.solis. </a:t>
            </a:r>
            <a:r>
              <a:rPr lang="lv-LV" sz="4900" dirty="0">
                <a:latin typeface="+mj-lt"/>
                <a:cs typeface="Calibri" panose="020F0502020204030204" pitchFamily="34" charset="0"/>
              </a:rPr>
              <a:t>VDI izvērtēs saņemto pieteikumu atbalsta saņemšanai.</a:t>
            </a:r>
          </a:p>
          <a:p>
            <a:r>
              <a:rPr lang="lv-LV" sz="4900" b="1" dirty="0">
                <a:latin typeface="+mj-lt"/>
                <a:cs typeface="Calibri" panose="020F0502020204030204" pitchFamily="34" charset="0"/>
              </a:rPr>
              <a:t>5.solis. </a:t>
            </a:r>
            <a:r>
              <a:rPr lang="lv-LV" sz="4900" dirty="0">
                <a:latin typeface="+mj-lt"/>
                <a:cs typeface="Calibri" panose="020F0502020204030204" pitchFamily="34" charset="0"/>
              </a:rPr>
              <a:t>Pēc pieteikuma apstiprināšanas veic uzņēmumā </a:t>
            </a:r>
            <a:r>
              <a:rPr lang="lv-LV" sz="4900" dirty="0" err="1">
                <a:latin typeface="+mj-lt"/>
                <a:cs typeface="Calibri" panose="020F0502020204030204" pitchFamily="34" charset="0"/>
              </a:rPr>
              <a:t>pirmspārbaudi</a:t>
            </a:r>
            <a:r>
              <a:rPr lang="lv-LV" sz="4900" dirty="0">
                <a:latin typeface="+mj-lt"/>
                <a:cs typeface="Calibri" panose="020F0502020204030204" pitchFamily="34" charset="0"/>
              </a:rPr>
              <a:t> (atbalstam “Konsultācijas darba devējiem” un “Darba aizsardzības speciālistu un uzticības personu apmācības”) atbalsta apjoma noteikšanai.</a:t>
            </a:r>
          </a:p>
          <a:p>
            <a:r>
              <a:rPr lang="lv-LV" sz="4900" b="1" dirty="0">
                <a:latin typeface="+mj-lt"/>
                <a:cs typeface="Calibri" panose="020F0502020204030204" pitchFamily="34" charset="0"/>
              </a:rPr>
              <a:t>6.solis. </a:t>
            </a:r>
            <a:r>
              <a:rPr lang="lv-LV" sz="4900" dirty="0">
                <a:latin typeface="+mj-lt"/>
                <a:cs typeface="Calibri" panose="020F0502020204030204" pitchFamily="34" charset="0"/>
              </a:rPr>
              <a:t>Viena mēneša laikā Valsts darba inspekcijas apstiprināta komisija izskatīs pieteikumu un pieņems lēmumu par atbalsta piešķiršanu vai atteikumu piešķirt atbalstu.</a:t>
            </a:r>
            <a:endParaRPr lang="lv-LV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49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Papildus informācija: zvanot 25725168, 25702127,29385596 vai rakstot, info.esf@vdi.gov.lv.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44F83-54EB-476C-B5EA-F22E6EFC4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796576"/>
            <a:ext cx="5652120" cy="10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0E46605F-764B-4D96-BB9B-EF8AFDD3B838}"/>
              </a:ext>
            </a:extLst>
          </p:cNvPr>
          <p:cNvSpPr txBox="1">
            <a:spLocks/>
          </p:cNvSpPr>
          <p:nvPr/>
        </p:nvSpPr>
        <p:spPr bwMode="auto">
          <a:xfrm>
            <a:off x="431540" y="2708920"/>
            <a:ext cx="82809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Lai noteiktu – </a:t>
            </a:r>
            <a:r>
              <a:rPr lang="lv-LV" sz="320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VAI</a:t>
            </a: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lv-LV" sz="320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KĀDI</a:t>
            </a: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individuālās aizsardzības līdzekļi darbā nepieciešami, ir jāveic virkne pasākumu, t.sk., ievērojot </a:t>
            </a:r>
            <a:r>
              <a:rPr lang="lv-LV" sz="3200" b="0" i="1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bīstamības / apdraudējuma kontroles hierarhiju</a:t>
            </a:r>
          </a:p>
        </p:txBody>
      </p:sp>
    </p:spTree>
    <p:extLst>
      <p:ext uri="{BB962C8B-B14F-4D97-AF65-F5344CB8AC3E}">
        <p14:creationId xmlns:p14="http://schemas.microsoft.com/office/powerpoint/2010/main" val="154252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67632979-050A-5CCC-AF88-9A3B5E89F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685731"/>
            <a:ext cx="7954082" cy="576064"/>
          </a:xfrm>
        </p:spPr>
        <p:txBody>
          <a:bodyPr>
            <a:noAutofit/>
          </a:bodyPr>
          <a:lstStyle/>
          <a:p>
            <a:r>
              <a:rPr lang="lv-LV" sz="3200" b="0" dirty="0">
                <a:solidFill>
                  <a:srgbClr val="C00000"/>
                </a:solidFill>
                <a:latin typeface="+mn-lt"/>
              </a:rPr>
              <a:t>Bīstamības kontroles hierarhija</a:t>
            </a: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0FE71CA8-BC90-F342-4BB8-A6B0369BB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74" y="1443743"/>
            <a:ext cx="7167451" cy="47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4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0E46605F-764B-4D96-BB9B-EF8AFDD3B838}"/>
              </a:ext>
            </a:extLst>
          </p:cNvPr>
          <p:cNvSpPr txBox="1">
            <a:spLocks/>
          </p:cNvSpPr>
          <p:nvPr/>
        </p:nvSpPr>
        <p:spPr bwMode="auto">
          <a:xfrm>
            <a:off x="431540" y="2924944"/>
            <a:ext cx="828092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lv-LV" sz="3200" b="0" i="1" kern="0" baseline="0" dirty="0">
                <a:solidFill>
                  <a:schemeClr val="tx1"/>
                </a:solidFill>
              </a:rPr>
              <a:t>Bīstamības kontroles hierarhija </a:t>
            </a:r>
            <a:r>
              <a:rPr lang="lv-LV" sz="3200" b="0" kern="0" baseline="0" dirty="0">
                <a:solidFill>
                  <a:schemeClr val="tx1"/>
                </a:solidFill>
              </a:rPr>
              <a:t>prioritāri nosaka kontroles veidus, kas ir visefektīvākie, lai novērstu vai mazinātu drošības un veselības apdraudējuma risku </a:t>
            </a:r>
          </a:p>
        </p:txBody>
      </p:sp>
    </p:spTree>
    <p:extLst>
      <p:ext uri="{BB962C8B-B14F-4D97-AF65-F5344CB8AC3E}">
        <p14:creationId xmlns:p14="http://schemas.microsoft.com/office/powerpoint/2010/main" val="391093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0E46605F-764B-4D96-BB9B-EF8AFDD3B838}"/>
              </a:ext>
            </a:extLst>
          </p:cNvPr>
          <p:cNvSpPr txBox="1">
            <a:spLocks/>
          </p:cNvSpPr>
          <p:nvPr/>
        </p:nvSpPr>
        <p:spPr bwMode="auto">
          <a:xfrm>
            <a:off x="431540" y="2492896"/>
            <a:ext cx="828092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C85A0A"/>
                </a:solidFill>
                <a:latin typeface="Arial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IAL ir vismazāk efektīvākā kontroles metode, lai kontrolētu, t.i., novērstu apdraudējumu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Apdraudējumu novēršana, izmantojot </a:t>
            </a:r>
            <a:r>
              <a:rPr lang="lv-LV" sz="3200" b="0" i="1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inženiertehniskos un / vai administratīvos kontroles pasākumus</a:t>
            </a:r>
            <a:r>
              <a:rPr lang="lv-LV" sz="3200" b="0" kern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ir labākais veids, kā pasargāt darbinieku drošību un veselību</a:t>
            </a:r>
          </a:p>
        </p:txBody>
      </p:sp>
    </p:spTree>
    <p:extLst>
      <p:ext uri="{BB962C8B-B14F-4D97-AF65-F5344CB8AC3E}">
        <p14:creationId xmlns:p14="http://schemas.microsoft.com/office/powerpoint/2010/main" val="219084023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431CD2B79AC61F42A124C2CEFAA390A9" ma:contentTypeVersion="0" ma:contentTypeDescription="Izveidot jaunu dokumentu." ma:contentTypeScope="" ma:versionID="25ce8bab2a4c82042c23900185beadbb">
  <xsd:schema xmlns:xsd="http://www.w3.org/2001/XMLSchema" xmlns:p="http://schemas.microsoft.com/office/2006/metadata/properties" targetNamespace="http://schemas.microsoft.com/office/2006/metadata/properties" ma:root="true" ma:fieldsID="03f02128687e48d6f6cc7d7a99a2c2f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 ma:readOnly="true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B67A99-68FB-4511-8531-73739D38A15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887137-3DA8-41E7-8276-8054ACD6D22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9D5DCEF-F8A0-440A-99EE-E8069B03FB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07FDEF95-9B99-491A-AD1D-DC1076C96C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2067</Words>
  <Application>Microsoft Office PowerPoint</Application>
  <PresentationFormat>On-screen Show (4:3)</PresentationFormat>
  <Paragraphs>250</Paragraphs>
  <Slides>42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Blank Presentation</vt:lpstr>
      <vt:lpstr>ESF projekts "Darba drošības normatīvo aktu praktiskās ieviešanas un uzraudzības pilnveidošana " (Nr.7.3.1.0/16/I/001)</vt:lpstr>
      <vt:lpstr>PowerPoint Presentation</vt:lpstr>
      <vt:lpstr>VDI Eiropas Sociālā fonda projekts "Darba drošības normatīvo aktu praktiskās ieviešanas un uzraudzības pilnveidošana" (Nr.7.3.1.0/16/I/001) </vt:lpstr>
      <vt:lpstr>Kur meklēt informāciju par pieejamo atbalstu? </vt:lpstr>
      <vt:lpstr>6 soļi atbalsta saņemšanai</vt:lpstr>
      <vt:lpstr>PowerPoint Presentation</vt:lpstr>
      <vt:lpstr>Bīstamības kontroles hierarhija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kk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ESF projekts "Darba drošības normatīvo aktu praktiskās ieviešanas un uzraudzības pilnveidošana " (Nr.7.3.1.0/16/I/001)</dc:title>
  <dc:creator>Viesturs Smeiss</dc:creator>
  <cp:lastModifiedBy>Henrijs Priedite</cp:lastModifiedBy>
  <cp:revision>613</cp:revision>
  <dcterms:created xsi:type="dcterms:W3CDTF">2021-01-17T09:20:19Z</dcterms:created>
  <dcterms:modified xsi:type="dcterms:W3CDTF">2022-08-17T06:49:55Z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5c15001-c8e1-4e59-97bd-905e2080daab_Enabled">
    <vt:lpwstr>true</vt:lpwstr>
  </property>
  <property fmtid="{D5CDD505-2E9C-101B-9397-08002B2CF9AE}" pid="3" name="MSIP_Label_35c15001-c8e1-4e59-97bd-905e2080daab_SetDate">
    <vt:lpwstr>2022-06-28T08:45:28Z</vt:lpwstr>
  </property>
  <property fmtid="{D5CDD505-2E9C-101B-9397-08002B2CF9AE}" pid="4" name="MSIP_Label_35c15001-c8e1-4e59-97bd-905e2080daab_Method">
    <vt:lpwstr>Standard</vt:lpwstr>
  </property>
  <property fmtid="{D5CDD505-2E9C-101B-9397-08002B2CF9AE}" pid="5" name="MSIP_Label_35c15001-c8e1-4e59-97bd-905e2080daab_Name">
    <vt:lpwstr>Confidential</vt:lpwstr>
  </property>
  <property fmtid="{D5CDD505-2E9C-101B-9397-08002B2CF9AE}" pid="6" name="MSIP_Label_35c15001-c8e1-4e59-97bd-905e2080daab_SiteId">
    <vt:lpwstr>c0701940-7b3f-4116-a59f-159078bc3c63</vt:lpwstr>
  </property>
  <property fmtid="{D5CDD505-2E9C-101B-9397-08002B2CF9AE}" pid="7" name="MSIP_Label_35c15001-c8e1-4e59-97bd-905e2080daab_ActionId">
    <vt:lpwstr>214739b9-3eb2-4fb3-9a30-9f31f3f52d29</vt:lpwstr>
  </property>
  <property fmtid="{D5CDD505-2E9C-101B-9397-08002B2CF9AE}" pid="8" name="MSIP_Label_35c15001-c8e1-4e59-97bd-905e2080daab_ContentBits">
    <vt:lpwstr>2</vt:lpwstr>
  </property>
</Properties>
</file>