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113"/>
  </p:notesMasterIdLst>
  <p:handoutMasterIdLst>
    <p:handoutMasterId r:id="rId114"/>
  </p:handoutMasterIdLst>
  <p:sldIdLst>
    <p:sldId id="314" r:id="rId6"/>
    <p:sldId id="1467" r:id="rId7"/>
    <p:sldId id="1479" r:id="rId8"/>
    <p:sldId id="1519" r:id="rId9"/>
    <p:sldId id="1361" r:id="rId10"/>
    <p:sldId id="1388" r:id="rId11"/>
    <p:sldId id="1465" r:id="rId12"/>
    <p:sldId id="1464" r:id="rId13"/>
    <p:sldId id="529" r:id="rId14"/>
    <p:sldId id="532" r:id="rId15"/>
    <p:sldId id="1293" r:id="rId16"/>
    <p:sldId id="531" r:id="rId17"/>
    <p:sldId id="1363" r:id="rId18"/>
    <p:sldId id="1466" r:id="rId19"/>
    <p:sldId id="712" r:id="rId20"/>
    <p:sldId id="1364" r:id="rId21"/>
    <p:sldId id="1373" r:id="rId22"/>
    <p:sldId id="1468" r:id="rId23"/>
    <p:sldId id="1469" r:id="rId24"/>
    <p:sldId id="1470" r:id="rId25"/>
    <p:sldId id="1471" r:id="rId26"/>
    <p:sldId id="1472" r:id="rId27"/>
    <p:sldId id="1473" r:id="rId28"/>
    <p:sldId id="1474" r:id="rId29"/>
    <p:sldId id="1475" r:id="rId30"/>
    <p:sldId id="1446" r:id="rId31"/>
    <p:sldId id="297" r:id="rId32"/>
    <p:sldId id="387" r:id="rId33"/>
    <p:sldId id="388" r:id="rId34"/>
    <p:sldId id="390" r:id="rId35"/>
    <p:sldId id="392" r:id="rId36"/>
    <p:sldId id="391" r:id="rId37"/>
    <p:sldId id="394" r:id="rId38"/>
    <p:sldId id="395" r:id="rId39"/>
    <p:sldId id="393" r:id="rId40"/>
    <p:sldId id="690" r:id="rId41"/>
    <p:sldId id="1564" r:id="rId42"/>
    <p:sldId id="1394" r:id="rId43"/>
    <p:sldId id="1462" r:id="rId44"/>
    <p:sldId id="1463" r:id="rId45"/>
    <p:sldId id="1397" r:id="rId46"/>
    <p:sldId id="1399" r:id="rId47"/>
    <p:sldId id="1400" r:id="rId48"/>
    <p:sldId id="1401" r:id="rId49"/>
    <p:sldId id="1541" r:id="rId50"/>
    <p:sldId id="1557" r:id="rId51"/>
    <p:sldId id="512" r:id="rId52"/>
    <p:sldId id="1437" r:id="rId53"/>
    <p:sldId id="1422" r:id="rId54"/>
    <p:sldId id="1438" r:id="rId55"/>
    <p:sldId id="1423" r:id="rId56"/>
    <p:sldId id="1439" r:id="rId57"/>
    <p:sldId id="1424" r:id="rId58"/>
    <p:sldId id="1425" r:id="rId59"/>
    <p:sldId id="1426" r:id="rId60"/>
    <p:sldId id="1440" r:id="rId61"/>
    <p:sldId id="1427" r:id="rId62"/>
    <p:sldId id="1428" r:id="rId63"/>
    <p:sldId id="1429" r:id="rId64"/>
    <p:sldId id="1441" r:id="rId65"/>
    <p:sldId id="1431" r:id="rId66"/>
    <p:sldId id="1442" r:id="rId67"/>
    <p:sldId id="1432" r:id="rId68"/>
    <p:sldId id="1443" r:id="rId69"/>
    <p:sldId id="1433" r:id="rId70"/>
    <p:sldId id="1352" r:id="rId71"/>
    <p:sldId id="1354" r:id="rId72"/>
    <p:sldId id="1434" r:id="rId73"/>
    <p:sldId id="1435" r:id="rId74"/>
    <p:sldId id="1436" r:id="rId75"/>
    <p:sldId id="1444" r:id="rId76"/>
    <p:sldId id="751" r:id="rId77"/>
    <p:sldId id="1310" r:id="rId78"/>
    <p:sldId id="1445" r:id="rId79"/>
    <p:sldId id="1449" r:id="rId80"/>
    <p:sldId id="1450" r:id="rId81"/>
    <p:sldId id="1381" r:id="rId82"/>
    <p:sldId id="1447" r:id="rId83"/>
    <p:sldId id="1379" r:id="rId84"/>
    <p:sldId id="1476" r:id="rId85"/>
    <p:sldId id="1368" r:id="rId86"/>
    <p:sldId id="1453" r:id="rId87"/>
    <p:sldId id="1374" r:id="rId88"/>
    <p:sldId id="1448" r:id="rId89"/>
    <p:sldId id="1365" r:id="rId90"/>
    <p:sldId id="1366" r:id="rId91"/>
    <p:sldId id="323" r:id="rId92"/>
    <p:sldId id="324" r:id="rId93"/>
    <p:sldId id="325" r:id="rId94"/>
    <p:sldId id="326" r:id="rId95"/>
    <p:sldId id="327" r:id="rId96"/>
    <p:sldId id="1367" r:id="rId97"/>
    <p:sldId id="1369" r:id="rId98"/>
    <p:sldId id="1454" r:id="rId99"/>
    <p:sldId id="294" r:id="rId100"/>
    <p:sldId id="1451" r:id="rId101"/>
    <p:sldId id="1278" r:id="rId102"/>
    <p:sldId id="1323" r:id="rId103"/>
    <p:sldId id="1382" r:id="rId104"/>
    <p:sldId id="1303" r:id="rId105"/>
    <p:sldId id="1558" r:id="rId106"/>
    <p:sldId id="1559" r:id="rId107"/>
    <p:sldId id="1560" r:id="rId108"/>
    <p:sldId id="1478" r:id="rId109"/>
    <p:sldId id="1562" r:id="rId110"/>
    <p:sldId id="1563" r:id="rId111"/>
    <p:sldId id="1322" r:id="rId112"/>
  </p:sldIdLst>
  <p:sldSz cx="9144000" cy="6858000" type="screen4x3"/>
  <p:notesSz cx="6797675" cy="9926638"/>
  <p:defaultTextStyle>
    <a:defPPr>
      <a:defRPr lang="en-US"/>
    </a:defPPr>
    <a:lvl1pPr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baseline="-250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baseline="-250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baseline="-250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baseline="-25000">
        <a:solidFill>
          <a:schemeClr val="tx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640A"/>
    <a:srgbClr val="3F3F3F"/>
    <a:srgbClr val="F3740B"/>
    <a:srgbClr val="26822A"/>
    <a:srgbClr val="353535"/>
    <a:srgbClr val="C85A0A"/>
    <a:srgbClr val="FFA3B5"/>
    <a:srgbClr val="2E2E2E"/>
    <a:srgbClr val="D16309"/>
    <a:srgbClr val="8E0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CE2165-7A73-418B-B021-F09D19AEEE2C}" v="8" dt="2022-10-27T16:14:03.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2" autoAdjust="0"/>
    <p:restoredTop sz="80432" autoAdjust="0"/>
  </p:normalViewPr>
  <p:slideViewPr>
    <p:cSldViewPr>
      <p:cViewPr varScale="1">
        <p:scale>
          <a:sx n="61" d="100"/>
          <a:sy n="61" d="100"/>
        </p:scale>
        <p:origin x="2004" y="78"/>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255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theme" Target="theme/theme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slide" Target="slides/slide105.xml"/><Relationship Id="rId115"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handoutMaster" Target="handoutMasters/handoutMaster1.xml"/><Relationship Id="rId119"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esturs Šmeiss" userId="83c05f51-fffa-44a2-9201-a20fff926b87" providerId="ADAL" clId="{57CE2165-7A73-418B-B021-F09D19AEEE2C}"/>
    <pc:docChg chg="undo custSel addSld delSld modSld">
      <pc:chgData name="Viesturs Šmeiss" userId="83c05f51-fffa-44a2-9201-a20fff926b87" providerId="ADAL" clId="{57CE2165-7A73-418B-B021-F09D19AEEE2C}" dt="2022-10-27T16:14:03.807" v="22" actId="478"/>
      <pc:docMkLst>
        <pc:docMk/>
      </pc:docMkLst>
      <pc:sldChg chg="del">
        <pc:chgData name="Viesturs Šmeiss" userId="83c05f51-fffa-44a2-9201-a20fff926b87" providerId="ADAL" clId="{57CE2165-7A73-418B-B021-F09D19AEEE2C}" dt="2022-10-27T16:09:36.859" v="3" actId="47"/>
        <pc:sldMkLst>
          <pc:docMk/>
          <pc:sldMk cId="2395253527" sldId="766"/>
        </pc:sldMkLst>
      </pc:sldChg>
      <pc:sldChg chg="addSp delSp modSp">
        <pc:chgData name="Viesturs Šmeiss" userId="83c05f51-fffa-44a2-9201-a20fff926b87" providerId="ADAL" clId="{57CE2165-7A73-418B-B021-F09D19AEEE2C}" dt="2022-10-27T16:14:03.807" v="22" actId="478"/>
        <pc:sldMkLst>
          <pc:docMk/>
          <pc:sldMk cId="978363169" sldId="1322"/>
        </pc:sldMkLst>
        <pc:spChg chg="add mod">
          <ac:chgData name="Viesturs Šmeiss" userId="83c05f51-fffa-44a2-9201-a20fff926b87" providerId="ADAL" clId="{57CE2165-7A73-418B-B021-F09D19AEEE2C}" dt="2022-10-27T16:14:03.807" v="22" actId="478"/>
          <ac:spMkLst>
            <pc:docMk/>
            <pc:sldMk cId="978363169" sldId="1322"/>
            <ac:spMk id="2" creationId="{87AD49F5-7981-EE2A-746F-C2D7AD9541C2}"/>
          </ac:spMkLst>
        </pc:spChg>
        <pc:picChg chg="del">
          <ac:chgData name="Viesturs Šmeiss" userId="83c05f51-fffa-44a2-9201-a20fff926b87" providerId="ADAL" clId="{57CE2165-7A73-418B-B021-F09D19AEEE2C}" dt="2022-10-27T16:14:03.807" v="22" actId="478"/>
          <ac:picMkLst>
            <pc:docMk/>
            <pc:sldMk cId="978363169" sldId="1322"/>
            <ac:picMk id="5" creationId="{DF89BC99-35FA-43A4-8D5C-AD055A92CFBD}"/>
          </ac:picMkLst>
        </pc:picChg>
      </pc:sldChg>
      <pc:sldChg chg="modSp mod">
        <pc:chgData name="Viesturs Šmeiss" userId="83c05f51-fffa-44a2-9201-a20fff926b87" providerId="ADAL" clId="{57CE2165-7A73-418B-B021-F09D19AEEE2C}" dt="2022-10-27T16:11:04.147" v="21" actId="6549"/>
        <pc:sldMkLst>
          <pc:docMk/>
          <pc:sldMk cId="4026006654" sldId="1366"/>
        </pc:sldMkLst>
        <pc:spChg chg="mod">
          <ac:chgData name="Viesturs Šmeiss" userId="83c05f51-fffa-44a2-9201-a20fff926b87" providerId="ADAL" clId="{57CE2165-7A73-418B-B021-F09D19AEEE2C}" dt="2022-10-27T16:11:04.147" v="21" actId="6549"/>
          <ac:spMkLst>
            <pc:docMk/>
            <pc:sldMk cId="4026006654" sldId="1366"/>
            <ac:spMk id="2" creationId="{028E7839-9922-4F2C-B424-4DC5CD2C1152}"/>
          </ac:spMkLst>
        </pc:spChg>
      </pc:sldChg>
      <pc:sldChg chg="del">
        <pc:chgData name="Viesturs Šmeiss" userId="83c05f51-fffa-44a2-9201-a20fff926b87" providerId="ADAL" clId="{57CE2165-7A73-418B-B021-F09D19AEEE2C}" dt="2022-10-27T16:09:32.894" v="1" actId="47"/>
        <pc:sldMkLst>
          <pc:docMk/>
          <pc:sldMk cId="2664522663" sldId="1378"/>
        </pc:sldMkLst>
      </pc:sldChg>
      <pc:sldChg chg="addSp delSp modSp">
        <pc:chgData name="Viesturs Šmeiss" userId="83c05f51-fffa-44a2-9201-a20fff926b87" providerId="ADAL" clId="{57CE2165-7A73-418B-B021-F09D19AEEE2C}" dt="2022-10-27T16:10:03.598" v="8" actId="478"/>
        <pc:sldMkLst>
          <pc:docMk/>
          <pc:sldMk cId="72785339" sldId="1425"/>
        </pc:sldMkLst>
        <pc:spChg chg="add mod">
          <ac:chgData name="Viesturs Šmeiss" userId="83c05f51-fffa-44a2-9201-a20fff926b87" providerId="ADAL" clId="{57CE2165-7A73-418B-B021-F09D19AEEE2C}" dt="2022-10-27T16:10:03.598" v="8" actId="478"/>
          <ac:spMkLst>
            <pc:docMk/>
            <pc:sldMk cId="72785339" sldId="1425"/>
            <ac:spMk id="2" creationId="{57BADA87-2769-067F-7BEC-BA6FFA99CB1D}"/>
          </ac:spMkLst>
        </pc:spChg>
        <pc:picChg chg="del">
          <ac:chgData name="Viesturs Šmeiss" userId="83c05f51-fffa-44a2-9201-a20fff926b87" providerId="ADAL" clId="{57CE2165-7A73-418B-B021-F09D19AEEE2C}" dt="2022-10-27T16:10:03.598" v="8" actId="478"/>
          <ac:picMkLst>
            <pc:docMk/>
            <pc:sldMk cId="72785339" sldId="1425"/>
            <ac:picMk id="5" creationId="{44810A42-5FD1-4FC9-8E32-7CC45FCD8AAE}"/>
          </ac:picMkLst>
        </pc:picChg>
      </pc:sldChg>
      <pc:sldChg chg="delSp mod">
        <pc:chgData name="Viesturs Šmeiss" userId="83c05f51-fffa-44a2-9201-a20fff926b87" providerId="ADAL" clId="{57CE2165-7A73-418B-B021-F09D19AEEE2C}" dt="2022-10-27T16:09:53.757" v="4" actId="478"/>
        <pc:sldMkLst>
          <pc:docMk/>
          <pc:sldMk cId="2456786098" sldId="1438"/>
        </pc:sldMkLst>
        <pc:picChg chg="del">
          <ac:chgData name="Viesturs Šmeiss" userId="83c05f51-fffa-44a2-9201-a20fff926b87" providerId="ADAL" clId="{57CE2165-7A73-418B-B021-F09D19AEEE2C}" dt="2022-10-27T16:09:53.757" v="4" actId="478"/>
          <ac:picMkLst>
            <pc:docMk/>
            <pc:sldMk cId="2456786098" sldId="1438"/>
            <ac:picMk id="5" creationId="{18009801-DC2D-4CC1-BC79-67DE02B3E1D5}"/>
          </ac:picMkLst>
        </pc:picChg>
      </pc:sldChg>
      <pc:sldChg chg="addSp delSp modSp">
        <pc:chgData name="Viesturs Šmeiss" userId="83c05f51-fffa-44a2-9201-a20fff926b87" providerId="ADAL" clId="{57CE2165-7A73-418B-B021-F09D19AEEE2C}" dt="2022-10-27T16:10:22.301" v="13" actId="478"/>
        <pc:sldMkLst>
          <pc:docMk/>
          <pc:sldMk cId="1741667758" sldId="1445"/>
        </pc:sldMkLst>
        <pc:spChg chg="add mod">
          <ac:chgData name="Viesturs Šmeiss" userId="83c05f51-fffa-44a2-9201-a20fff926b87" providerId="ADAL" clId="{57CE2165-7A73-418B-B021-F09D19AEEE2C}" dt="2022-10-27T16:10:22.301" v="13" actId="478"/>
          <ac:spMkLst>
            <pc:docMk/>
            <pc:sldMk cId="1741667758" sldId="1445"/>
            <ac:spMk id="2" creationId="{54E43341-6B3D-B8C1-3591-EC7CD1DC990B}"/>
          </ac:spMkLst>
        </pc:spChg>
        <pc:picChg chg="del">
          <ac:chgData name="Viesturs Šmeiss" userId="83c05f51-fffa-44a2-9201-a20fff926b87" providerId="ADAL" clId="{57CE2165-7A73-418B-B021-F09D19AEEE2C}" dt="2022-10-27T16:10:22.301" v="13" actId="478"/>
          <ac:picMkLst>
            <pc:docMk/>
            <pc:sldMk cId="1741667758" sldId="1445"/>
            <ac:picMk id="8" creationId="{566BD668-8B32-4D16-BC90-95EA3E45FBA5}"/>
          </ac:picMkLst>
        </pc:picChg>
      </pc:sldChg>
      <pc:sldChg chg="addSp delSp modSp">
        <pc:chgData name="Viesturs Šmeiss" userId="83c05f51-fffa-44a2-9201-a20fff926b87" providerId="ADAL" clId="{57CE2165-7A73-418B-B021-F09D19AEEE2C}" dt="2022-10-27T16:10:41.926" v="19" actId="478"/>
        <pc:sldMkLst>
          <pc:docMk/>
          <pc:sldMk cId="2549324094" sldId="1447"/>
        </pc:sldMkLst>
        <pc:spChg chg="add del mod">
          <ac:chgData name="Viesturs Šmeiss" userId="83c05f51-fffa-44a2-9201-a20fff926b87" providerId="ADAL" clId="{57CE2165-7A73-418B-B021-F09D19AEEE2C}" dt="2022-10-27T16:10:41.926" v="19" actId="478"/>
          <ac:spMkLst>
            <pc:docMk/>
            <pc:sldMk cId="2549324094" sldId="1447"/>
            <ac:spMk id="2" creationId="{D03FCBB2-AD0C-B784-29D0-5B82A52F9AD2}"/>
          </ac:spMkLst>
        </pc:spChg>
        <pc:picChg chg="del">
          <ac:chgData name="Viesturs Šmeiss" userId="83c05f51-fffa-44a2-9201-a20fff926b87" providerId="ADAL" clId="{57CE2165-7A73-418B-B021-F09D19AEEE2C}" dt="2022-10-27T16:10:38.594" v="18" actId="478"/>
          <ac:picMkLst>
            <pc:docMk/>
            <pc:sldMk cId="2549324094" sldId="1447"/>
            <ac:picMk id="5" creationId="{0D0F0341-6F18-4F80-A904-08A209ED8D58}"/>
          </ac:picMkLst>
        </pc:picChg>
      </pc:sldChg>
      <pc:sldChg chg="addSp delSp modSp mod">
        <pc:chgData name="Viesturs Šmeiss" userId="83c05f51-fffa-44a2-9201-a20fff926b87" providerId="ADAL" clId="{57CE2165-7A73-418B-B021-F09D19AEEE2C}" dt="2022-10-27T16:10:32.314" v="16" actId="478"/>
        <pc:sldMkLst>
          <pc:docMk/>
          <pc:sldMk cId="2094982580" sldId="1449"/>
        </pc:sldMkLst>
        <pc:spChg chg="add del mod">
          <ac:chgData name="Viesturs Šmeiss" userId="83c05f51-fffa-44a2-9201-a20fff926b87" providerId="ADAL" clId="{57CE2165-7A73-418B-B021-F09D19AEEE2C}" dt="2022-10-27T16:10:31.429" v="15" actId="478"/>
          <ac:spMkLst>
            <pc:docMk/>
            <pc:sldMk cId="2094982580" sldId="1449"/>
            <ac:spMk id="2" creationId="{40668501-E613-A83D-AE8C-4CADFE8A26AA}"/>
          </ac:spMkLst>
        </pc:spChg>
        <pc:picChg chg="del">
          <ac:chgData name="Viesturs Šmeiss" userId="83c05f51-fffa-44a2-9201-a20fff926b87" providerId="ADAL" clId="{57CE2165-7A73-418B-B021-F09D19AEEE2C}" dt="2022-10-27T16:10:24.845" v="14" actId="478"/>
          <ac:picMkLst>
            <pc:docMk/>
            <pc:sldMk cId="2094982580" sldId="1449"/>
            <ac:picMk id="5" creationId="{814B36AD-F67B-4B30-8589-90F7388D33DB}"/>
          </ac:picMkLst>
        </pc:picChg>
        <pc:picChg chg="del">
          <ac:chgData name="Viesturs Šmeiss" userId="83c05f51-fffa-44a2-9201-a20fff926b87" providerId="ADAL" clId="{57CE2165-7A73-418B-B021-F09D19AEEE2C}" dt="2022-10-27T16:10:32.314" v="16" actId="478"/>
          <ac:picMkLst>
            <pc:docMk/>
            <pc:sldMk cId="2094982580" sldId="1449"/>
            <ac:picMk id="7" creationId="{041CAFBC-DF0C-4348-94D6-EB2586901249}"/>
          </ac:picMkLst>
        </pc:picChg>
      </pc:sldChg>
      <pc:sldChg chg="addSp delSp modSp">
        <pc:chgData name="Viesturs Šmeiss" userId="83c05f51-fffa-44a2-9201-a20fff926b87" providerId="ADAL" clId="{57CE2165-7A73-418B-B021-F09D19AEEE2C}" dt="2022-10-27T16:10:34.372" v="17" actId="478"/>
        <pc:sldMkLst>
          <pc:docMk/>
          <pc:sldMk cId="1631059781" sldId="1450"/>
        </pc:sldMkLst>
        <pc:spChg chg="add mod">
          <ac:chgData name="Viesturs Šmeiss" userId="83c05f51-fffa-44a2-9201-a20fff926b87" providerId="ADAL" clId="{57CE2165-7A73-418B-B021-F09D19AEEE2C}" dt="2022-10-27T16:10:34.372" v="17" actId="478"/>
          <ac:spMkLst>
            <pc:docMk/>
            <pc:sldMk cId="1631059781" sldId="1450"/>
            <ac:spMk id="2" creationId="{0BC22AA6-81DA-FE34-F8E4-95368F07A115}"/>
          </ac:spMkLst>
        </pc:spChg>
        <pc:picChg chg="del">
          <ac:chgData name="Viesturs Šmeiss" userId="83c05f51-fffa-44a2-9201-a20fff926b87" providerId="ADAL" clId="{57CE2165-7A73-418B-B021-F09D19AEEE2C}" dt="2022-10-27T16:10:34.372" v="17" actId="478"/>
          <ac:picMkLst>
            <pc:docMk/>
            <pc:sldMk cId="1631059781" sldId="1450"/>
            <ac:picMk id="5" creationId="{47612CE6-C643-4C76-8C55-083AE8856879}"/>
          </ac:picMkLst>
        </pc:picChg>
      </pc:sldChg>
      <pc:sldChg chg="del">
        <pc:chgData name="Viesturs Šmeiss" userId="83c05f51-fffa-44a2-9201-a20fff926b87" providerId="ADAL" clId="{57CE2165-7A73-418B-B021-F09D19AEEE2C}" dt="2022-10-27T16:10:15.942" v="11" actId="47"/>
        <pc:sldMkLst>
          <pc:docMk/>
          <pc:sldMk cId="1189979438" sldId="1455"/>
        </pc:sldMkLst>
      </pc:sldChg>
      <pc:sldChg chg="del">
        <pc:chgData name="Viesturs Šmeiss" userId="83c05f51-fffa-44a2-9201-a20fff926b87" providerId="ADAL" clId="{57CE2165-7A73-418B-B021-F09D19AEEE2C}" dt="2022-10-27T16:10:12.631" v="10" actId="47"/>
        <pc:sldMkLst>
          <pc:docMk/>
          <pc:sldMk cId="482637228" sldId="1456"/>
        </pc:sldMkLst>
      </pc:sldChg>
      <pc:sldChg chg="add del">
        <pc:chgData name="Viesturs Šmeiss" userId="83c05f51-fffa-44a2-9201-a20fff926b87" providerId="ADAL" clId="{57CE2165-7A73-418B-B021-F09D19AEEE2C}" dt="2022-10-27T16:10:01.862" v="7" actId="47"/>
        <pc:sldMkLst>
          <pc:docMk/>
          <pc:sldMk cId="1040989616" sldId="1457"/>
        </pc:sldMkLst>
      </pc:sldChg>
      <pc:sldChg chg="del">
        <pc:chgData name="Viesturs Šmeiss" userId="83c05f51-fffa-44a2-9201-a20fff926b87" providerId="ADAL" clId="{57CE2165-7A73-418B-B021-F09D19AEEE2C}" dt="2022-10-27T16:10:19.346" v="12" actId="47"/>
        <pc:sldMkLst>
          <pc:docMk/>
          <pc:sldMk cId="2844755815" sldId="1458"/>
        </pc:sldMkLst>
      </pc:sldChg>
      <pc:sldChg chg="del">
        <pc:chgData name="Viesturs Šmeiss" userId="83c05f51-fffa-44a2-9201-a20fff926b87" providerId="ADAL" clId="{57CE2165-7A73-418B-B021-F09D19AEEE2C}" dt="2022-10-27T16:10:09.657" v="9" actId="47"/>
        <pc:sldMkLst>
          <pc:docMk/>
          <pc:sldMk cId="3214478955" sldId="1459"/>
        </pc:sldMkLst>
      </pc:sldChg>
      <pc:sldChg chg="del">
        <pc:chgData name="Viesturs Šmeiss" userId="83c05f51-fffa-44a2-9201-a20fff926b87" providerId="ADAL" clId="{57CE2165-7A73-418B-B021-F09D19AEEE2C}" dt="2022-10-27T16:09:23.306" v="0" actId="47"/>
        <pc:sldMkLst>
          <pc:docMk/>
          <pc:sldMk cId="2874888598" sldId="1480"/>
        </pc:sldMkLst>
      </pc:sldChg>
      <pc:sldChg chg="del">
        <pc:chgData name="Viesturs Šmeiss" userId="83c05f51-fffa-44a2-9201-a20fff926b87" providerId="ADAL" clId="{57CE2165-7A73-418B-B021-F09D19AEEE2C}" dt="2022-10-27T16:09:36.341" v="2" actId="47"/>
        <pc:sldMkLst>
          <pc:docMk/>
          <pc:sldMk cId="4245707741" sldId="1556"/>
        </pc:sldMkLst>
      </pc:sldChg>
      <pc:sldMasterChg chg="delSldLayout">
        <pc:chgData name="Viesturs Šmeiss" userId="83c05f51-fffa-44a2-9201-a20fff926b87" providerId="ADAL" clId="{57CE2165-7A73-418B-B021-F09D19AEEE2C}" dt="2022-10-27T16:10:19.346" v="12" actId="47"/>
        <pc:sldMasterMkLst>
          <pc:docMk/>
          <pc:sldMasterMk cId="0" sldId="2147483648"/>
        </pc:sldMasterMkLst>
        <pc:sldLayoutChg chg="del">
          <pc:chgData name="Viesturs Šmeiss" userId="83c05f51-fffa-44a2-9201-a20fff926b87" providerId="ADAL" clId="{57CE2165-7A73-418B-B021-F09D19AEEE2C}" dt="2022-10-27T16:10:19.346" v="12" actId="47"/>
          <pc:sldLayoutMkLst>
            <pc:docMk/>
            <pc:sldMasterMk cId="0" sldId="2147483648"/>
            <pc:sldLayoutMk cId="2664378735" sldId="214748389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50445" y="9428585"/>
            <a:ext cx="2945659" cy="496331"/>
          </a:xfrm>
          <a:prstGeom prst="rect">
            <a:avLst/>
          </a:prstGeom>
        </p:spPr>
        <p:txBody>
          <a:bodyPr vert="horz" lIns="91440" tIns="45720" rIns="91440" bIns="45720" rtlCol="0" anchor="b"/>
          <a:lstStyle>
            <a:lvl1pPr algn="r" eaLnBrk="0" hangingPunct="0">
              <a:defRPr sz="1200">
                <a:latin typeface="Arial" charset="0"/>
                <a:ea typeface="ヒラギノ角ゴ Pro W3" pitchFamily="-112" charset="-128"/>
                <a:cs typeface="+mn-cs"/>
              </a:defRPr>
            </a:lvl1pPr>
          </a:lstStyle>
          <a:p>
            <a:pPr>
              <a:defRPr/>
            </a:pPr>
            <a:fld id="{1955ED25-8C82-4467-B7D2-8461C97DA4D9}" type="slidenum">
              <a:rPr lang="lv-LV"/>
              <a:pPr>
                <a:defRPr/>
              </a:pPr>
              <a:t>‹#›</a:t>
            </a:fld>
            <a:endParaRPr lang="lv-LV"/>
          </a:p>
        </p:txBody>
      </p:sp>
    </p:spTree>
    <p:extLst>
      <p:ext uri="{BB962C8B-B14F-4D97-AF65-F5344CB8AC3E}">
        <p14:creationId xmlns:p14="http://schemas.microsoft.com/office/powerpoint/2010/main" val="3214036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2945659" cy="49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baseline="0">
                <a:latin typeface="Arial" charset="0"/>
                <a:ea typeface="ヒラギノ角ゴ Pro W3" pitchFamily="-112" charset="-128"/>
                <a:cs typeface="+mn-cs"/>
              </a:defRPr>
            </a:lvl1pPr>
          </a:lstStyle>
          <a:p>
            <a:pPr>
              <a:defRPr/>
            </a:pPr>
            <a:endParaRPr lang="en-US"/>
          </a:p>
        </p:txBody>
      </p:sp>
      <p:sp>
        <p:nvSpPr>
          <p:cNvPr id="3075" name="Rectangle 3"/>
          <p:cNvSpPr>
            <a:spLocks noGrp="1" noChangeArrowheads="1"/>
          </p:cNvSpPr>
          <p:nvPr>
            <p:ph type="dt" idx="1"/>
          </p:nvPr>
        </p:nvSpPr>
        <p:spPr bwMode="auto">
          <a:xfrm>
            <a:off x="3852018" y="1"/>
            <a:ext cx="2945659" cy="49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aseline="0">
                <a:latin typeface="Arial" charset="0"/>
                <a:ea typeface="ヒラギノ角ゴ Pro W3" pitchFamily="-112" charset="-128"/>
                <a:cs typeface="+mn-cs"/>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9430307"/>
            <a:ext cx="2945659" cy="49633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baseline="0">
                <a:latin typeface="Arial" charset="0"/>
                <a:ea typeface="ヒラギノ角ゴ Pro W3" pitchFamily="-112"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52018" y="9430307"/>
            <a:ext cx="2945659" cy="49633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baseline="0">
                <a:latin typeface="Arial" charset="0"/>
                <a:ea typeface="ヒラギノ角ゴ Pro W3" pitchFamily="-112" charset="-128"/>
                <a:cs typeface="+mn-cs"/>
              </a:defRPr>
            </a:lvl1pPr>
          </a:lstStyle>
          <a:p>
            <a:pPr>
              <a:defRPr/>
            </a:pPr>
            <a:fld id="{41493E11-BCB1-4820-84D3-3311562E3E6A}" type="slidenum">
              <a:rPr lang="en-US"/>
              <a:pPr>
                <a:defRPr/>
              </a:pPr>
              <a:t>‹#›</a:t>
            </a:fld>
            <a:endParaRPr lang="en-US"/>
          </a:p>
        </p:txBody>
      </p:sp>
    </p:spTree>
    <p:extLst>
      <p:ext uri="{BB962C8B-B14F-4D97-AF65-F5344CB8AC3E}">
        <p14:creationId xmlns:p14="http://schemas.microsoft.com/office/powerpoint/2010/main" val="630288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lv.wikipedia.org/wiki/Sakaus%C4%93jums" TargetMode="External"/><Relationship Id="rId13" Type="http://schemas.openxmlformats.org/officeDocument/2006/relationships/hyperlink" Target="https://lv.wikipedia.org/wiki/T%C4%93rauds" TargetMode="External"/><Relationship Id="rId3" Type="http://schemas.openxmlformats.org/officeDocument/2006/relationships/hyperlink" Target="https://lv.wikipedia.org/wiki/Krist%C4%81lre%C5%BE%C4%A3is" TargetMode="External"/><Relationship Id="rId7" Type="http://schemas.openxmlformats.org/officeDocument/2006/relationships/hyperlink" Target="https://lv.wikipedia.org/w/index.php?title=Met%C4%81lisk%C4%81_saite&amp;action=edit&amp;redlink=1" TargetMode="External"/><Relationship Id="rId12" Type="http://schemas.openxmlformats.org/officeDocument/2006/relationships/hyperlink" Target="https://lv.wikipedia.org/wiki/Korozija" TargetMode="External"/><Relationship Id="rId17" Type="http://schemas.openxmlformats.org/officeDocument/2006/relationships/hyperlink" Target="https://lv.wikipedia.org/wiki/Ner%C5%ABso%C5%A1ais_t%C4%93rauds" TargetMode="External"/><Relationship Id="rId2" Type="http://schemas.openxmlformats.org/officeDocument/2006/relationships/slide" Target="../slides/slide16.xml"/><Relationship Id="rId16" Type="http://schemas.openxmlformats.org/officeDocument/2006/relationships/hyperlink" Target="https://lv.wikipedia.org/wiki/Deform%C4%81cija" TargetMode="External"/><Relationship Id="rId1" Type="http://schemas.openxmlformats.org/officeDocument/2006/relationships/notesMaster" Target="../notesMasters/notesMaster1.xml"/><Relationship Id="rId6" Type="http://schemas.openxmlformats.org/officeDocument/2006/relationships/hyperlink" Target="https://lv.wikipedia.org/wiki/%C4%B6%C4%ABmisk%C4%81_saite" TargetMode="External"/><Relationship Id="rId11" Type="http://schemas.openxmlformats.org/officeDocument/2006/relationships/hyperlink" Target="https://lv.wikipedia.org/wiki/Nemet%C4%81li" TargetMode="External"/><Relationship Id="rId5" Type="http://schemas.openxmlformats.org/officeDocument/2006/relationships/hyperlink" Target="https://lv.wikipedia.org/wiki/Atomi" TargetMode="External"/><Relationship Id="rId15" Type="http://schemas.openxmlformats.org/officeDocument/2006/relationships/hyperlink" Target="https://lv.wikipedia.org/wiki/Alum%C4%ABnijs" TargetMode="External"/><Relationship Id="rId10" Type="http://schemas.openxmlformats.org/officeDocument/2006/relationships/hyperlink" Target="https://lv.wikipedia.org/wiki/Oksid%C4%93%C5%A1anas_pak%C4%81pe" TargetMode="External"/><Relationship Id="rId4" Type="http://schemas.openxmlformats.org/officeDocument/2006/relationships/hyperlink" Target="https://lv.wikipedia.org/wiki/V%C4%93rt%C4%ABbas_elektroni" TargetMode="External"/><Relationship Id="rId9" Type="http://schemas.openxmlformats.org/officeDocument/2006/relationships/hyperlink" Target="https://lv.wikipedia.org/wiki/Konstrukcija" TargetMode="External"/><Relationship Id="rId14" Type="http://schemas.openxmlformats.org/officeDocument/2006/relationships/hyperlink" Target="https://lv.wikipedia.org/wiki/Svin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v.wikipedia.org/wiki/Bl%C4%ABvum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lv.wikipedia.org/wiki/Zelts"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1</a:t>
            </a:fld>
            <a:endParaRPr lang="en-US"/>
          </a:p>
        </p:txBody>
      </p:sp>
    </p:spTree>
    <p:extLst>
      <p:ext uri="{BB962C8B-B14F-4D97-AF65-F5344CB8AC3E}">
        <p14:creationId xmlns:p14="http://schemas.microsoft.com/office/powerpoint/2010/main" val="318301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Noteikumu un veidlapu atrašanās vieta skatā. Katram atbalsta veidam ir jāaizpilda atsevišķa veidlapa.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20CC64C-E008-476D-94AB-1074A9A770C9}"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12"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112" charset="-128"/>
              <a:cs typeface="+mn-cs"/>
            </a:endParaRPr>
          </a:p>
        </p:txBody>
      </p:sp>
    </p:spTree>
    <p:extLst>
      <p:ext uri="{BB962C8B-B14F-4D97-AF65-F5344CB8AC3E}">
        <p14:creationId xmlns:p14="http://schemas.microsoft.com/office/powerpoint/2010/main" val="29258351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2021. gadā visbiežāk letālie nelaimes gadījumi darbā notikuši transporta un uzglabāšanas nozarē, būvniecībā un tirdzniecībā. Minētajās nozarēs notika 73 % (jeb 28) no visiem 2021. gadā notikušajiem letālajiem nelaimes gadījumiem darbā. Būvniecībā notika 7 letāli nelaimes gadījumi darbā (2020. – 3), no tiem 4 bija saistīti ar krišanu no augstuma, 2 – cietušais tika iespiests starp objektiem, bet 1 nodarbinātais gāja bojā tranšejas rakšanas darbu laikā</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103</a:t>
            </a:fld>
            <a:endParaRPr lang="en-US"/>
          </a:p>
        </p:txBody>
      </p:sp>
    </p:spTree>
    <p:extLst>
      <p:ext uri="{BB962C8B-B14F-4D97-AF65-F5344CB8AC3E}">
        <p14:creationId xmlns:p14="http://schemas.microsoft.com/office/powerpoint/2010/main" val="23562308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2021. gadā visvairāk pirmreizējo arodslimnieku apstiprināts transporta un uzglabāšanas nozarē (23 %), apstrādes rūpniecībā (18 %), tirdzniecībā (13 %). Minētajās nozarēs apstiprināti vairāk kā puse (53 %) no kopējā pirmreizēji apstiprināto arodslimnieku skaita</a:t>
            </a:r>
          </a:p>
          <a:p>
            <a:r>
              <a:rPr lang="lv-LV" dirty="0"/>
              <a:t>2021. gadā, tāpat kā iepriekš, arodslimību ārstu komisija atzinusi, ka arodslimības nodarbinātie visbiežāk ieguvuši, ilgstoši strādājot </a:t>
            </a:r>
            <a:r>
              <a:rPr lang="lv-LV" dirty="0" err="1"/>
              <a:t>biomehānisko</a:t>
            </a:r>
            <a:r>
              <a:rPr lang="lv-LV" dirty="0"/>
              <a:t> faktoru ietekmē, kas konstatēta 98 % gadījumu un ir augstākais jebkad konstatētais rādītājs starp visiem arodslimības izraisošajiem faktoriem. Galvenie </a:t>
            </a:r>
            <a:r>
              <a:rPr lang="lv-LV" dirty="0" err="1"/>
              <a:t>biomehāniskie</a:t>
            </a:r>
            <a:r>
              <a:rPr lang="lv-LV" dirty="0"/>
              <a:t> faktori ir darbs piespiedu pozā; dažādu smagumu pārvietošana; darbs, kurā pielietotas nepareizas vai vienveidīgas kustības; fiziskās pārslodze u.c. Galvenie un biežākie arodslimību ārstu ieteikumi darba devējam nodarbinātā darba apstākļu uzlabošanai vai riska faktora mazināšanai bija samazināt slodzi statiskajās pozās, samazināt slodzi darbā ar biežām, atkārtotām un vienveidīgām kustībām, kā arī nodrošināt pareizu darbavietas un aprīkojuma ergonomiku.</a:t>
            </a:r>
          </a:p>
        </p:txBody>
      </p:sp>
      <p:sp>
        <p:nvSpPr>
          <p:cNvPr id="4" name="Slaida numura vietturis 3"/>
          <p:cNvSpPr>
            <a:spLocks noGrp="1"/>
          </p:cNvSpPr>
          <p:nvPr>
            <p:ph type="sldNum" sz="quarter" idx="5"/>
          </p:nvPr>
        </p:nvSpPr>
        <p:spPr/>
        <p:txBody>
          <a:bodyPr/>
          <a:lstStyle/>
          <a:p>
            <a:pPr>
              <a:defRPr/>
            </a:pPr>
            <a:fld id="{41493E11-BCB1-4820-84D3-3311562E3E6A}" type="slidenum">
              <a:rPr lang="en-US" smtClean="0"/>
              <a:pPr>
                <a:defRPr/>
              </a:pPr>
              <a:t>105</a:t>
            </a:fld>
            <a:endParaRPr lang="en-US"/>
          </a:p>
        </p:txBody>
      </p:sp>
    </p:spTree>
    <p:extLst>
      <p:ext uri="{BB962C8B-B14F-4D97-AF65-F5344CB8AC3E}">
        <p14:creationId xmlns:p14="http://schemas.microsoft.com/office/powerpoint/2010/main" val="391208772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106</a:t>
            </a:fld>
            <a:endParaRPr lang="en-US"/>
          </a:p>
        </p:txBody>
      </p:sp>
    </p:spTree>
    <p:extLst>
      <p:ext uri="{BB962C8B-B14F-4D97-AF65-F5344CB8AC3E}">
        <p14:creationId xmlns:p14="http://schemas.microsoft.com/office/powerpoint/2010/main" val="184639099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Priekš kam mēs to visu darām? </a:t>
            </a:r>
          </a:p>
        </p:txBody>
      </p:sp>
      <p:sp>
        <p:nvSpPr>
          <p:cNvPr id="4" name="Slaida numura vietturis 3"/>
          <p:cNvSpPr>
            <a:spLocks noGrp="1"/>
          </p:cNvSpPr>
          <p:nvPr>
            <p:ph type="sldNum" sz="quarter" idx="5"/>
          </p:nvPr>
        </p:nvSpPr>
        <p:spPr/>
        <p:txBody>
          <a:bodyPr/>
          <a:lstStyle/>
          <a:p>
            <a:pPr>
              <a:defRPr/>
            </a:pPr>
            <a:fld id="{41493E11-BCB1-4820-84D3-3311562E3E6A}" type="slidenum">
              <a:rPr lang="en-US" smtClean="0"/>
              <a:pPr>
                <a:defRPr/>
              </a:pPr>
              <a:t>107</a:t>
            </a:fld>
            <a:endParaRPr lang="en-US"/>
          </a:p>
        </p:txBody>
      </p:sp>
    </p:spTree>
    <p:extLst>
      <p:ext uri="{BB962C8B-B14F-4D97-AF65-F5344CB8AC3E}">
        <p14:creationId xmlns:p14="http://schemas.microsoft.com/office/powerpoint/2010/main" val="3206896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13</a:t>
            </a:fld>
            <a:endParaRPr lang="en-US"/>
          </a:p>
        </p:txBody>
      </p:sp>
    </p:spTree>
    <p:extLst>
      <p:ext uri="{BB962C8B-B14F-4D97-AF65-F5344CB8AC3E}">
        <p14:creationId xmlns:p14="http://schemas.microsoft.com/office/powerpoint/2010/main" val="3678198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14</a:t>
            </a:fld>
            <a:endParaRPr lang="en-US"/>
          </a:p>
        </p:txBody>
      </p:sp>
    </p:spTree>
    <p:extLst>
      <p:ext uri="{BB962C8B-B14F-4D97-AF65-F5344CB8AC3E}">
        <p14:creationId xmlns:p14="http://schemas.microsoft.com/office/powerpoint/2010/main" val="2416052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Smaga tēma. Daudz darba!</a:t>
            </a:r>
          </a:p>
        </p:txBody>
      </p:sp>
      <p:sp>
        <p:nvSpPr>
          <p:cNvPr id="4" name="Slaida numura vietturis 3"/>
          <p:cNvSpPr>
            <a:spLocks noGrp="1"/>
          </p:cNvSpPr>
          <p:nvPr>
            <p:ph type="sldNum" sz="quarter" idx="5"/>
          </p:nvPr>
        </p:nvSpPr>
        <p:spPr/>
        <p:txBody>
          <a:bodyPr/>
          <a:lstStyle/>
          <a:p>
            <a:pPr>
              <a:defRPr/>
            </a:pPr>
            <a:fld id="{41493E11-BCB1-4820-84D3-3311562E3E6A}" type="slidenum">
              <a:rPr lang="en-US" smtClean="0"/>
              <a:pPr>
                <a:defRPr/>
              </a:pPr>
              <a:t>15</a:t>
            </a:fld>
            <a:endParaRPr lang="en-US"/>
          </a:p>
        </p:txBody>
      </p:sp>
    </p:spTree>
    <p:extLst>
      <p:ext uri="{BB962C8B-B14F-4D97-AF65-F5344CB8AC3E}">
        <p14:creationId xmlns:p14="http://schemas.microsoft.com/office/powerpoint/2010/main" val="110994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lv-LV" b="0" i="0" dirty="0">
                <a:solidFill>
                  <a:srgbClr val="000000"/>
                </a:solidFill>
                <a:effectLst/>
                <a:latin typeface="Arial" panose="020B0604020202020204" pitchFamily="34" charset="0"/>
              </a:rPr>
              <a:t>Metāliem raksturīgs īpaša veida </a:t>
            </a:r>
            <a:r>
              <a:rPr lang="lv-LV" b="0" i="0" u="none" strike="noStrike" dirty="0" err="1">
                <a:solidFill>
                  <a:srgbClr val="0645AD"/>
                </a:solidFill>
                <a:effectLst/>
                <a:latin typeface="Arial" panose="020B0604020202020204" pitchFamily="34" charset="0"/>
                <a:hlinkClick r:id="rId3" tooltip="Kristālrežģis"/>
              </a:rPr>
              <a:t>kristālrežģis</a:t>
            </a:r>
            <a:r>
              <a:rPr lang="lv-LV" b="0" i="0" dirty="0">
                <a:solidFill>
                  <a:srgbClr val="000000"/>
                </a:solidFill>
                <a:effectLst/>
                <a:latin typeface="Arial" panose="020B0604020202020204" pitchFamily="34" charset="0"/>
              </a:rPr>
              <a:t>, kurā liela daļa </a:t>
            </a:r>
            <a:r>
              <a:rPr lang="lv-LV" b="0" i="0" u="none" strike="noStrike" dirty="0">
                <a:solidFill>
                  <a:srgbClr val="0645AD"/>
                </a:solidFill>
                <a:effectLst/>
                <a:latin typeface="Arial" panose="020B0604020202020204" pitchFamily="34" charset="0"/>
                <a:hlinkClick r:id="rId4" tooltip="Vērtības elektroni"/>
              </a:rPr>
              <a:t>vērtības elektronu</a:t>
            </a:r>
            <a:r>
              <a:rPr lang="lv-LV" b="0" i="0" dirty="0">
                <a:solidFill>
                  <a:srgbClr val="000000"/>
                </a:solidFill>
                <a:effectLst/>
                <a:latin typeface="Arial" panose="020B0604020202020204" pitchFamily="34" charset="0"/>
              </a:rPr>
              <a:t> ir visiem </a:t>
            </a:r>
            <a:r>
              <a:rPr lang="lv-LV" b="0" i="0" u="none" strike="noStrike" dirty="0">
                <a:solidFill>
                  <a:srgbClr val="0645AD"/>
                </a:solidFill>
                <a:effectLst/>
                <a:latin typeface="Arial" panose="020B0604020202020204" pitchFamily="34" charset="0"/>
                <a:hlinkClick r:id="rId5" tooltip="Atomi"/>
              </a:rPr>
              <a:t>atomiem</a:t>
            </a:r>
            <a:r>
              <a:rPr lang="lv-LV" b="0" i="0" dirty="0">
                <a:solidFill>
                  <a:srgbClr val="000000"/>
                </a:solidFill>
                <a:effectLst/>
                <a:latin typeface="Arial" panose="020B0604020202020204" pitchFamily="34" charset="0"/>
              </a:rPr>
              <a:t> kopīgi un var brīvi pārvietoties. </a:t>
            </a:r>
            <a:r>
              <a:rPr lang="lv-LV" b="0" i="0" u="none" strike="noStrike" dirty="0">
                <a:solidFill>
                  <a:srgbClr val="0645AD"/>
                </a:solidFill>
                <a:effectLst/>
                <a:latin typeface="Arial" panose="020B0604020202020204" pitchFamily="34" charset="0"/>
                <a:hlinkClick r:id="rId6" tooltip="Ķīmiskā saite"/>
              </a:rPr>
              <a:t>Ķīmisko saiti</a:t>
            </a:r>
            <a:r>
              <a:rPr lang="lv-LV" b="0" i="0" dirty="0">
                <a:solidFill>
                  <a:srgbClr val="000000"/>
                </a:solidFill>
                <a:effectLst/>
                <a:latin typeface="Arial" panose="020B0604020202020204" pitchFamily="34" charset="0"/>
              </a:rPr>
              <a:t>, kurai raksturīga atomu sasaiste ar šādu brīvo elektronu palīdzību, sauc par </a:t>
            </a:r>
            <a:r>
              <a:rPr lang="lv-LV" b="0" i="0" u="none" strike="noStrike" dirty="0">
                <a:solidFill>
                  <a:srgbClr val="BA0000"/>
                </a:solidFill>
                <a:effectLst/>
                <a:latin typeface="Arial" panose="020B0604020202020204" pitchFamily="34" charset="0"/>
                <a:hlinkClick r:id="rId7" tooltip="Metāliskā saite (vēl nav uzrakstīts)"/>
              </a:rPr>
              <a:t>metālisko saiti</a:t>
            </a:r>
            <a:r>
              <a:rPr lang="lv-LV" b="0" i="0" dirty="0">
                <a:solidFill>
                  <a:srgbClr val="000000"/>
                </a:solidFill>
                <a:effectLst/>
                <a:latin typeface="Arial" panose="020B0604020202020204" pitchFamily="34" charset="0"/>
              </a:rPr>
              <a:t>. Metāliskas īpašības piemīt lielākajai daļai no pazīstamajiem ķīmiskajiem elementiem. Metālu </a:t>
            </a:r>
            <a:r>
              <a:rPr lang="lv-LV" b="0" i="0" u="none" strike="noStrike" dirty="0">
                <a:solidFill>
                  <a:srgbClr val="0645AD"/>
                </a:solidFill>
                <a:effectLst/>
                <a:latin typeface="Arial" panose="020B0604020202020204" pitchFamily="34" charset="0"/>
                <a:hlinkClick r:id="rId8" tooltip="Sakausējums"/>
              </a:rPr>
              <a:t>sakausējumi</a:t>
            </a:r>
            <a:r>
              <a:rPr lang="lv-LV" b="0" i="0" dirty="0">
                <a:solidFill>
                  <a:srgbClr val="000000"/>
                </a:solidFill>
                <a:effectLst/>
                <a:latin typeface="Arial" panose="020B0604020202020204" pitchFamily="34" charset="0"/>
              </a:rPr>
              <a:t> ir nozīmīgi </a:t>
            </a:r>
            <a:r>
              <a:rPr lang="lv-LV" b="0" i="0" u="sng" dirty="0">
                <a:solidFill>
                  <a:srgbClr val="0645AD"/>
                </a:solidFill>
                <a:effectLst/>
                <a:latin typeface="Arial" panose="020B0604020202020204" pitchFamily="34" charset="0"/>
                <a:hlinkClick r:id="rId9"/>
              </a:rPr>
              <a:t>konstrukciju</a:t>
            </a:r>
            <a:r>
              <a:rPr lang="lv-LV" b="0" i="0" dirty="0">
                <a:solidFill>
                  <a:srgbClr val="000000"/>
                </a:solidFill>
                <a:effectLst/>
                <a:latin typeface="Arial" panose="020B0604020202020204" pitchFamily="34" charset="0"/>
              </a:rPr>
              <a:t> materiāli. Ķīmiskajos savienojumos metāliem var būt tikai pozitīvas </a:t>
            </a:r>
            <a:r>
              <a:rPr lang="lv-LV" b="0" i="0" u="none" strike="noStrike" dirty="0">
                <a:solidFill>
                  <a:srgbClr val="0645AD"/>
                </a:solidFill>
                <a:effectLst/>
                <a:latin typeface="Arial" panose="020B0604020202020204" pitchFamily="34" charset="0"/>
                <a:hlinkClick r:id="rId10" tooltip="Oksidēšanas pakāpe"/>
              </a:rPr>
              <a:t>oksidēšanas pakāpes</a:t>
            </a:r>
            <a:r>
              <a:rPr lang="lv-LV" b="0" i="0" dirty="0">
                <a:solidFill>
                  <a:srgbClr val="000000"/>
                </a:solidFill>
                <a:effectLst/>
                <a:latin typeface="Arial" panose="020B0604020202020204" pitchFamily="34" charset="0"/>
              </a:rPr>
              <a:t>, atšķirībā no </a:t>
            </a:r>
            <a:r>
              <a:rPr lang="lv-LV" b="0" i="0" u="none" strike="noStrike" dirty="0">
                <a:solidFill>
                  <a:srgbClr val="0645AD"/>
                </a:solidFill>
                <a:effectLst/>
                <a:latin typeface="Arial" panose="020B0604020202020204" pitchFamily="34" charset="0"/>
                <a:hlinkClick r:id="rId11" tooltip="Nemetāli"/>
              </a:rPr>
              <a:t>nemetāliem</a:t>
            </a:r>
            <a:r>
              <a:rPr lang="lv-LV" b="0" i="0" dirty="0">
                <a:solidFill>
                  <a:srgbClr val="000000"/>
                </a:solidFill>
                <a:effectLst/>
                <a:latin typeface="Arial" panose="020B0604020202020204" pitchFamily="34" charset="0"/>
              </a:rPr>
              <a:t>, kam var būt arī negatīvas vērtības. Lielākā daļa metālu brīvā veidā nav stabili un oksidējas (</a:t>
            </a:r>
            <a:r>
              <a:rPr lang="lv-LV" b="0" i="0" u="none" strike="noStrike" dirty="0" err="1">
                <a:solidFill>
                  <a:srgbClr val="0645AD"/>
                </a:solidFill>
                <a:effectLst/>
                <a:latin typeface="Arial" panose="020B0604020202020204" pitchFamily="34" charset="0"/>
                <a:hlinkClick r:id="rId12" tooltip="Korozija"/>
              </a:rPr>
              <a:t>korodē</a:t>
            </a:r>
            <a:r>
              <a:rPr lang="lv-LV" b="0" i="0" dirty="0">
                <a:solidFill>
                  <a:srgbClr val="000000"/>
                </a:solidFill>
                <a:effectLst/>
                <a:latin typeface="Arial" panose="020B0604020202020204" pitchFamily="34" charset="0"/>
              </a:rPr>
              <a:t>), veidojot stabilākus savienojumus. Metāliem parasti tiek pievienoti citi metāli, lai uzlabotu to izturību un citas īpašības.</a:t>
            </a:r>
          </a:p>
          <a:p>
            <a:pPr algn="l"/>
            <a:r>
              <a:rPr lang="lv-LV" b="0" i="0" dirty="0">
                <a:solidFill>
                  <a:srgbClr val="000000"/>
                </a:solidFill>
                <a:effectLst/>
                <a:latin typeface="Arial" panose="020B0604020202020204" pitchFamily="34" charset="0"/>
              </a:rPr>
              <a:t>Ja metālu pakļauj lielai fiziskai slodzei, tad cietie metāli (</a:t>
            </a:r>
            <a:r>
              <a:rPr lang="lv-LV" b="0" i="0" u="none" strike="noStrike" dirty="0">
                <a:solidFill>
                  <a:srgbClr val="0645AD"/>
                </a:solidFill>
                <a:effectLst/>
                <a:latin typeface="Arial" panose="020B0604020202020204" pitchFamily="34" charset="0"/>
                <a:hlinkClick r:id="rId13" tooltip="Tērauds"/>
              </a:rPr>
              <a:t>tērauds</a:t>
            </a:r>
            <a:r>
              <a:rPr lang="lv-LV" b="0" i="0" dirty="0">
                <a:solidFill>
                  <a:srgbClr val="000000"/>
                </a:solidFill>
                <a:effectLst/>
                <a:latin typeface="Arial" panose="020B0604020202020204" pitchFamily="34" charset="0"/>
              </a:rPr>
              <a:t>) salūst, bet mīkstie (</a:t>
            </a:r>
            <a:r>
              <a:rPr lang="lv-LV" b="0" i="0" u="none" strike="noStrike" dirty="0">
                <a:solidFill>
                  <a:srgbClr val="0645AD"/>
                </a:solidFill>
                <a:effectLst/>
                <a:latin typeface="Arial" panose="020B0604020202020204" pitchFamily="34" charset="0"/>
                <a:hlinkClick r:id="rId14" tooltip="Svins"/>
              </a:rPr>
              <a:t>svins</a:t>
            </a:r>
            <a:r>
              <a:rPr lang="lv-LV" b="0" i="0" dirty="0">
                <a:solidFill>
                  <a:srgbClr val="000000"/>
                </a:solidFill>
                <a:effectLst/>
                <a:latin typeface="Arial" panose="020B0604020202020204" pitchFamily="34" charset="0"/>
              </a:rPr>
              <a:t>, </a:t>
            </a:r>
            <a:r>
              <a:rPr lang="lv-LV" b="0" i="0" u="none" strike="noStrike" dirty="0">
                <a:solidFill>
                  <a:srgbClr val="0645AD"/>
                </a:solidFill>
                <a:effectLst/>
                <a:latin typeface="Arial" panose="020B0604020202020204" pitchFamily="34" charset="0"/>
                <a:hlinkClick r:id="rId15" tooltip="Alumīnijs"/>
              </a:rPr>
              <a:t>alumīnijs</a:t>
            </a:r>
            <a:r>
              <a:rPr lang="lv-LV" b="0" i="0" dirty="0">
                <a:solidFill>
                  <a:srgbClr val="000000"/>
                </a:solidFill>
                <a:effectLst/>
                <a:latin typeface="Arial" panose="020B0604020202020204" pitchFamily="34" charset="0"/>
              </a:rPr>
              <a:t>) lokās un </a:t>
            </a:r>
            <a:r>
              <a:rPr lang="lv-LV" b="0" i="0" u="none" strike="noStrike" dirty="0">
                <a:solidFill>
                  <a:srgbClr val="0645AD"/>
                </a:solidFill>
                <a:effectLst/>
                <a:latin typeface="Arial" panose="020B0604020202020204" pitchFamily="34" charset="0"/>
                <a:hlinkClick r:id="rId16" tooltip="Deformācija"/>
              </a:rPr>
              <a:t>deformējas</a:t>
            </a:r>
            <a:r>
              <a:rPr lang="lv-LV" b="0" i="0" dirty="0">
                <a:solidFill>
                  <a:srgbClr val="000000"/>
                </a:solidFill>
                <a:effectLst/>
                <a:latin typeface="Arial" panose="020B0604020202020204" pitchFamily="34" charset="0"/>
              </a:rPr>
              <a:t>. Daži tērauda veidi </a:t>
            </a:r>
            <a:r>
              <a:rPr lang="lv-LV" b="0" i="0" u="none" strike="noStrike" dirty="0">
                <a:solidFill>
                  <a:srgbClr val="0645AD"/>
                </a:solidFill>
                <a:effectLst/>
                <a:latin typeface="Arial" panose="020B0604020202020204" pitchFamily="34" charset="0"/>
                <a:hlinkClick r:id="rId12" tooltip="Korozija"/>
              </a:rPr>
              <a:t>nerūsē</a:t>
            </a:r>
            <a:r>
              <a:rPr lang="lv-LV" b="0" i="0" dirty="0">
                <a:solidFill>
                  <a:srgbClr val="000000"/>
                </a:solidFill>
                <a:effectLst/>
                <a:latin typeface="Arial" panose="020B0604020202020204" pitchFamily="34" charset="0"/>
              </a:rPr>
              <a:t> (</a:t>
            </a:r>
            <a:r>
              <a:rPr lang="lv-LV" b="0" i="0" u="none" strike="noStrike" dirty="0">
                <a:solidFill>
                  <a:srgbClr val="0645AD"/>
                </a:solidFill>
                <a:effectLst/>
                <a:latin typeface="Arial" panose="020B0604020202020204" pitchFamily="34" charset="0"/>
                <a:hlinkClick r:id="rId17" tooltip="Nerūsošais tērauds"/>
              </a:rPr>
              <a:t>nerūsošais tērauds</a:t>
            </a:r>
            <a:r>
              <a:rPr lang="lv-LV" b="0" i="0" dirty="0">
                <a:solidFill>
                  <a:srgbClr val="000000"/>
                </a:solidFill>
                <a:effectLst/>
                <a:latin typeface="Arial" panose="020B0604020202020204" pitchFamily="34" charset="0"/>
              </a:rPr>
              <a:t>).</a:t>
            </a:r>
          </a:p>
          <a:p>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16</a:t>
            </a:fld>
            <a:endParaRPr lang="en-US"/>
          </a:p>
        </p:txBody>
      </p:sp>
    </p:spTree>
    <p:extLst>
      <p:ext uri="{BB962C8B-B14F-4D97-AF65-F5344CB8AC3E}">
        <p14:creationId xmlns:p14="http://schemas.microsoft.com/office/powerpoint/2010/main" val="1577507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Kuri ir metāli?</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17</a:t>
            </a:fld>
            <a:endParaRPr lang="en-US"/>
          </a:p>
        </p:txBody>
      </p:sp>
    </p:spTree>
    <p:extLst>
      <p:ext uri="{BB962C8B-B14F-4D97-AF65-F5344CB8AC3E}">
        <p14:creationId xmlns:p14="http://schemas.microsoft.com/office/powerpoint/2010/main" val="1770090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18</a:t>
            </a:fld>
            <a:endParaRPr lang="en-US"/>
          </a:p>
        </p:txBody>
      </p:sp>
    </p:spTree>
    <p:extLst>
      <p:ext uri="{BB962C8B-B14F-4D97-AF65-F5344CB8AC3E}">
        <p14:creationId xmlns:p14="http://schemas.microsoft.com/office/powerpoint/2010/main" val="51107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Pēc sastāva[labot šo sadaļu | labot pirmkodu]</a:t>
            </a:r>
          </a:p>
          <a:p>
            <a:r>
              <a:rPr lang="lv-LV" dirty="0"/>
              <a:t>Metālus tradicionāli iedala melnajos metālos un krāsainajos metālos. Melnie metāli ir galvenokārt dzelzs un tās sakausējumi (čuguns, tērauds). Tēraudi savukārt mēdz būt rūsoši un nerūsoši. Pie melnajiem metāliem pieskaita arī hromu un mangānu, kā arī to sakausējumus.[2] Pārējie metāli tiek dēvēti par krāsainajiem metāliem.</a:t>
            </a:r>
          </a:p>
          <a:p>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19</a:t>
            </a:fld>
            <a:endParaRPr lang="en-US"/>
          </a:p>
        </p:txBody>
      </p:sp>
    </p:spTree>
    <p:extLst>
      <p:ext uri="{BB962C8B-B14F-4D97-AF65-F5344CB8AC3E}">
        <p14:creationId xmlns:p14="http://schemas.microsoft.com/office/powerpoint/2010/main" val="383510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Pēc blīvuma[labot šo sadaļu | labot pirmkodu]</a:t>
            </a:r>
          </a:p>
          <a:p>
            <a:r>
              <a:rPr lang="lv-LV" dirty="0"/>
              <a:t>Pēc blīvuma metālus iedala smagajos metālos un vieglajos metālos. Smagie metāli ir tādi metāli, kuru blīvums lielāks par 5 g/cm3. Mazāk blīvos metālus sauc par vieglajiem metāliem. Visblīvākais metāls ir osmijs.</a:t>
            </a:r>
          </a:p>
          <a:p>
            <a:r>
              <a:rPr lang="lv-LV" dirty="0"/>
              <a:t>Pēc kušanas temperatūras[labot šo sadaļu | labot pirmkodu]</a:t>
            </a:r>
          </a:p>
          <a:p>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20</a:t>
            </a:fld>
            <a:endParaRPr lang="en-US"/>
          </a:p>
        </p:txBody>
      </p:sp>
    </p:spTree>
    <p:extLst>
      <p:ext uri="{BB962C8B-B14F-4D97-AF65-F5344CB8AC3E}">
        <p14:creationId xmlns:p14="http://schemas.microsoft.com/office/powerpoint/2010/main" val="1541802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Metālus, kas kūst zemākā temperatūrā, nekā dzelzs (1538 °C), sauc par viegli kūstošiem metāliem. Tipiski viegli kūstošie metāli ir alva un svins. Pavisam viegli kūst sārmu metāli un sārmzemju metāli, savukārt dzīvsudrabs ir izkusis jau istabas temperatūrā. Augstās temperatūrās kūstošus metālus sauc par grūti kūstošiem metāliem. Tipiski grūti kūstošie metāli ir hroms, vanādijs, </a:t>
            </a:r>
            <a:r>
              <a:rPr lang="lv-LV" dirty="0" err="1"/>
              <a:t>tantāls</a:t>
            </a:r>
            <a:r>
              <a:rPr lang="lv-LV" dirty="0"/>
              <a:t>; visgrūtāk kūstošais metāls ir volframs (3422 °C).</a:t>
            </a:r>
          </a:p>
          <a:p>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21</a:t>
            </a:fld>
            <a:endParaRPr lang="en-US"/>
          </a:p>
        </p:txBody>
      </p:sp>
    </p:spTree>
    <p:extLst>
      <p:ext uri="{BB962C8B-B14F-4D97-AF65-F5344CB8AC3E}">
        <p14:creationId xmlns:p14="http://schemas.microsoft.com/office/powerpoint/2010/main" val="330858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2</a:t>
            </a:fld>
            <a:endParaRPr lang="en-US"/>
          </a:p>
        </p:txBody>
      </p:sp>
    </p:spTree>
    <p:extLst>
      <p:ext uri="{BB962C8B-B14F-4D97-AF65-F5344CB8AC3E}">
        <p14:creationId xmlns:p14="http://schemas.microsoft.com/office/powerpoint/2010/main" val="1092375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22</a:t>
            </a:fld>
            <a:endParaRPr lang="en-US"/>
          </a:p>
        </p:txBody>
      </p:sp>
    </p:spTree>
    <p:extLst>
      <p:ext uri="{BB962C8B-B14F-4D97-AF65-F5344CB8AC3E}">
        <p14:creationId xmlns:p14="http://schemas.microsoft.com/office/powerpoint/2010/main" val="2881947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23</a:t>
            </a:fld>
            <a:endParaRPr lang="en-US"/>
          </a:p>
        </p:txBody>
      </p:sp>
    </p:spTree>
    <p:extLst>
      <p:ext uri="{BB962C8B-B14F-4D97-AF65-F5344CB8AC3E}">
        <p14:creationId xmlns:p14="http://schemas.microsoft.com/office/powerpoint/2010/main" val="532312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24</a:t>
            </a:fld>
            <a:endParaRPr lang="en-US"/>
          </a:p>
        </p:txBody>
      </p:sp>
    </p:spTree>
    <p:extLst>
      <p:ext uri="{BB962C8B-B14F-4D97-AF65-F5344CB8AC3E}">
        <p14:creationId xmlns:p14="http://schemas.microsoft.com/office/powerpoint/2010/main" val="2487113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25</a:t>
            </a:fld>
            <a:endParaRPr lang="en-US"/>
          </a:p>
        </p:txBody>
      </p:sp>
    </p:spTree>
    <p:extLst>
      <p:ext uri="{BB962C8B-B14F-4D97-AF65-F5344CB8AC3E}">
        <p14:creationId xmlns:p14="http://schemas.microsoft.com/office/powerpoint/2010/main" val="668932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Iedomājaties kur mēs saskaramies ar metālu ikdienā?</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26</a:t>
            </a:fld>
            <a:endParaRPr lang="en-US"/>
          </a:p>
        </p:txBody>
      </p:sp>
    </p:spTree>
    <p:extLst>
      <p:ext uri="{BB962C8B-B14F-4D97-AF65-F5344CB8AC3E}">
        <p14:creationId xmlns:p14="http://schemas.microsoft.com/office/powerpoint/2010/main" val="3495775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27</a:t>
            </a:fld>
            <a:endParaRPr lang="en-US"/>
          </a:p>
        </p:txBody>
      </p:sp>
    </p:spTree>
    <p:extLst>
      <p:ext uri="{BB962C8B-B14F-4D97-AF65-F5344CB8AC3E}">
        <p14:creationId xmlns:p14="http://schemas.microsoft.com/office/powerpoint/2010/main" val="4142456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28</a:t>
            </a:fld>
            <a:endParaRPr lang="en-US"/>
          </a:p>
        </p:txBody>
      </p:sp>
    </p:spTree>
    <p:extLst>
      <p:ext uri="{BB962C8B-B14F-4D97-AF65-F5344CB8AC3E}">
        <p14:creationId xmlns:p14="http://schemas.microsoft.com/office/powerpoint/2010/main" val="2768318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29</a:t>
            </a:fld>
            <a:endParaRPr lang="en-US"/>
          </a:p>
        </p:txBody>
      </p:sp>
    </p:spTree>
    <p:extLst>
      <p:ext uri="{BB962C8B-B14F-4D97-AF65-F5344CB8AC3E}">
        <p14:creationId xmlns:p14="http://schemas.microsoft.com/office/powerpoint/2010/main" val="4130247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30</a:t>
            </a:fld>
            <a:endParaRPr lang="en-US"/>
          </a:p>
        </p:txBody>
      </p:sp>
    </p:spTree>
    <p:extLst>
      <p:ext uri="{BB962C8B-B14F-4D97-AF65-F5344CB8AC3E}">
        <p14:creationId xmlns:p14="http://schemas.microsoft.com/office/powerpoint/2010/main" val="1809387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31</a:t>
            </a:fld>
            <a:endParaRPr lang="en-US"/>
          </a:p>
        </p:txBody>
      </p:sp>
    </p:spTree>
    <p:extLst>
      <p:ext uri="{BB962C8B-B14F-4D97-AF65-F5344CB8AC3E}">
        <p14:creationId xmlns:p14="http://schemas.microsoft.com/office/powerpoint/2010/main" val="152598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5</a:t>
            </a:fld>
            <a:endParaRPr lang="en-US"/>
          </a:p>
        </p:txBody>
      </p:sp>
    </p:spTree>
    <p:extLst>
      <p:ext uri="{BB962C8B-B14F-4D97-AF65-F5344CB8AC3E}">
        <p14:creationId xmlns:p14="http://schemas.microsoft.com/office/powerpoint/2010/main" val="4270565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32</a:t>
            </a:fld>
            <a:endParaRPr lang="en-US"/>
          </a:p>
        </p:txBody>
      </p:sp>
    </p:spTree>
    <p:extLst>
      <p:ext uri="{BB962C8B-B14F-4D97-AF65-F5344CB8AC3E}">
        <p14:creationId xmlns:p14="http://schemas.microsoft.com/office/powerpoint/2010/main" val="294683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33</a:t>
            </a:fld>
            <a:endParaRPr lang="en-US"/>
          </a:p>
        </p:txBody>
      </p:sp>
    </p:spTree>
    <p:extLst>
      <p:ext uri="{BB962C8B-B14F-4D97-AF65-F5344CB8AC3E}">
        <p14:creationId xmlns:p14="http://schemas.microsoft.com/office/powerpoint/2010/main" val="3943171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34</a:t>
            </a:fld>
            <a:endParaRPr lang="en-US"/>
          </a:p>
        </p:txBody>
      </p:sp>
    </p:spTree>
    <p:extLst>
      <p:ext uri="{BB962C8B-B14F-4D97-AF65-F5344CB8AC3E}">
        <p14:creationId xmlns:p14="http://schemas.microsoft.com/office/powerpoint/2010/main" val="920127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Kādu bildi ne!</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35</a:t>
            </a:fld>
            <a:endParaRPr lang="en-US"/>
          </a:p>
        </p:txBody>
      </p:sp>
    </p:spTree>
    <p:extLst>
      <p:ext uri="{BB962C8B-B14F-4D97-AF65-F5344CB8AC3E}">
        <p14:creationId xmlns:p14="http://schemas.microsoft.com/office/powerpoint/2010/main" val="1435484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lv-LV" sz="1400" b="1" dirty="0"/>
              <a:t>Vidējais cietušā portrets ir veidots no datiem, kas ir 5 gadu periodā</a:t>
            </a:r>
          </a:p>
          <a:p>
            <a:pPr marL="0" indent="0" algn="just">
              <a:buFont typeface="Arial" panose="020B0604020202020204" pitchFamily="34" charset="0"/>
              <a:buNone/>
            </a:pPr>
            <a:endParaRPr lang="lv-LV" sz="1400" b="1" dirty="0"/>
          </a:p>
          <a:p>
            <a:pPr marL="285750" indent="-285750" algn="just">
              <a:buFont typeface="Arial" panose="020B0604020202020204" pitchFamily="34" charset="0"/>
              <a:buChar char="•"/>
            </a:pPr>
            <a:r>
              <a:rPr lang="lv-LV" sz="1400" b="1" dirty="0"/>
              <a:t>Cietušās ķermeņa daļas (5 gadu periodā):</a:t>
            </a:r>
          </a:p>
          <a:p>
            <a:pPr marL="285750" indent="-285750" algn="just">
              <a:buFont typeface="Wingdings" panose="05000000000000000000" pitchFamily="2" charset="2"/>
              <a:buChar char="ü"/>
            </a:pPr>
            <a:r>
              <a:rPr lang="lv-LV" sz="1200" dirty="0"/>
              <a:t>augšējās ekstremitātes (plecs un plecu locītavas, plauksta, pirksti) – 25 NG (46%)</a:t>
            </a:r>
          </a:p>
          <a:p>
            <a:pPr marL="285750" indent="-285750" algn="just">
              <a:buFont typeface="Wingdings" panose="05000000000000000000" pitchFamily="2" charset="2"/>
              <a:buChar char="ü"/>
            </a:pPr>
            <a:r>
              <a:rPr lang="lv-LV" sz="1200" dirty="0"/>
              <a:t>galva (sejas daļa, acis) – 12 NG (22%)</a:t>
            </a:r>
          </a:p>
          <a:p>
            <a:pPr marL="285750" indent="-285750" algn="just">
              <a:buFont typeface="Wingdings" panose="05000000000000000000" pitchFamily="2" charset="2"/>
              <a:buChar char="ü"/>
            </a:pPr>
            <a:r>
              <a:rPr lang="lv-LV" sz="1200" dirty="0"/>
              <a:t>apakšējās ekstremitātes (kāja ieskaitot celi, potīte, pēda, pirksti) – 10 NG (19%)</a:t>
            </a:r>
          </a:p>
          <a:p>
            <a:pPr marL="285750" indent="-285750" algn="just">
              <a:buFont typeface="Wingdings" panose="05000000000000000000" pitchFamily="2" charset="2"/>
              <a:buChar char="ü"/>
            </a:pPr>
            <a:r>
              <a:rPr lang="lv-LV" sz="1200" dirty="0"/>
              <a:t>Citas (mugura, rumpis) – 7 NG (13%)</a:t>
            </a:r>
          </a:p>
          <a:p>
            <a:endParaRPr lang="lv-LV" dirty="0"/>
          </a:p>
          <a:p>
            <a:endParaRPr lang="lv-LV" dirty="0"/>
          </a:p>
          <a:p>
            <a:pPr marL="285750" indent="-285750" algn="just">
              <a:buFont typeface="Arial" panose="020B0604020202020204" pitchFamily="34" charset="0"/>
              <a:buChar char="•"/>
            </a:pPr>
            <a:r>
              <a:rPr lang="lv-LV" sz="1400" b="1" dirty="0"/>
              <a:t>Ievainojuma veids (5 gadu periodā):</a:t>
            </a:r>
          </a:p>
          <a:p>
            <a:pPr marL="285750" indent="-285750" algn="just">
              <a:buFont typeface="Wingdings" panose="05000000000000000000" pitchFamily="2" charset="2"/>
              <a:buChar char="ü"/>
            </a:pPr>
            <a:r>
              <a:rPr lang="lv-LV" sz="1200" dirty="0"/>
              <a:t>brūces un virspusēji ievainojumi – 27 NG (50%)</a:t>
            </a:r>
          </a:p>
          <a:p>
            <a:pPr marL="285750" indent="-285750" algn="just">
              <a:buFont typeface="Wingdings" panose="05000000000000000000" pitchFamily="2" charset="2"/>
              <a:buChar char="ü"/>
            </a:pPr>
            <a:r>
              <a:rPr lang="lv-LV" sz="1200" dirty="0"/>
              <a:t>kaulu lūzumi – 15 NG (28%)</a:t>
            </a:r>
          </a:p>
          <a:p>
            <a:pPr marL="285750" indent="-285750" algn="just">
              <a:buFont typeface="Wingdings" panose="05000000000000000000" pitchFamily="2" charset="2"/>
              <a:buChar char="ü"/>
            </a:pPr>
            <a:r>
              <a:rPr lang="lv-LV" sz="1200" dirty="0"/>
              <a:t>Citi (izmežģījumi, sastiepumi, apdegumi, traumatiskas amputācijas, smadzeņu satricinājumi) – 12 NG (22%)</a:t>
            </a:r>
          </a:p>
          <a:p>
            <a:endParaRPr lang="en-US" dirty="0"/>
          </a:p>
        </p:txBody>
      </p:sp>
      <p:sp>
        <p:nvSpPr>
          <p:cNvPr id="4" name="Slide Number Placeholder 3"/>
          <p:cNvSpPr>
            <a:spLocks noGrp="1"/>
          </p:cNvSpPr>
          <p:nvPr>
            <p:ph type="sldNum" sz="quarter" idx="10"/>
          </p:nvPr>
        </p:nvSpPr>
        <p:spPr/>
        <p:txBody>
          <a:bodyPr/>
          <a:lstStyle/>
          <a:p>
            <a:pPr>
              <a:defRPr/>
            </a:pPr>
            <a:fld id="{F05292B8-A228-4EF2-8391-770D90F408E9}" type="slidenum">
              <a:rPr lang="lv-LV" altLang="lv-LV" smtClean="0"/>
              <a:pPr>
                <a:defRPr/>
              </a:pPr>
              <a:t>36</a:t>
            </a:fld>
            <a:endParaRPr lang="lv-LV" altLang="lv-LV"/>
          </a:p>
        </p:txBody>
      </p:sp>
    </p:spTree>
    <p:extLst>
      <p:ext uri="{BB962C8B-B14F-4D97-AF65-F5344CB8AC3E}">
        <p14:creationId xmlns:p14="http://schemas.microsoft.com/office/powerpoint/2010/main" val="3942593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37</a:t>
            </a:fld>
            <a:endParaRPr lang="en-US"/>
          </a:p>
        </p:txBody>
      </p:sp>
    </p:spTree>
    <p:extLst>
      <p:ext uri="{BB962C8B-B14F-4D97-AF65-F5344CB8AC3E}">
        <p14:creationId xmlns:p14="http://schemas.microsoft.com/office/powerpoint/2010/main" val="3873411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Otrs</a:t>
            </a:r>
            <a:r>
              <a:rPr lang="lv-LV" dirty="0"/>
              <a:t> visbiežāk minētais neapmierinātības iemesls bija daudz veselības risku, ko biežāk atzīmējuši elektroenerģijas, gāzes apgādes, siltumapgādes un gaisa kondicionēšanas (66,7%), metālu, gatavo metālizstrādājumu ražošanas, izņemot mašīnas un iekārtas (66,7%)</a:t>
            </a:r>
          </a:p>
          <a:p>
            <a:r>
              <a:rPr lang="lv-LV" dirty="0"/>
              <a:t>Visvairāk nodarbināto, kuri bija neapmierināti ar darba vidi un darba apstākļiem, bija tādās</a:t>
            </a:r>
          </a:p>
          <a:p>
            <a:r>
              <a:rPr lang="lv-LV" dirty="0"/>
              <a:t>nozarēs kā:</a:t>
            </a:r>
          </a:p>
          <a:p>
            <a:r>
              <a:rPr lang="lv-LV" dirty="0"/>
              <a:t>2018. gadā: lauksaimniecības un mežsaimniecības (24,1%), </a:t>
            </a:r>
            <a:r>
              <a:rPr lang="lv-LV" b="1" dirty="0"/>
              <a:t>apstrādes rūpniecības (22,6%),</a:t>
            </a:r>
          </a:p>
          <a:p>
            <a:r>
              <a:rPr lang="lv-LV" dirty="0"/>
              <a:t>būvniecības (20,4%) un </a:t>
            </a:r>
            <a:r>
              <a:rPr lang="lv-LV" dirty="0" err="1"/>
              <a:t>ārpusteritoriālo</a:t>
            </a:r>
            <a:r>
              <a:rPr lang="lv-LV" dirty="0"/>
              <a:t> organizāciju un institūciju darbības (20,0%) nozarēs;</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38</a:t>
            </a:fld>
            <a:endParaRPr lang="en-US"/>
          </a:p>
        </p:txBody>
      </p:sp>
    </p:spTree>
    <p:extLst>
      <p:ext uri="{BB962C8B-B14F-4D97-AF65-F5344CB8AC3E}">
        <p14:creationId xmlns:p14="http://schemas.microsoft.com/office/powerpoint/2010/main" val="693537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39</a:t>
            </a:fld>
            <a:endParaRPr lang="en-US"/>
          </a:p>
        </p:txBody>
      </p:sp>
    </p:spTree>
    <p:extLst>
      <p:ext uri="{BB962C8B-B14F-4D97-AF65-F5344CB8AC3E}">
        <p14:creationId xmlns:p14="http://schemas.microsoft.com/office/powerpoint/2010/main" val="1704033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40</a:t>
            </a:fld>
            <a:endParaRPr lang="en-US"/>
          </a:p>
        </p:txBody>
      </p:sp>
    </p:spTree>
    <p:extLst>
      <p:ext uri="{BB962C8B-B14F-4D97-AF65-F5344CB8AC3E}">
        <p14:creationId xmlns:p14="http://schemas.microsoft.com/office/powerpoint/2010/main" val="11586694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Analizējot darba devēju viedokli par tehnisko līdzekļu nodrošinājumu speciālistiem, apgalvojumam, ka DAS rīcībā ir pietiekami tehniskie līdzekļi, piekrita 77,9% respondentu (2013. gadā – 81,0%,</a:t>
            </a:r>
          </a:p>
          <a:p>
            <a:r>
              <a:rPr lang="lv-LV" dirty="0"/>
              <a:t>2010. gadā – 79,3%), kas ir zemākais rādītājs, salīdzinot ar iepriekšējiem pētījumiem. Bet, apskatot</a:t>
            </a:r>
          </a:p>
          <a:p>
            <a:r>
              <a:rPr lang="lv-LV" dirty="0"/>
              <a:t>atsevišķas nozares, zemākais vērtējums nozaru vidū 2018. gadā bija koksnes, koka un korķa izstrādājumu un mēbeļu ražošanas, </a:t>
            </a:r>
            <a:r>
              <a:rPr lang="lv-LV" b="1" dirty="0"/>
              <a:t>metālu</a:t>
            </a:r>
            <a:r>
              <a:rPr lang="lv-LV" dirty="0"/>
              <a:t>, gatavo metālizstrādājumu ražošanas, lauksaimniecības un</a:t>
            </a:r>
          </a:p>
          <a:p>
            <a:r>
              <a:rPr lang="lv-LV" dirty="0"/>
              <a:t>mežsaimniecības nozarēs. </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41</a:t>
            </a:fld>
            <a:endParaRPr lang="en-US"/>
          </a:p>
        </p:txBody>
      </p:sp>
    </p:spTree>
    <p:extLst>
      <p:ext uri="{BB962C8B-B14F-4D97-AF65-F5344CB8AC3E}">
        <p14:creationId xmlns:p14="http://schemas.microsoft.com/office/powerpoint/2010/main" val="427290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u="sng" dirty="0">
                <a:solidFill>
                  <a:srgbClr val="0645AD"/>
                </a:solidFill>
                <a:effectLst/>
                <a:hlinkClick r:id="rId3"/>
              </a:rPr>
              <a:t>Lutēcijs    Blīvums</a:t>
            </a:r>
            <a:r>
              <a:rPr lang="lv-LV" u="sng" dirty="0">
                <a:solidFill>
                  <a:srgbClr val="0645AD"/>
                </a:solidFill>
                <a:effectLst/>
              </a:rPr>
              <a:t> </a:t>
            </a:r>
            <a:r>
              <a:rPr lang="lv-LV" dirty="0">
                <a:effectLst/>
              </a:rPr>
              <a:t>9841 kg/m</a:t>
            </a:r>
            <a:r>
              <a:rPr lang="lv-LV" baseline="30000" dirty="0">
                <a:effectLst/>
              </a:rPr>
              <a:t>3   </a:t>
            </a:r>
            <a:r>
              <a:rPr lang="lv-LV" b="0" i="0" dirty="0">
                <a:solidFill>
                  <a:srgbClr val="000000"/>
                </a:solidFill>
                <a:effectLst/>
                <a:latin typeface="Arial" panose="020B0604020202020204" pitchFamily="34" charset="0"/>
              </a:rPr>
              <a:t>Lutēcijs ir viens no blīvākajiem un dārgākajiem </a:t>
            </a:r>
            <a:r>
              <a:rPr lang="lv-LV" b="0" i="0" dirty="0" err="1">
                <a:solidFill>
                  <a:srgbClr val="000000"/>
                </a:solidFill>
                <a:effectLst/>
                <a:latin typeface="Arial" panose="020B0604020202020204" pitchFamily="34" charset="0"/>
              </a:rPr>
              <a:t>retzemju</a:t>
            </a:r>
            <a:r>
              <a:rPr lang="lv-LV" b="0" i="0" dirty="0">
                <a:solidFill>
                  <a:srgbClr val="000000"/>
                </a:solidFill>
                <a:effectLst/>
                <a:latin typeface="Arial" panose="020B0604020202020204" pitchFamily="34" charset="0"/>
              </a:rPr>
              <a:t> metāliem (aptuveni 6 reizes dārgāks par </a:t>
            </a:r>
            <a:r>
              <a:rPr lang="lv-LV" b="0" i="0" u="sng" dirty="0">
                <a:solidFill>
                  <a:srgbClr val="0645AD"/>
                </a:solidFill>
                <a:effectLst/>
                <a:latin typeface="Arial" panose="020B0604020202020204" pitchFamily="34" charset="0"/>
                <a:hlinkClick r:id="rId4"/>
              </a:rPr>
              <a:t>zeltu</a:t>
            </a:r>
            <a:r>
              <a:rPr lang="lv-LV" b="0" i="0" dirty="0">
                <a:solidFill>
                  <a:srgbClr val="000000"/>
                </a:solidFill>
                <a:effectLst/>
                <a:latin typeface="Arial" panose="020B0604020202020204" pitchFamily="34" charset="0"/>
              </a:rPr>
              <a:t>)</a:t>
            </a:r>
          </a:p>
          <a:p>
            <a:r>
              <a:rPr lang="lv-LV" dirty="0"/>
              <a:t>Īpaši tīrs lutēcija gabals, 3 grami. Sākotnējais izmērs cm: 1 x 1</a:t>
            </a:r>
          </a:p>
          <a:p>
            <a:r>
              <a:rPr lang="lv-LV"/>
              <a:t>1 cm liels tīra lutēcija gabals.</a:t>
            </a:r>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6</a:t>
            </a:fld>
            <a:endParaRPr lang="en-US"/>
          </a:p>
        </p:txBody>
      </p:sp>
    </p:spTree>
    <p:extLst>
      <p:ext uri="{BB962C8B-B14F-4D97-AF65-F5344CB8AC3E}">
        <p14:creationId xmlns:p14="http://schemas.microsoft.com/office/powerpoint/2010/main" val="37002042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Līdzekļu trūkums, kas bija nozīmīgākais traucēklis darba aizsardzības prasību ievērošanai iepriekšējos pētījumos, 2018. gadā visbiežāk tika minēts šādās nozarēs - metālu, gatavo metālizstrādājumu ražošana, apstrādes rūpniecība</a:t>
            </a:r>
            <a:r>
              <a:rPr lang="lv-LV" dirty="0"/>
              <a:t>, koksnes, koka un korķa izstrādājumu ražošana, mēbeļu ražošana.</a:t>
            </a:r>
          </a:p>
          <a:p>
            <a:r>
              <a:rPr lang="lv-LV" dirty="0"/>
              <a:t>Jāatzīmē, ka 2013. gadā visās nozarēs, izņemot ieguves rūpniecību un karjeru izstrādi, tas tika minēts</a:t>
            </a:r>
          </a:p>
          <a:p>
            <a:r>
              <a:rPr lang="lv-LV" dirty="0"/>
              <a:t>kā biežākais traucēklis darba aizsardzības pasākumu veikšanai.</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42</a:t>
            </a:fld>
            <a:endParaRPr lang="en-US"/>
          </a:p>
        </p:txBody>
      </p:sp>
    </p:spTree>
    <p:extLst>
      <p:ext uri="{BB962C8B-B14F-4D97-AF65-F5344CB8AC3E}">
        <p14:creationId xmlns:p14="http://schemas.microsoft.com/office/powerpoint/2010/main" val="11986953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43</a:t>
            </a:fld>
            <a:endParaRPr lang="en-US"/>
          </a:p>
        </p:txBody>
      </p:sp>
    </p:spTree>
    <p:extLst>
      <p:ext uri="{BB962C8B-B14F-4D97-AF65-F5344CB8AC3E}">
        <p14:creationId xmlns:p14="http://schemas.microsoft.com/office/powerpoint/2010/main" val="12496744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Izpratnes un atbalsta trūkums no darba devēju puses ir identificēts kā būtiskākais kavēklis</a:t>
            </a:r>
            <a:r>
              <a:rPr lang="lv-LV" dirty="0"/>
              <a:t>, kas uzskatāms par nozīmīgu problēmu, jo DAS regulāri jāsadarbojas ar uzņēmuma vadību, no kuras attieksmes ir atkarīga darba aizsardzības prasību ievērošana. Turklāt, salīdzinot ar 2010. gadu, šis faktors</a:t>
            </a:r>
          </a:p>
          <a:p>
            <a:r>
              <a:rPr lang="lv-LV" dirty="0"/>
              <a:t>minēts būtiski biežāk. Tas varētu būt saistīts ar to, ka darba devēji atbalsta tikai daļēju (viņu ieskatā</a:t>
            </a:r>
          </a:p>
          <a:p>
            <a:r>
              <a:rPr lang="lv-LV" dirty="0"/>
              <a:t>pamatotu) darba aizsardzības pasākumu īstenošanu. Ekonomiskajai situācijai uzlabojoties, šie pasākumi arī daudz kur ieviesti, bet par pārējo darba aizsardzības pasākumu īstenošanu darba devējiem</a:t>
            </a:r>
          </a:p>
          <a:p>
            <a:r>
              <a:rPr lang="lv-LV" dirty="0"/>
              <a:t>pārliecības nav, un viņi pilnībā neatbalsta DAS sniegtos ieteikumus. Tāpat būtiski pieaudzis DAS</a:t>
            </a:r>
          </a:p>
          <a:p>
            <a:r>
              <a:rPr lang="lv-LV" dirty="0"/>
              <a:t>īpatsvars, kuri kā traucēkli izceļ nodarbināto pasivitāti, kas ir nozīmīgs negatīvs signāls, jo bez aktīvas</a:t>
            </a:r>
          </a:p>
          <a:p>
            <a:r>
              <a:rPr lang="lv-LV" dirty="0"/>
              <a:t>nodarbināto iesaistes darba aizsardzības prasību ievērošana ir grūti īstenojama. Tas varētu liecināt</a:t>
            </a:r>
          </a:p>
          <a:p>
            <a:r>
              <a:rPr lang="lv-LV" dirty="0"/>
              <a:t>par to, ka nodarbinātie neinteresējas par darba aizsardzības jautājumiem, jo neapzinās to nozīmību</a:t>
            </a:r>
          </a:p>
          <a:p>
            <a:r>
              <a:rPr lang="lv-LV" dirty="0"/>
              <a:t>un ietekmi uz savas veselības, dzīves un darba kvalitāti.</a:t>
            </a:r>
          </a:p>
          <a:p>
            <a:r>
              <a:rPr lang="lv-LV" dirty="0"/>
              <a:t>Būtiski samazinājies DAS īpatsvars, kuri kā traucēkli darba aizsardzības nodrošināšanai minējuši līdzekļu trūkumu, tomēr šādu atbildi joprojām izvēlējušies gandrīz divas trešdaļas aptaujāto nozares profesionāļu. Secināms, ka līdzekļu trūkuma ietekme joprojām ir nozīmīga, un, ja ir mērķis uzlabot darba aizsardzības prasību ievērošanu Latvijā, būtu jāatrod veids, kā mazināt finansiālo slogu</a:t>
            </a:r>
          </a:p>
          <a:p>
            <a:r>
              <a:rPr lang="lv-LV" dirty="0"/>
              <a:t>uzņēmumiem, kas cenšas radīt drošu vidi nodarbinātajiem.</a:t>
            </a:r>
          </a:p>
          <a:p>
            <a:r>
              <a:rPr lang="lv-LV" dirty="0"/>
              <a:t>Vēl DAS izceļ nepietiekamu normatīvo aktu skaidrojumu un informācijas trūkumu par to prasībām. Šie rezultāti liecina, ka Latvijā izveidotā darba aizsardzības normatīvo aktu bāze un sistēma ir</a:t>
            </a:r>
          </a:p>
          <a:p>
            <a:r>
              <a:rPr lang="lv-LV" dirty="0"/>
              <a:t>sarežģīta un grūti izprotama pat speciālistiem ar augstāko izglītību nozarē.</a:t>
            </a:r>
          </a:p>
          <a:p>
            <a:r>
              <a:rPr lang="lv-LV" dirty="0"/>
              <a:t>Kopumā situācija, iespējams, ir sliktāka, jo šie dati ir tikai par tiem uzņēmumiem, kuros DAS veic kādus</a:t>
            </a:r>
          </a:p>
          <a:p>
            <a:r>
              <a:rPr lang="lv-LV" dirty="0"/>
              <a:t>darbus, un tas vien jau liecina, ka šo uzņēmumu vadība apzinās, ka tai ir pienākumi darba aizsardzības</a:t>
            </a:r>
          </a:p>
          <a:p>
            <a:r>
              <a:rPr lang="lv-LV" dirty="0"/>
              <a:t>jomā, bet ir liela daļa darba devēju, kuri uzskata, ka viņiem šādu speciālistu piesaiste nav nepieciešama</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44</a:t>
            </a:fld>
            <a:endParaRPr lang="en-US"/>
          </a:p>
        </p:txBody>
      </p:sp>
    </p:spTree>
    <p:extLst>
      <p:ext uri="{BB962C8B-B14F-4D97-AF65-F5344CB8AC3E}">
        <p14:creationId xmlns:p14="http://schemas.microsoft.com/office/powerpoint/2010/main" val="24587012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pPr>
              <a:defRPr/>
            </a:pPr>
            <a:fld id="{41493E11-BCB1-4820-84D3-3311562E3E6A}" type="slidenum">
              <a:rPr lang="en-US" smtClean="0"/>
              <a:pPr>
                <a:defRPr/>
              </a:pPr>
              <a:t>45</a:t>
            </a:fld>
            <a:endParaRPr lang="en-US"/>
          </a:p>
        </p:txBody>
      </p:sp>
    </p:spTree>
    <p:extLst>
      <p:ext uri="{BB962C8B-B14F-4D97-AF65-F5344CB8AC3E}">
        <p14:creationId xmlns:p14="http://schemas.microsoft.com/office/powerpoint/2010/main" val="3894870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 nav novērtēti visi konkrētā uzņēmuma darba vidē pastāvošie riska faktori, darba vides riski nav pārvērtēti vismaz reizi gadā, nav sagatavots darba aizsardzības pasākumu plāns, nodarbinātie nav informēti par darba vidē esošajiem riska faktoriem un to mazināšanas / novēršanas pasākumiem u.c.;</a:t>
            </a:r>
          </a:p>
          <a:p>
            <a:r>
              <a:rPr lang="lv-LV" dirty="0"/>
              <a:t>nav veikta nodarbināto instruēšana darba aizsardzībā (</a:t>
            </a:r>
            <a:r>
              <a:rPr lang="lv-LV" dirty="0" err="1"/>
              <a:t>ievadapmācība</a:t>
            </a:r>
            <a:r>
              <a:rPr lang="lv-LV" dirty="0"/>
              <a:t>, sākotnējā instruktāža, atkārtotā instruktāža u.c.); nav ievērots periodiskums atkārtotām instruktāžām; instruēšana nav veikta pēc būtības, bet formāli – nodarbinātais tikai parakstījies instruktāžu reģistrācijas žurnālā; instrukcijas nav aktualizētas un ir saturiski nepilnīgas (tajās nav iekļauti visi pastāvošie darba vides riska faktori, individuālo aizsardzība līdzekļu lietošanas nosacījumi u.c.); nepietiekamās un / vai nepilnīgās apmācības dēļ nodarbinātie arī nezin, kā strādāt droši savā darbavietā un pareizi rīkoties </a:t>
            </a:r>
            <a:r>
              <a:rPr lang="lv-LV" dirty="0" err="1"/>
              <a:t>problēmsituācijās</a:t>
            </a:r>
            <a:r>
              <a:rPr lang="lv-LV" dirty="0"/>
              <a:t> vai ārkārtas gadījumos; </a:t>
            </a:r>
          </a:p>
          <a:p>
            <a:r>
              <a:rPr lang="lv-LV" dirty="0"/>
              <a:t>nodarbinātie netiek nosūtīti uz pirmreizējo OVP un periodiskajām OVP.</a:t>
            </a:r>
          </a:p>
        </p:txBody>
      </p:sp>
      <p:sp>
        <p:nvSpPr>
          <p:cNvPr id="4" name="Slaida numura vietturis 3"/>
          <p:cNvSpPr>
            <a:spLocks noGrp="1"/>
          </p:cNvSpPr>
          <p:nvPr>
            <p:ph type="sldNum" sz="quarter" idx="5"/>
          </p:nvPr>
        </p:nvSpPr>
        <p:spPr/>
        <p:txBody>
          <a:bodyPr/>
          <a:lstStyle/>
          <a:p>
            <a:pPr>
              <a:defRPr/>
            </a:pPr>
            <a:fld id="{41493E11-BCB1-4820-84D3-3311562E3E6A}" type="slidenum">
              <a:rPr lang="en-US" smtClean="0"/>
              <a:pPr>
                <a:defRPr/>
              </a:pPr>
              <a:t>46</a:t>
            </a:fld>
            <a:endParaRPr lang="en-US"/>
          </a:p>
        </p:txBody>
      </p:sp>
    </p:spTree>
    <p:extLst>
      <p:ext uri="{BB962C8B-B14F-4D97-AF65-F5344CB8AC3E}">
        <p14:creationId xmlns:p14="http://schemas.microsoft.com/office/powerpoint/2010/main" val="32151290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47</a:t>
            </a:fld>
            <a:endParaRPr lang="en-US"/>
          </a:p>
        </p:txBody>
      </p:sp>
    </p:spTree>
    <p:extLst>
      <p:ext uri="{BB962C8B-B14F-4D97-AF65-F5344CB8AC3E}">
        <p14:creationId xmlns:p14="http://schemas.microsoft.com/office/powerpoint/2010/main" val="27895395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Laika vērts tomēr ik pa laikam pārskatīt normatīvos aktus un to praktisko pielietojumu ikdienas darbu organizēšanā? Jūsu domas?</a:t>
            </a:r>
          </a:p>
          <a:p>
            <a:r>
              <a:rPr lang="lv-LV" dirty="0"/>
              <a:t>Kam es vērstu uzmanību un esmu vērsis uzmanību normatīvajos aktos attiecībā uz metālapstrādi</a:t>
            </a:r>
          </a:p>
          <a:p>
            <a:endParaRPr lang="lv-LV" dirty="0"/>
          </a:p>
          <a:p>
            <a:r>
              <a:rPr lang="lv-LV" dirty="0"/>
              <a:t>Netirzāsim, bet galvenās lietas gan svarīgi vēlreiz pārdomāt, jo priekšstats mums jau ir izveidojies!!!!!!!!!!!!!!!!</a:t>
            </a:r>
          </a:p>
          <a:p>
            <a:endParaRPr lang="lv-LV" dirty="0"/>
          </a:p>
          <a:p>
            <a:r>
              <a:rPr lang="lv-LV" dirty="0"/>
              <a:t>Akcenti!!!!!!!</a:t>
            </a:r>
          </a:p>
        </p:txBody>
      </p:sp>
      <p:sp>
        <p:nvSpPr>
          <p:cNvPr id="4" name="Slaida numura vietturis 3"/>
          <p:cNvSpPr>
            <a:spLocks noGrp="1"/>
          </p:cNvSpPr>
          <p:nvPr>
            <p:ph type="sldNum" sz="quarter" idx="5"/>
          </p:nvPr>
        </p:nvSpPr>
        <p:spPr/>
        <p:txBody>
          <a:bodyPr/>
          <a:lstStyle/>
          <a:p>
            <a:pPr>
              <a:defRPr/>
            </a:pPr>
            <a:fld id="{41493E11-BCB1-4820-84D3-3311562E3E6A}" type="slidenum">
              <a:rPr lang="en-US" smtClean="0"/>
              <a:pPr>
                <a:defRPr/>
              </a:pPr>
              <a:t>48</a:t>
            </a:fld>
            <a:endParaRPr lang="en-US"/>
          </a:p>
        </p:txBody>
      </p:sp>
    </p:spTree>
    <p:extLst>
      <p:ext uri="{BB962C8B-B14F-4D97-AF65-F5344CB8AC3E}">
        <p14:creationId xmlns:p14="http://schemas.microsoft.com/office/powerpoint/2010/main" val="3626046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MK 344</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49</a:t>
            </a:fld>
            <a:endParaRPr lang="en-US"/>
          </a:p>
        </p:txBody>
      </p:sp>
    </p:spTree>
    <p:extLst>
      <p:ext uri="{BB962C8B-B14F-4D97-AF65-F5344CB8AC3E}">
        <p14:creationId xmlns:p14="http://schemas.microsoft.com/office/powerpoint/2010/main" val="4568001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Piemērs no loģistikas ar tonnām</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50</a:t>
            </a:fld>
            <a:endParaRPr lang="en-US"/>
          </a:p>
        </p:txBody>
      </p:sp>
    </p:spTree>
    <p:extLst>
      <p:ext uri="{BB962C8B-B14F-4D97-AF65-F5344CB8AC3E}">
        <p14:creationId xmlns:p14="http://schemas.microsoft.com/office/powerpoint/2010/main" val="22455748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372</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51</a:t>
            </a:fld>
            <a:endParaRPr lang="en-US"/>
          </a:p>
        </p:txBody>
      </p:sp>
    </p:spTree>
    <p:extLst>
      <p:ext uri="{BB962C8B-B14F-4D97-AF65-F5344CB8AC3E}">
        <p14:creationId xmlns:p14="http://schemas.microsoft.com/office/powerpoint/2010/main" val="2699606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Bet vēl!</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7</a:t>
            </a:fld>
            <a:endParaRPr lang="en-US"/>
          </a:p>
        </p:txBody>
      </p:sp>
    </p:spTree>
    <p:extLst>
      <p:ext uri="{BB962C8B-B14F-4D97-AF65-F5344CB8AC3E}">
        <p14:creationId xmlns:p14="http://schemas.microsoft.com/office/powerpoint/2010/main" val="15321751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Bieži izdarām sliktāk</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52</a:t>
            </a:fld>
            <a:endParaRPr lang="en-US"/>
          </a:p>
        </p:txBody>
      </p:sp>
    </p:spTree>
    <p:extLst>
      <p:ext uri="{BB962C8B-B14F-4D97-AF65-F5344CB8AC3E}">
        <p14:creationId xmlns:p14="http://schemas.microsoft.com/office/powerpoint/2010/main" val="33323293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400</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53</a:t>
            </a:fld>
            <a:endParaRPr lang="en-US"/>
          </a:p>
        </p:txBody>
      </p:sp>
    </p:spTree>
    <p:extLst>
      <p:ext uri="{BB962C8B-B14F-4D97-AF65-F5344CB8AC3E}">
        <p14:creationId xmlns:p14="http://schemas.microsoft.com/office/powerpoint/2010/main" val="14541049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Caur citiem skatu punktiem! Riski. 526</a:t>
            </a:r>
          </a:p>
          <a:p>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54</a:t>
            </a:fld>
            <a:endParaRPr lang="en-US"/>
          </a:p>
        </p:txBody>
      </p:sp>
    </p:spTree>
    <p:extLst>
      <p:ext uri="{BB962C8B-B14F-4D97-AF65-F5344CB8AC3E}">
        <p14:creationId xmlns:p14="http://schemas.microsoft.com/office/powerpoint/2010/main" val="8088981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66</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55</a:t>
            </a:fld>
            <a:endParaRPr lang="en-US"/>
          </a:p>
        </p:txBody>
      </p:sp>
    </p:spTree>
    <p:extLst>
      <p:ext uri="{BB962C8B-B14F-4D97-AF65-F5344CB8AC3E}">
        <p14:creationId xmlns:p14="http://schemas.microsoft.com/office/powerpoint/2010/main" val="13132007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56</a:t>
            </a:fld>
            <a:endParaRPr lang="en-US"/>
          </a:p>
        </p:txBody>
      </p:sp>
    </p:spTree>
    <p:extLst>
      <p:ext uri="{BB962C8B-B14F-4D97-AF65-F5344CB8AC3E}">
        <p14:creationId xmlns:p14="http://schemas.microsoft.com/office/powerpoint/2010/main" val="460122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92. Tātad liela atbildība.</a:t>
            </a:r>
          </a:p>
          <a:p>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57</a:t>
            </a:fld>
            <a:endParaRPr lang="en-US"/>
          </a:p>
        </p:txBody>
      </p:sp>
    </p:spTree>
    <p:extLst>
      <p:ext uri="{BB962C8B-B14F-4D97-AF65-F5344CB8AC3E}">
        <p14:creationId xmlns:p14="http://schemas.microsoft.com/office/powerpoint/2010/main" val="19129174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284</a:t>
            </a:r>
          </a:p>
          <a:p>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58</a:t>
            </a:fld>
            <a:endParaRPr lang="en-US"/>
          </a:p>
        </p:txBody>
      </p:sp>
    </p:spTree>
    <p:extLst>
      <p:ext uri="{BB962C8B-B14F-4D97-AF65-F5344CB8AC3E}">
        <p14:creationId xmlns:p14="http://schemas.microsoft.com/office/powerpoint/2010/main" val="10063649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325. Pie šī pakavēties!</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59</a:t>
            </a:fld>
            <a:endParaRPr lang="en-US"/>
          </a:p>
        </p:txBody>
      </p:sp>
    </p:spTree>
    <p:extLst>
      <p:ext uri="{BB962C8B-B14F-4D97-AF65-F5344CB8AC3E}">
        <p14:creationId xmlns:p14="http://schemas.microsoft.com/office/powerpoint/2010/main" val="10851788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Neaizmirstam - Darba aizsardzības prasības, saskaroties ar kancerogēnām vielām darba vietās 803</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60</a:t>
            </a:fld>
            <a:endParaRPr lang="en-US"/>
          </a:p>
        </p:txBody>
      </p:sp>
    </p:spTree>
    <p:extLst>
      <p:ext uri="{BB962C8B-B14F-4D97-AF65-F5344CB8AC3E}">
        <p14:creationId xmlns:p14="http://schemas.microsoft.com/office/powerpoint/2010/main" val="27502802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219 Ko mēs par to domājam? Ko domā darbinieki, kāpēc viņi tā domā?</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61</a:t>
            </a:fld>
            <a:endParaRPr lang="en-US"/>
          </a:p>
        </p:txBody>
      </p:sp>
    </p:spTree>
    <p:extLst>
      <p:ext uri="{BB962C8B-B14F-4D97-AF65-F5344CB8AC3E}">
        <p14:creationId xmlns:p14="http://schemas.microsoft.com/office/powerpoint/2010/main" val="1046074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8</a:t>
            </a:fld>
            <a:endParaRPr lang="en-US"/>
          </a:p>
        </p:txBody>
      </p:sp>
    </p:spTree>
    <p:extLst>
      <p:ext uri="{BB962C8B-B14F-4D97-AF65-F5344CB8AC3E}">
        <p14:creationId xmlns:p14="http://schemas.microsoft.com/office/powerpoint/2010/main" val="38203720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Summa un ietekme uz veselību! N varianti!</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62</a:t>
            </a:fld>
            <a:endParaRPr lang="en-US"/>
          </a:p>
        </p:txBody>
      </p:sp>
    </p:spTree>
    <p:extLst>
      <p:ext uri="{BB962C8B-B14F-4D97-AF65-F5344CB8AC3E}">
        <p14:creationId xmlns:p14="http://schemas.microsoft.com/office/powerpoint/2010/main" val="12150394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Galvenais ventilācija</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63</a:t>
            </a:fld>
            <a:endParaRPr lang="en-US"/>
          </a:p>
        </p:txBody>
      </p:sp>
    </p:spTree>
    <p:extLst>
      <p:ext uri="{BB962C8B-B14F-4D97-AF65-F5344CB8AC3E}">
        <p14:creationId xmlns:p14="http://schemas.microsoft.com/office/powerpoint/2010/main" val="30120893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64</a:t>
            </a:fld>
            <a:endParaRPr lang="en-US"/>
          </a:p>
        </p:txBody>
      </p:sp>
    </p:spTree>
    <p:extLst>
      <p:ext uri="{BB962C8B-B14F-4D97-AF65-F5344CB8AC3E}">
        <p14:creationId xmlns:p14="http://schemas.microsoft.com/office/powerpoint/2010/main" val="3311879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731</a:t>
            </a:r>
          </a:p>
          <a:p>
            <a:r>
              <a:rPr lang="lv-LV" dirty="0"/>
              <a:t>3. Izstarojums jeb enerģijas blīvums ir optiskā starojuma avota jauda uz virsmas laukuma vienību, izteikta vatos uz kvadrātmetru (W/m2).</a:t>
            </a:r>
          </a:p>
          <a:p>
            <a:r>
              <a:rPr lang="lv-LV" dirty="0"/>
              <a:t>4. Optiskā starojuma iedarbība ir izstarojuma laika izkliede (integrālis), izteikta džoulos uz kvadrātmetru (J/m2).</a:t>
            </a:r>
          </a:p>
          <a:p>
            <a:r>
              <a:rPr lang="lv-LV" dirty="0"/>
              <a:t>5. Spožums ir optiskā starojuma enerģijas plūsma telpiskā leņķa vienībā uz laukuma vienību, izteikts vatos uz kvadrātmetru uz </a:t>
            </a:r>
            <a:r>
              <a:rPr lang="lv-LV" dirty="0" err="1"/>
              <a:t>steradiānu</a:t>
            </a:r>
            <a:r>
              <a:rPr lang="lv-LV" dirty="0"/>
              <a:t> (W/m2 · </a:t>
            </a:r>
            <a:r>
              <a:rPr lang="lv-LV" dirty="0" err="1"/>
              <a:t>sr</a:t>
            </a:r>
            <a:r>
              <a:rPr lang="lv-LV" dirty="0"/>
              <a:t>).</a:t>
            </a:r>
          </a:p>
          <a:p>
            <a:r>
              <a:rPr lang="lv-LV" dirty="0"/>
              <a:t>6. Optiskā starojuma iedarbības līmenis ir starojuma avota izstarojuma iedarbības un spožuma kombinācija, kam ir pakļauts nodarbinātais.</a:t>
            </a:r>
          </a:p>
          <a:p>
            <a:r>
              <a:rPr lang="lv-LV" dirty="0"/>
              <a:t>7. Noteikumi attiecas uz visām nodarbinātības jomām, kurās nodarbinātie darba vidē tiek vai var tikt pakļauti optiskā starojuma iedarbībai.</a:t>
            </a:r>
          </a:p>
          <a:p>
            <a:r>
              <a:rPr lang="lv-LV" dirty="0"/>
              <a:t>Metināšanas, griešanas!</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65</a:t>
            </a:fld>
            <a:endParaRPr lang="en-US"/>
          </a:p>
        </p:txBody>
      </p:sp>
    </p:spTree>
    <p:extLst>
      <p:ext uri="{BB962C8B-B14F-4D97-AF65-F5344CB8AC3E}">
        <p14:creationId xmlns:p14="http://schemas.microsoft.com/office/powerpoint/2010/main" val="5264377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66</a:t>
            </a:fld>
            <a:endParaRPr lang="en-US"/>
          </a:p>
        </p:txBody>
      </p:sp>
    </p:spTree>
    <p:extLst>
      <p:ext uri="{BB962C8B-B14F-4D97-AF65-F5344CB8AC3E}">
        <p14:creationId xmlns:p14="http://schemas.microsoft.com/office/powerpoint/2010/main" val="30091927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67</a:t>
            </a:fld>
            <a:endParaRPr lang="en-US"/>
          </a:p>
        </p:txBody>
      </p:sp>
    </p:spTree>
    <p:extLst>
      <p:ext uri="{BB962C8B-B14F-4D97-AF65-F5344CB8AC3E}">
        <p14:creationId xmlns:p14="http://schemas.microsoft.com/office/powerpoint/2010/main" val="10159375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lain" startAt="749"/>
            </a:pPr>
            <a:r>
              <a:rPr lang="lv-LV" dirty="0"/>
              <a:t>Kļūda kad to dara tie kas nemāk! Organizatoriskie jautājumi.</a:t>
            </a:r>
          </a:p>
          <a:p>
            <a:pPr marL="0" indent="0">
              <a:buNone/>
            </a:pPr>
            <a:r>
              <a:rPr lang="lv-LV" dirty="0"/>
              <a:t>Konteksts ar pētījumu!!!</a:t>
            </a:r>
          </a:p>
          <a:p>
            <a:pPr marL="0" indent="0">
              <a:buNone/>
            </a:pPr>
            <a:r>
              <a:rPr lang="lv-LV" dirty="0"/>
              <a:t>Iedzīts stūrī logu uzstādītājs!!! Piemērs.</a:t>
            </a:r>
          </a:p>
          <a:p>
            <a:pPr marL="0" indent="0">
              <a:buNone/>
            </a:pPr>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68</a:t>
            </a:fld>
            <a:endParaRPr lang="en-US"/>
          </a:p>
        </p:txBody>
      </p:sp>
    </p:spTree>
    <p:extLst>
      <p:ext uri="{BB962C8B-B14F-4D97-AF65-F5344CB8AC3E}">
        <p14:creationId xmlns:p14="http://schemas.microsoft.com/office/powerpoint/2010/main" val="40551379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143  Pirms!!!!!!!!</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69</a:t>
            </a:fld>
            <a:endParaRPr lang="en-US"/>
          </a:p>
        </p:txBody>
      </p:sp>
    </p:spTree>
    <p:extLst>
      <p:ext uri="{BB962C8B-B14F-4D97-AF65-F5344CB8AC3E}">
        <p14:creationId xmlns:p14="http://schemas.microsoft.com/office/powerpoint/2010/main" val="15738987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584</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70</a:t>
            </a:fld>
            <a:endParaRPr lang="en-US"/>
          </a:p>
        </p:txBody>
      </p:sp>
    </p:spTree>
    <p:extLst>
      <p:ext uri="{BB962C8B-B14F-4D97-AF65-F5344CB8AC3E}">
        <p14:creationId xmlns:p14="http://schemas.microsoft.com/office/powerpoint/2010/main" val="30853358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Tikai fakts. </a:t>
            </a:r>
          </a:p>
          <a:p>
            <a:r>
              <a:rPr lang="lv-LV" dirty="0"/>
              <a:t>Labi/Slikti?</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71</a:t>
            </a:fld>
            <a:endParaRPr lang="en-US"/>
          </a:p>
        </p:txBody>
      </p:sp>
    </p:spTree>
    <p:extLst>
      <p:ext uri="{BB962C8B-B14F-4D97-AF65-F5344CB8AC3E}">
        <p14:creationId xmlns:p14="http://schemas.microsoft.com/office/powerpoint/2010/main" val="1406105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Pieejamais atbalsts – </a:t>
            </a:r>
          </a:p>
          <a:p>
            <a:r>
              <a:rPr lang="lv-LV" dirty="0"/>
              <a:t>Atbalsts darba vides riska novērtējuma izstrādei, darba aizsardzības pasākuma plāna izstrādei, rekomendāciju saņemšanai darba aizsardzības sistēmas sakārtošanai, ko sniegs kompetentie speciālisti un kompetentās institūcijas;</a:t>
            </a:r>
          </a:p>
          <a:p>
            <a:r>
              <a:rPr lang="lv-LV" dirty="0"/>
              <a:t>Laboratoriski mērījumi 250 eiro apmērā tiem uzņēmumiem, kuri projekta ietvaros saņēmuši atbalstu darba vides risku novērtējumam;</a:t>
            </a:r>
          </a:p>
          <a:p>
            <a:r>
              <a:rPr lang="lv-LV" dirty="0"/>
              <a:t>Darba aizsardzības speciālistu un uzticības personu apmācībai.</a:t>
            </a:r>
          </a:p>
          <a:p>
            <a:endParaRPr lang="lv-LV" dirty="0"/>
          </a:p>
          <a:p>
            <a:r>
              <a:rPr lang="lv-LV" dirty="0"/>
              <a:t>Atbalstu var saņemt tie darba devēji, kuri:</a:t>
            </a:r>
          </a:p>
          <a:p>
            <a:r>
              <a:rPr lang="lv-LV" dirty="0"/>
              <a:t>Ir mikro, mazais un vidējais uzņēmums (nodarbina vismaz vienu darbinieku, bet ne vairāk kā 50);</a:t>
            </a:r>
          </a:p>
          <a:p>
            <a:r>
              <a:rPr lang="lv-LV" dirty="0"/>
              <a:t>Darbojas bīstamajā nozarē;</a:t>
            </a:r>
          </a:p>
          <a:p>
            <a:r>
              <a:rPr lang="lv-LV" dirty="0"/>
              <a:t> Kuri iepriekš nav saņēmuši atbalstu darba vides risku novērtēšanai;</a:t>
            </a:r>
          </a:p>
          <a:p>
            <a:r>
              <a:rPr lang="lv-LV" dirty="0"/>
              <a:t>Kuriem nav ierosināts maksātnespējas process vai tiesiskās aizsardzības process;</a:t>
            </a:r>
          </a:p>
          <a:p>
            <a:r>
              <a:rPr lang="lv-LV" dirty="0"/>
              <a:t>Bezmaksas darba vides risku novērtējumu var saņemt tie uzņēmumi, kuri darba vides risku novērtējums un darba aizsardzības plāns nav veikts vispār vai dokumenti ir vecāki par vienu gadu;</a:t>
            </a:r>
          </a:p>
          <a:p>
            <a:r>
              <a:rPr lang="lv-LV" dirty="0"/>
              <a:t>Laboratoriskos mērījumus var saņemt tie uzņēmumi, kuri šī paša projekta ietvaros ir saņēmuši atbalstu darba vides risku novērtējumam;</a:t>
            </a:r>
          </a:p>
          <a:p>
            <a:r>
              <a:rPr lang="lv-LV" dirty="0"/>
              <a:t>Darba aizsardzības speciālistu apmācību var saņemt tie uzņēmumi, kuriem ir no 1 – 10 darbiniekiem un ja ir veikts darba vides risku novērtējums un izstrādāts darba aizsardzības pasākumu plāns vai piešķirts atbalsts šī projekta ietvaros šo dokumentu izstrādei.</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20CC64C-E008-476D-94AB-1074A9A770C9}"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12"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112" charset="-128"/>
              <a:cs typeface="+mn-cs"/>
            </a:endParaRPr>
          </a:p>
        </p:txBody>
      </p:sp>
    </p:spTree>
    <p:extLst>
      <p:ext uri="{BB962C8B-B14F-4D97-AF65-F5344CB8AC3E}">
        <p14:creationId xmlns:p14="http://schemas.microsoft.com/office/powerpoint/2010/main" val="26801420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72</a:t>
            </a:fld>
            <a:endParaRPr lang="en-US"/>
          </a:p>
        </p:txBody>
      </p:sp>
    </p:spTree>
    <p:extLst>
      <p:ext uri="{BB962C8B-B14F-4D97-AF65-F5344CB8AC3E}">
        <p14:creationId xmlns:p14="http://schemas.microsoft.com/office/powerpoint/2010/main" val="5199815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73</a:t>
            </a:fld>
            <a:endParaRPr lang="en-US"/>
          </a:p>
        </p:txBody>
      </p:sp>
    </p:spTree>
    <p:extLst>
      <p:ext uri="{BB962C8B-B14F-4D97-AF65-F5344CB8AC3E}">
        <p14:creationId xmlns:p14="http://schemas.microsoft.com/office/powerpoint/2010/main" val="34975076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74</a:t>
            </a:fld>
            <a:endParaRPr lang="en-US"/>
          </a:p>
        </p:txBody>
      </p:sp>
    </p:spTree>
    <p:extLst>
      <p:ext uri="{BB962C8B-B14F-4D97-AF65-F5344CB8AC3E}">
        <p14:creationId xmlns:p14="http://schemas.microsoft.com/office/powerpoint/2010/main" val="11031613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Kās zina vislabāk. Apmācīts darbinieks ar kvalifikāciju, izglītību. Vai būvniecība veicot projektēšanu projektētājs par to aizdomājas kā tas ietekmes darbu veicēju un viņa veselību?</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75</a:t>
            </a:fld>
            <a:endParaRPr lang="en-US"/>
          </a:p>
        </p:txBody>
      </p:sp>
    </p:spTree>
    <p:extLst>
      <p:ext uri="{BB962C8B-B14F-4D97-AF65-F5344CB8AC3E}">
        <p14:creationId xmlns:p14="http://schemas.microsoft.com/office/powerpoint/2010/main" val="32966082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Kur māca, kas māca? Pašmācība.</a:t>
            </a:r>
          </a:p>
          <a:p>
            <a:r>
              <a:rPr lang="lv-LV" dirty="0"/>
              <a:t>Piemērs darbinieku pārmācīšana Ķekava.</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76</a:t>
            </a:fld>
            <a:endParaRPr lang="en-US"/>
          </a:p>
        </p:txBody>
      </p:sp>
    </p:spTree>
    <p:extLst>
      <p:ext uri="{BB962C8B-B14F-4D97-AF65-F5344CB8AC3E}">
        <p14:creationId xmlns:p14="http://schemas.microsoft.com/office/powerpoint/2010/main" val="17737037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Ir atšķirība</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77</a:t>
            </a:fld>
            <a:endParaRPr lang="en-US"/>
          </a:p>
        </p:txBody>
      </p:sp>
    </p:spTree>
    <p:extLst>
      <p:ext uri="{BB962C8B-B14F-4D97-AF65-F5344CB8AC3E}">
        <p14:creationId xmlns:p14="http://schemas.microsoft.com/office/powerpoint/2010/main" val="41735360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78</a:t>
            </a:fld>
            <a:endParaRPr lang="en-US"/>
          </a:p>
        </p:txBody>
      </p:sp>
    </p:spTree>
    <p:extLst>
      <p:ext uri="{BB962C8B-B14F-4D97-AF65-F5344CB8AC3E}">
        <p14:creationId xmlns:p14="http://schemas.microsoft.com/office/powerpoint/2010/main" val="3107353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79</a:t>
            </a:fld>
            <a:endParaRPr lang="en-US"/>
          </a:p>
        </p:txBody>
      </p:sp>
    </p:spTree>
    <p:extLst>
      <p:ext uri="{BB962C8B-B14F-4D97-AF65-F5344CB8AC3E}">
        <p14:creationId xmlns:p14="http://schemas.microsoft.com/office/powerpoint/2010/main" val="26940316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81</a:t>
            </a:fld>
            <a:endParaRPr lang="en-US"/>
          </a:p>
        </p:txBody>
      </p:sp>
    </p:spTree>
    <p:extLst>
      <p:ext uri="{BB962C8B-B14F-4D97-AF65-F5344CB8AC3E}">
        <p14:creationId xmlns:p14="http://schemas.microsoft.com/office/powerpoint/2010/main" val="32981939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82</a:t>
            </a:fld>
            <a:endParaRPr lang="en-US"/>
          </a:p>
        </p:txBody>
      </p:sp>
    </p:spTree>
    <p:extLst>
      <p:ext uri="{BB962C8B-B14F-4D97-AF65-F5344CB8AC3E}">
        <p14:creationId xmlns:p14="http://schemas.microsoft.com/office/powerpoint/2010/main" val="465121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r>
              <a:rPr lang="lv-LV" dirty="0"/>
              <a:t>Piesakoties ir jāaizpilda divas veidlapas – viena, kas ievietota VDI mājaslapā atbilstoši nepieciešamajam atbalstam, kā arī 2.solī aprakstīto noteikumu 1.pielikums. Šīs veidlapas iespējams atrast mājaslapā likumi.lv.</a:t>
            </a:r>
          </a:p>
          <a:p>
            <a:r>
              <a:rPr lang="lv-LV" dirty="0"/>
              <a:t>Elektroniski pieteikumu var iesniegt, ja dokumenti ir parakstīti ar drošu elektronisko parakstu.</a:t>
            </a:r>
          </a:p>
          <a:p>
            <a:r>
              <a:rPr lang="lv-LV" dirty="0" err="1"/>
              <a:t>Pirmspārbaudes</a:t>
            </a:r>
            <a:r>
              <a:rPr lang="lv-LV" dirty="0"/>
              <a:t> mērķis ir noteikt nepieciešamo atbalsta apjomu, kas atkarīgs no darba vietu skaita.</a:t>
            </a:r>
          </a:p>
          <a:p>
            <a:r>
              <a:rPr lang="lv-LV" dirty="0"/>
              <a:t>Lēmumu pieņem trīs mēnešu laikā.</a:t>
            </a:r>
          </a:p>
          <a:p>
            <a:r>
              <a:rPr lang="lv-LV" dirty="0"/>
              <a:t>Jebkuru jautājumu gadījumā var zvanīt pa norādītajiem tālruņiem vai rakstīt </a:t>
            </a:r>
            <a:r>
              <a:rPr lang="lv-LV" dirty="0" err="1"/>
              <a:t>epastu</a:t>
            </a:r>
            <a:r>
              <a:rPr lang="lv-LV"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20CC64C-E008-476D-94AB-1074A9A770C9}"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12"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112" charset="-128"/>
              <a:cs typeface="+mn-cs"/>
            </a:endParaRPr>
          </a:p>
        </p:txBody>
      </p:sp>
    </p:spTree>
    <p:extLst>
      <p:ext uri="{BB962C8B-B14F-4D97-AF65-F5344CB8AC3E}">
        <p14:creationId xmlns:p14="http://schemas.microsoft.com/office/powerpoint/2010/main" val="24645386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83</a:t>
            </a:fld>
            <a:endParaRPr lang="en-US"/>
          </a:p>
        </p:txBody>
      </p:sp>
    </p:spTree>
    <p:extLst>
      <p:ext uri="{BB962C8B-B14F-4D97-AF65-F5344CB8AC3E}">
        <p14:creationId xmlns:p14="http://schemas.microsoft.com/office/powerpoint/2010/main" val="11463636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84</a:t>
            </a:fld>
            <a:endParaRPr lang="en-US"/>
          </a:p>
        </p:txBody>
      </p:sp>
    </p:spTree>
    <p:extLst>
      <p:ext uri="{BB962C8B-B14F-4D97-AF65-F5344CB8AC3E}">
        <p14:creationId xmlns:p14="http://schemas.microsoft.com/office/powerpoint/2010/main" val="37972812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Ne visi metāli ir nekaitīgi. Černobiļa 1986 gads.</a:t>
            </a:r>
          </a:p>
          <a:p>
            <a:r>
              <a:rPr lang="lv-LV" dirty="0"/>
              <a:t>Ka piemērs.</a:t>
            </a:r>
          </a:p>
          <a:p>
            <a:r>
              <a:rPr lang="lv-LV" dirty="0"/>
              <a:t>Urāns ir ķīmiskais elements ar simbolu U un </a:t>
            </a:r>
            <a:r>
              <a:rPr lang="lv-LV" dirty="0" err="1"/>
              <a:t>atomskaitli</a:t>
            </a:r>
            <a:r>
              <a:rPr lang="lv-LV" dirty="0"/>
              <a:t> 92. Tas ir sudrabpelēks, radioaktīvs un smags metāls, kurš pieder </a:t>
            </a:r>
            <a:r>
              <a:rPr lang="lv-LV" dirty="0" err="1"/>
              <a:t>aktinīdu</a:t>
            </a:r>
            <a:r>
              <a:rPr lang="lv-LV" dirty="0"/>
              <a:t> ķīmisko elementu saimei. Urāna atomā ir 92 protoni un tikpat elektronu, no kuriem 6 ir valences elektroni. Savukārt neitronu skaits mainās no 141 līdz 146. Urāns ir ar vislielāko </a:t>
            </a:r>
            <a:r>
              <a:rPr lang="lv-LV" dirty="0" err="1"/>
              <a:t>atommasu</a:t>
            </a:r>
            <a:r>
              <a:rPr lang="lv-LV" dirty="0"/>
              <a:t> no visiem dabiskajiem ķīmiskajiem elementiem. Urāns ir aptuveni par 70% blīvāks nekā svins. Dabā tas ir sastopams nelielā koncentrācijā (ne vairāk kā miljonā daļā) gan augsnē, gan iežos, gan ūdenī, kā arī dažādu savienojumu veidā. Nozīmīgākie urāna pielietojumi ir saistīti ar tā radioaktivitāti.</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85</a:t>
            </a:fld>
            <a:endParaRPr lang="en-US"/>
          </a:p>
        </p:txBody>
      </p:sp>
    </p:spTree>
    <p:extLst>
      <p:ext uri="{BB962C8B-B14F-4D97-AF65-F5344CB8AC3E}">
        <p14:creationId xmlns:p14="http://schemas.microsoft.com/office/powerpoint/2010/main" val="133424613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lv-LV" dirty="0"/>
              <a:t>Černobiļa 1986 gads.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lv-LV"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lv-LV" dirty="0"/>
              <a:t>Citi piemēri un identifikācija, pazīmes</a:t>
            </a:r>
          </a:p>
          <a:p>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86</a:t>
            </a:fld>
            <a:endParaRPr lang="en-US"/>
          </a:p>
        </p:txBody>
      </p:sp>
    </p:spTree>
    <p:extLst>
      <p:ext uri="{BB962C8B-B14F-4D97-AF65-F5344CB8AC3E}">
        <p14:creationId xmlns:p14="http://schemas.microsoft.com/office/powerpoint/2010/main" val="9765408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a:t>Metināšnā</a:t>
            </a:r>
            <a:r>
              <a:rPr lang="lv-LV" dirty="0"/>
              <a:t>.</a:t>
            </a:r>
          </a:p>
          <a:p>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87</a:t>
            </a:fld>
            <a:endParaRPr lang="en-US"/>
          </a:p>
        </p:txBody>
      </p:sp>
    </p:spTree>
    <p:extLst>
      <p:ext uri="{BB962C8B-B14F-4D97-AF65-F5344CB8AC3E}">
        <p14:creationId xmlns:p14="http://schemas.microsoft.com/office/powerpoint/2010/main" val="339200551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88</a:t>
            </a:fld>
            <a:endParaRPr lang="en-US"/>
          </a:p>
        </p:txBody>
      </p:sp>
    </p:spTree>
    <p:extLst>
      <p:ext uri="{BB962C8B-B14F-4D97-AF65-F5344CB8AC3E}">
        <p14:creationId xmlns:p14="http://schemas.microsoft.com/office/powerpoint/2010/main" val="217929738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89</a:t>
            </a:fld>
            <a:endParaRPr lang="en-US"/>
          </a:p>
        </p:txBody>
      </p:sp>
    </p:spTree>
    <p:extLst>
      <p:ext uri="{BB962C8B-B14F-4D97-AF65-F5344CB8AC3E}">
        <p14:creationId xmlns:p14="http://schemas.microsoft.com/office/powerpoint/2010/main" val="4045648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90</a:t>
            </a:fld>
            <a:endParaRPr lang="en-US"/>
          </a:p>
        </p:txBody>
      </p:sp>
    </p:spTree>
    <p:extLst>
      <p:ext uri="{BB962C8B-B14F-4D97-AF65-F5344CB8AC3E}">
        <p14:creationId xmlns:p14="http://schemas.microsoft.com/office/powerpoint/2010/main" val="123937735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91</a:t>
            </a:fld>
            <a:endParaRPr lang="en-US"/>
          </a:p>
        </p:txBody>
      </p:sp>
    </p:spTree>
    <p:extLst>
      <p:ext uri="{BB962C8B-B14F-4D97-AF65-F5344CB8AC3E}">
        <p14:creationId xmlns:p14="http://schemas.microsoft.com/office/powerpoint/2010/main" val="372292151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lv-LV" b="0" i="0" dirty="0">
                <a:solidFill>
                  <a:srgbClr val="000000"/>
                </a:solidFill>
                <a:effectLst/>
                <a:latin typeface="Rozha One"/>
              </a:rPr>
              <a:t>Dzīvojam ilgāk. Bet vai labāk? Kā klājas senioriem Latvijas novados</a:t>
            </a:r>
          </a:p>
          <a:p>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92</a:t>
            </a:fld>
            <a:endParaRPr lang="en-US"/>
          </a:p>
        </p:txBody>
      </p:sp>
    </p:spTree>
    <p:extLst>
      <p:ext uri="{BB962C8B-B14F-4D97-AF65-F5344CB8AC3E}">
        <p14:creationId xmlns:p14="http://schemas.microsoft.com/office/powerpoint/2010/main" val="2291789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Informācija par atbalsta piešķiršanas noteikumiem pieejama VDI mājaslapā. Galvenajā skatā nospiežot uz </a:t>
            </a:r>
            <a:r>
              <a:rPr lang="lv-LV" dirty="0" err="1"/>
              <a:t>baneri</a:t>
            </a:r>
            <a:r>
              <a:rPr lang="lv-LV" dirty="0"/>
              <a:t>, uzreiz tiks atvērts logs, kur ir ievietoti noteikumi, kā arī aizpildāmās veidlapas.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20CC64C-E008-476D-94AB-1074A9A770C9}"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12"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112" charset="-128"/>
              <a:cs typeface="+mn-cs"/>
            </a:endParaRPr>
          </a:p>
        </p:txBody>
      </p:sp>
    </p:spTree>
    <p:extLst>
      <p:ext uri="{BB962C8B-B14F-4D97-AF65-F5344CB8AC3E}">
        <p14:creationId xmlns:p14="http://schemas.microsoft.com/office/powerpoint/2010/main" val="30752607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Pakārtotos procesos arī var veidoties ietekme, ko ne vienmēr apzināmies.</a:t>
            </a:r>
          </a:p>
          <a:p>
            <a:r>
              <a:rPr lang="lv-LV" dirty="0"/>
              <a:t>Hlora gāze (broileri)</a:t>
            </a:r>
          </a:p>
          <a:p>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93</a:t>
            </a:fld>
            <a:endParaRPr lang="en-US"/>
          </a:p>
        </p:txBody>
      </p:sp>
    </p:spTree>
    <p:extLst>
      <p:ext uri="{BB962C8B-B14F-4D97-AF65-F5344CB8AC3E}">
        <p14:creationId xmlns:p14="http://schemas.microsoft.com/office/powerpoint/2010/main" val="267035332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94</a:t>
            </a:fld>
            <a:endParaRPr lang="en-US"/>
          </a:p>
        </p:txBody>
      </p:sp>
    </p:spTree>
    <p:extLst>
      <p:ext uri="{BB962C8B-B14F-4D97-AF65-F5344CB8AC3E}">
        <p14:creationId xmlns:p14="http://schemas.microsoft.com/office/powerpoint/2010/main" val="293622140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Viss ir skaidri pateikts.</a:t>
            </a:r>
          </a:p>
          <a:p>
            <a:r>
              <a:rPr lang="lv-LV" dirty="0"/>
              <a:t>Ķīmija nekur no organisma nepaliek! Dzīves realitāte. Kaut vai Černobiļa.</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95</a:t>
            </a:fld>
            <a:endParaRPr lang="en-US"/>
          </a:p>
        </p:txBody>
      </p:sp>
    </p:spTree>
    <p:extLst>
      <p:ext uri="{BB962C8B-B14F-4D97-AF65-F5344CB8AC3E}">
        <p14:creationId xmlns:p14="http://schemas.microsoft.com/office/powerpoint/2010/main" val="6884213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96</a:t>
            </a:fld>
            <a:endParaRPr lang="en-US"/>
          </a:p>
        </p:txBody>
      </p:sp>
    </p:spTree>
    <p:extLst>
      <p:ext uri="{BB962C8B-B14F-4D97-AF65-F5344CB8AC3E}">
        <p14:creationId xmlns:p14="http://schemas.microsoft.com/office/powerpoint/2010/main" val="259490388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Tas kādu ietekme vai nē? Var ietekmēt vai nē? Atbildība? Sirdsapziņa?</a:t>
            </a:r>
          </a:p>
        </p:txBody>
      </p:sp>
      <p:sp>
        <p:nvSpPr>
          <p:cNvPr id="4" name="Slaida numura vietturis 3"/>
          <p:cNvSpPr>
            <a:spLocks noGrp="1"/>
          </p:cNvSpPr>
          <p:nvPr>
            <p:ph type="sldNum" sz="quarter" idx="5"/>
          </p:nvPr>
        </p:nvSpPr>
        <p:spPr/>
        <p:txBody>
          <a:bodyPr/>
          <a:lstStyle/>
          <a:p>
            <a:pPr>
              <a:defRPr/>
            </a:pPr>
            <a:fld id="{41493E11-BCB1-4820-84D3-3311562E3E6A}" type="slidenum">
              <a:rPr lang="en-US" smtClean="0"/>
              <a:pPr>
                <a:defRPr/>
              </a:pPr>
              <a:t>97</a:t>
            </a:fld>
            <a:endParaRPr lang="en-US"/>
          </a:p>
        </p:txBody>
      </p:sp>
    </p:spTree>
    <p:extLst>
      <p:ext uri="{BB962C8B-B14F-4D97-AF65-F5344CB8AC3E}">
        <p14:creationId xmlns:p14="http://schemas.microsoft.com/office/powerpoint/2010/main" val="42998704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Statistikas jēga? Ir kāda nozīme tai?</a:t>
            </a:r>
          </a:p>
        </p:txBody>
      </p:sp>
      <p:sp>
        <p:nvSpPr>
          <p:cNvPr id="4" name="Slaida numura vietturis 3"/>
          <p:cNvSpPr>
            <a:spLocks noGrp="1"/>
          </p:cNvSpPr>
          <p:nvPr>
            <p:ph type="sldNum" sz="quarter" idx="5"/>
          </p:nvPr>
        </p:nvSpPr>
        <p:spPr/>
        <p:txBody>
          <a:bodyPr/>
          <a:lstStyle/>
          <a:p>
            <a:pPr>
              <a:defRPr/>
            </a:pPr>
            <a:fld id="{41493E11-BCB1-4820-84D3-3311562E3E6A}" type="slidenum">
              <a:rPr lang="en-US" smtClean="0"/>
              <a:pPr>
                <a:defRPr/>
              </a:pPr>
              <a:t>98</a:t>
            </a:fld>
            <a:endParaRPr lang="en-US"/>
          </a:p>
        </p:txBody>
      </p:sp>
    </p:spTree>
    <p:extLst>
      <p:ext uri="{BB962C8B-B14F-4D97-AF65-F5344CB8AC3E}">
        <p14:creationId xmlns:p14="http://schemas.microsoft.com/office/powerpoint/2010/main" val="93162402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lv-LV" sz="1800" b="0" i="0" u="none" strike="noStrike" baseline="0" dirty="0">
              <a:solidFill>
                <a:srgbClr val="000000"/>
              </a:solidFill>
              <a:latin typeface="Times New Roman" panose="02020603050405020304" pitchFamily="18" charset="0"/>
            </a:endParaRPr>
          </a:p>
          <a:p>
            <a:r>
              <a:rPr lang="lv-LV" sz="1800" b="0" i="1" u="none" strike="noStrike" baseline="0" dirty="0">
                <a:solidFill>
                  <a:srgbClr val="000000"/>
                </a:solidFill>
                <a:latin typeface="Times New Roman" panose="02020603050405020304" pitchFamily="18" charset="0"/>
              </a:rPr>
              <a:t>2. tabula</a:t>
            </a:r>
            <a:r>
              <a:rPr lang="lv-LV" sz="1800" b="0" i="0" u="none" strike="noStrike" baseline="0" dirty="0">
                <a:solidFill>
                  <a:srgbClr val="000000"/>
                </a:solidFill>
                <a:latin typeface="Times New Roman" panose="02020603050405020304" pitchFamily="18" charset="0"/>
              </a:rPr>
              <a:t>: Normatīvie akti, kuru prasību pārkāpumi visbiežāk konstatēti tematiskās pārbaudes laikā apsekotajos </a:t>
            </a:r>
            <a:r>
              <a:rPr lang="lv-LV" sz="1800" b="1" i="0" u="none" strike="noStrike" baseline="0" dirty="0">
                <a:solidFill>
                  <a:srgbClr val="000000"/>
                </a:solidFill>
                <a:latin typeface="Times New Roman" panose="02020603050405020304" pitchFamily="18" charset="0"/>
              </a:rPr>
              <a:t>kokapstrādes, pārtikas ražošanas un gatavo metālizstrādājumu ražošanas </a:t>
            </a:r>
            <a:r>
              <a:rPr lang="lv-LV" sz="1800" b="0" i="0" u="none" strike="noStrike" baseline="0" dirty="0">
                <a:solidFill>
                  <a:srgbClr val="000000"/>
                </a:solidFill>
                <a:latin typeface="Times New Roman" panose="02020603050405020304" pitchFamily="18" charset="0"/>
              </a:rPr>
              <a:t>uzņēmumos </a:t>
            </a:r>
          </a:p>
          <a:p>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99</a:t>
            </a:fld>
            <a:endParaRPr lang="en-US"/>
          </a:p>
        </p:txBody>
      </p:sp>
    </p:spTree>
    <p:extLst>
      <p:ext uri="{BB962C8B-B14F-4D97-AF65-F5344CB8AC3E}">
        <p14:creationId xmlns:p14="http://schemas.microsoft.com/office/powerpoint/2010/main" val="28899388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dirty="0"/>
              <a:t>2020. gadā darbā notikušo nelaimes gadījumu cēloņi, tāpat kā iepriekšējos gados, nav mainījušies. </a:t>
            </a:r>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100</a:t>
            </a:fld>
            <a:endParaRPr lang="en-US"/>
          </a:p>
        </p:txBody>
      </p:sp>
    </p:spTree>
    <p:extLst>
      <p:ext uri="{BB962C8B-B14F-4D97-AF65-F5344CB8AC3E}">
        <p14:creationId xmlns:p14="http://schemas.microsoft.com/office/powerpoint/2010/main" val="23562308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Saskaņā ar Darba inspekcijas rīcībā esošajiem datiem 2021. gadā Latvijā kopā nelaimes gadījumos darbā cieta 2 304 nodarbinātie, no tiem 246 nodarbinātie guva smagus veselības traucējumus, bet 38 nodarbinātie gāja bojā. Salīdzinot ar 2020. gadu, 2021. gadā nelaimes gadījumos darbā cietušo skaits ir pieaudzis: kopējais cietušo skaits - par 14 %, smagi cietušo skaits - par 33 %, bet bojāgājušo skaits - par 73 %</a:t>
            </a:r>
          </a:p>
        </p:txBody>
      </p:sp>
      <p:sp>
        <p:nvSpPr>
          <p:cNvPr id="4" name="Slaida numura vietturis 3"/>
          <p:cNvSpPr>
            <a:spLocks noGrp="1"/>
          </p:cNvSpPr>
          <p:nvPr>
            <p:ph type="sldNum" sz="quarter" idx="5"/>
          </p:nvPr>
        </p:nvSpPr>
        <p:spPr/>
        <p:txBody>
          <a:bodyPr/>
          <a:lstStyle/>
          <a:p>
            <a:pPr>
              <a:defRPr/>
            </a:pPr>
            <a:fld id="{41493E11-BCB1-4820-84D3-3311562E3E6A}" type="slidenum">
              <a:rPr lang="en-US" smtClean="0"/>
              <a:pPr>
                <a:defRPr/>
              </a:pPr>
              <a:t>101</a:t>
            </a:fld>
            <a:endParaRPr lang="en-US"/>
          </a:p>
        </p:txBody>
      </p:sp>
    </p:spTree>
    <p:extLst>
      <p:ext uri="{BB962C8B-B14F-4D97-AF65-F5344CB8AC3E}">
        <p14:creationId xmlns:p14="http://schemas.microsoft.com/office/powerpoint/2010/main" val="264646365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102</a:t>
            </a:fld>
            <a:endParaRPr lang="en-US"/>
          </a:p>
        </p:txBody>
      </p:sp>
    </p:spTree>
    <p:extLst>
      <p:ext uri="{BB962C8B-B14F-4D97-AF65-F5344CB8AC3E}">
        <p14:creationId xmlns:p14="http://schemas.microsoft.com/office/powerpoint/2010/main" val="1852448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0"/>
            <a:ext cx="9144000" cy="5143500"/>
          </a:xfrm>
          <a:prstGeom prst="rect">
            <a:avLst/>
          </a:prstGeom>
          <a:noFill/>
          <a:ln>
            <a:noFill/>
          </a:ln>
        </p:spPr>
        <p:txBody>
          <a:bodyPr/>
          <a:lstStyle/>
          <a:p>
            <a:pPr eaLnBrk="0" hangingPunct="0"/>
            <a:endParaRPr lang="lv-LV"/>
          </a:p>
        </p:txBody>
      </p:sp>
      <p:sp>
        <p:nvSpPr>
          <p:cNvPr id="2" name="Title 1"/>
          <p:cNvSpPr>
            <a:spLocks noGrp="1"/>
          </p:cNvSpPr>
          <p:nvPr>
            <p:ph type="ctrTitle"/>
          </p:nvPr>
        </p:nvSpPr>
        <p:spPr>
          <a:xfrm>
            <a:off x="1428728" y="2500306"/>
            <a:ext cx="7100910" cy="2214579"/>
          </a:xfrm>
        </p:spPr>
        <p:txBody>
          <a:bodyPr anchor="b">
            <a:normAutofit/>
          </a:bodyPr>
          <a:lstStyle>
            <a:lvl1pPr algn="l">
              <a:lnSpc>
                <a:spcPct val="110000"/>
              </a:lnSpc>
              <a:spcBef>
                <a:spcPts val="600"/>
              </a:spcBef>
              <a:spcAft>
                <a:spcPts val="600"/>
              </a:spcAft>
              <a:defRPr sz="3400">
                <a:solidFill>
                  <a:schemeClr val="bg1"/>
                </a:solidFill>
              </a:defRPr>
            </a:lvl1pPr>
          </a:lstStyle>
          <a:p>
            <a:r>
              <a:rPr lang="en-US" dirty="0"/>
              <a:t>Click to edit Master title style</a:t>
            </a:r>
            <a:endParaRPr lang="lv-LV" dirty="0"/>
          </a:p>
        </p:txBody>
      </p:sp>
      <p:sp>
        <p:nvSpPr>
          <p:cNvPr id="3" name="Subtitle 2"/>
          <p:cNvSpPr>
            <a:spLocks noGrp="1"/>
          </p:cNvSpPr>
          <p:nvPr>
            <p:ph type="subTitle" idx="1"/>
          </p:nvPr>
        </p:nvSpPr>
        <p:spPr>
          <a:xfrm>
            <a:off x="1428728" y="857232"/>
            <a:ext cx="7072362" cy="1500198"/>
          </a:xfrm>
        </p:spPr>
        <p:txBody>
          <a:bodyPr anchor="t">
            <a:noAutofit/>
          </a:bodyPr>
          <a:lstStyle>
            <a:lvl1pPr marL="0" indent="0" algn="l">
              <a:spcBef>
                <a:spcPts val="600"/>
              </a:spcBef>
              <a:buNone/>
              <a:defRPr sz="1600">
                <a:solidFill>
                  <a:schemeClr val="bg1"/>
                </a:solidFill>
                <a:latin typeface="+mj-lt"/>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lv-LV" dirty="0"/>
          </a:p>
        </p:txBody>
      </p:sp>
    </p:spTree>
    <p:extLst>
      <p:ext uri="{BB962C8B-B14F-4D97-AF65-F5344CB8AC3E}">
        <p14:creationId xmlns:p14="http://schemas.microsoft.com/office/powerpoint/2010/main" val="101071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1428750"/>
            <a:ext cx="7786743" cy="4714875"/>
          </a:xfrm>
        </p:spPr>
        <p:txBody>
          <a:bodyPr anchor="t"/>
          <a:lstStyle/>
          <a:p>
            <a:pPr lvl="0"/>
            <a:r>
              <a:rPr lang="en-US" dirty="0"/>
              <a:t>Click to edit Master text styles</a:t>
            </a:r>
          </a:p>
          <a:p>
            <a:pPr lvl="1"/>
            <a:r>
              <a:rPr lang="en-US" dirty="0"/>
              <a:t>Second level</a:t>
            </a:r>
          </a:p>
          <a:p>
            <a:pPr lvl="2"/>
            <a:r>
              <a:rPr lang="en-US" dirty="0"/>
              <a:t>Third level</a:t>
            </a:r>
          </a:p>
        </p:txBody>
      </p:sp>
      <p:sp>
        <p:nvSpPr>
          <p:cNvPr id="10" name="Rectangle 2"/>
          <p:cNvSpPr>
            <a:spLocks noGrp="1" noChangeArrowheads="1"/>
          </p:cNvSpPr>
          <p:nvPr>
            <p:ph type="title"/>
          </p:nvPr>
        </p:nvSpPr>
        <p:spPr bwMode="auto">
          <a:xfrm>
            <a:off x="857223" y="214290"/>
            <a:ext cx="7786743" cy="1071562"/>
          </a:xfrm>
          <a:prstGeom prst="rect">
            <a:avLst/>
          </a:prstGeom>
          <a:noFill/>
          <a:ln w="9525">
            <a:noFill/>
            <a:miter lim="800000"/>
            <a:headEnd/>
            <a:tailEnd/>
          </a:ln>
        </p:spPr>
        <p:txBody>
          <a:bodyPr/>
          <a:lstStyle/>
          <a:p>
            <a:pPr lvl="0"/>
            <a:r>
              <a:rPr lang="en-US" dirty="0"/>
              <a:t>Click to edit Master title style</a:t>
            </a:r>
          </a:p>
        </p:txBody>
      </p:sp>
    </p:spTree>
    <p:extLst>
      <p:ext uri="{BB962C8B-B14F-4D97-AF65-F5344CB8AC3E}">
        <p14:creationId xmlns:p14="http://schemas.microsoft.com/office/powerpoint/2010/main" val="360787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1428750"/>
            <a:ext cx="7786743" cy="4714875"/>
          </a:xfrm>
        </p:spPr>
        <p:txBody>
          <a:bodyPr anchor="t"/>
          <a:lstStyle>
            <a:lvl1pPr marL="444500" indent="-444500">
              <a:buSzPct val="100000"/>
              <a:buFont typeface="+mj-lt"/>
              <a:buAutoNum type="arabicPeriod"/>
              <a:defRPr/>
            </a:lvl1pPr>
            <a:lvl2pPr marL="808038" indent="-339725">
              <a:buSzPct val="100000"/>
              <a:buFont typeface="+mj-lt"/>
              <a:buAutoNum type="alphaLcPeriod"/>
              <a:defRPr/>
            </a:lvl2pPr>
            <a:lvl3pPr marL="1252538" indent="-338138">
              <a:buSzPct val="100000"/>
              <a:buFont typeface="+mj-lt"/>
              <a:buAutoNum type="romanLcPeriod"/>
              <a:defRPr/>
            </a:lvl3pPr>
          </a:lstStyle>
          <a:p>
            <a:pPr lvl="0"/>
            <a:r>
              <a:rPr lang="en-US" dirty="0"/>
              <a:t>Click to edit Master text styles</a:t>
            </a:r>
          </a:p>
          <a:p>
            <a:pPr lvl="1"/>
            <a:r>
              <a:rPr lang="en-US" dirty="0"/>
              <a:t>Second level</a:t>
            </a:r>
          </a:p>
          <a:p>
            <a:pPr lvl="2"/>
            <a:r>
              <a:rPr lang="en-US" dirty="0"/>
              <a:t>Third level</a:t>
            </a:r>
          </a:p>
        </p:txBody>
      </p:sp>
      <p:sp>
        <p:nvSpPr>
          <p:cNvPr id="10" name="Rectangle 2"/>
          <p:cNvSpPr>
            <a:spLocks noGrp="1" noChangeArrowheads="1"/>
          </p:cNvSpPr>
          <p:nvPr>
            <p:ph type="title"/>
          </p:nvPr>
        </p:nvSpPr>
        <p:spPr bwMode="auto">
          <a:xfrm>
            <a:off x="857223" y="214290"/>
            <a:ext cx="7786743" cy="1071562"/>
          </a:xfrm>
          <a:prstGeom prst="rect">
            <a:avLst/>
          </a:prstGeom>
          <a:noFill/>
          <a:ln w="9525">
            <a:noFill/>
            <a:miter lim="800000"/>
            <a:headEnd/>
            <a:tailEnd/>
          </a:ln>
        </p:spPr>
        <p:txBody>
          <a:bodyPr/>
          <a:lstStyle/>
          <a:p>
            <a:pPr lvl="0"/>
            <a:r>
              <a:rPr lang="en-US" dirty="0"/>
              <a:t>Click to edit Master title style</a:t>
            </a:r>
          </a:p>
        </p:txBody>
      </p:sp>
    </p:spTree>
    <p:extLst>
      <p:ext uri="{BB962C8B-B14F-4D97-AF65-F5344CB8AC3E}">
        <p14:creationId xmlns:p14="http://schemas.microsoft.com/office/powerpoint/2010/main" val="304809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45764EE-8617-4B99-AFDB-EFA534E2A3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6ED5D35C-0EBE-41DD-A3F1-AE4A95C207E1}"/>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FDBE8DC4-C052-466D-BD27-3142FF0475DD}" type="slidenum">
              <a:rPr lang="en-US" altLang="lv-LV"/>
              <a:pPr>
                <a:defRPr/>
              </a:pPr>
              <a:t>‹#›</a:t>
            </a:fld>
            <a:endParaRPr lang="en-US" altLang="lv-LV"/>
          </a:p>
        </p:txBody>
      </p:sp>
    </p:spTree>
    <p:extLst>
      <p:ext uri="{BB962C8B-B14F-4D97-AF65-F5344CB8AC3E}">
        <p14:creationId xmlns:p14="http://schemas.microsoft.com/office/powerpoint/2010/main" val="366547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2ECFE-93CC-47A3-BEBA-F9E6B6BAFEEA}" type="datetimeFigureOut">
              <a:rPr lang="lv-LV" smtClean="0"/>
              <a:t>28.10.2022</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8C6DCB17-B8D8-40A8-9BD6-ACBF9CDDA569}" type="slidenum">
              <a:rPr lang="lv-LV" smtClean="0"/>
              <a:t>‹#›</a:t>
            </a:fld>
            <a:endParaRPr lang="lv-LV"/>
          </a:p>
        </p:txBody>
      </p:sp>
    </p:spTree>
    <p:extLst>
      <p:ext uri="{BB962C8B-B14F-4D97-AF65-F5344CB8AC3E}">
        <p14:creationId xmlns:p14="http://schemas.microsoft.com/office/powerpoint/2010/main" val="507336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wmf"/><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6226175"/>
            <a:ext cx="9144000" cy="631825"/>
            <a:chOff x="0" y="5297563"/>
            <a:chExt cx="9144032" cy="631767"/>
          </a:xfrm>
        </p:grpSpPr>
        <p:pic>
          <p:nvPicPr>
            <p:cNvPr id="1033" name="Picture 5" descr="Picture1.jpg"/>
            <p:cNvPicPr>
              <a:picLocks noChangeAspect="1"/>
            </p:cNvPicPr>
            <p:nvPr userDrawn="1"/>
          </p:nvPicPr>
          <p:blipFill>
            <a:blip r:embed="rId8">
              <a:extLst>
                <a:ext uri="{28A0092B-C50C-407E-A947-70E740481C1C}">
                  <a14:useLocalDpi xmlns:a14="http://schemas.microsoft.com/office/drawing/2010/main" val="0"/>
                </a:ext>
              </a:extLst>
            </a:blip>
            <a:srcRect l="5653"/>
            <a:stretch>
              <a:fillRect/>
            </a:stretch>
          </p:blipFill>
          <p:spPr bwMode="auto">
            <a:xfrm>
              <a:off x="0" y="5297563"/>
              <a:ext cx="8627058"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6" descr="Picture1.jpg"/>
            <p:cNvPicPr>
              <a:picLocks noChangeAspect="1"/>
            </p:cNvPicPr>
            <p:nvPr userDrawn="1"/>
          </p:nvPicPr>
          <p:blipFill>
            <a:blip r:embed="rId9">
              <a:extLst>
                <a:ext uri="{28A0092B-C50C-407E-A947-70E740481C1C}">
                  <a14:useLocalDpi xmlns:a14="http://schemas.microsoft.com/office/drawing/2010/main" val="0"/>
                </a:ext>
              </a:extLst>
            </a:blip>
            <a:srcRect l="68935"/>
            <a:stretch>
              <a:fillRect/>
            </a:stretch>
          </p:blipFill>
          <p:spPr bwMode="auto">
            <a:xfrm>
              <a:off x="6303452" y="5297563"/>
              <a:ext cx="2840580"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2"/>
          <p:cNvSpPr>
            <a:spLocks noGrp="1" noChangeArrowheads="1"/>
          </p:cNvSpPr>
          <p:nvPr>
            <p:ph type="title"/>
          </p:nvPr>
        </p:nvSpPr>
        <p:spPr bwMode="auto">
          <a:xfrm>
            <a:off x="827584" y="214313"/>
            <a:ext cx="7816354" cy="69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899592" y="1124744"/>
            <a:ext cx="7744346" cy="501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9" name="Text Box 13"/>
          <p:cNvSpPr txBox="1">
            <a:spLocks noChangeArrowheads="1"/>
          </p:cNvSpPr>
          <p:nvPr userDrawn="1"/>
        </p:nvSpPr>
        <p:spPr bwMode="auto">
          <a:xfrm>
            <a:off x="8148638" y="6397625"/>
            <a:ext cx="709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baseline="-25000">
                <a:solidFill>
                  <a:schemeClr val="tx1"/>
                </a:solidFill>
                <a:latin typeface="Arial" pitchFamily="34" charset="0"/>
                <a:ea typeface="ヒラギノ角ゴ Pro W3"/>
                <a:cs typeface="ヒラギノ角ゴ Pro W3"/>
              </a:defRPr>
            </a:lvl1pPr>
            <a:lvl2pPr marL="742950" indent="-285750" eaLnBrk="0" hangingPunct="0">
              <a:defRPr sz="2400" baseline="-25000">
                <a:solidFill>
                  <a:schemeClr val="tx1"/>
                </a:solidFill>
                <a:latin typeface="Arial" pitchFamily="34" charset="0"/>
                <a:ea typeface="ヒラギノ角ゴ Pro W3"/>
                <a:cs typeface="ヒラギノ角ゴ Pro W3"/>
              </a:defRPr>
            </a:lvl2pPr>
            <a:lvl3pPr marL="1143000" indent="-228600" eaLnBrk="0" hangingPunct="0">
              <a:defRPr sz="2400" baseline="-25000">
                <a:solidFill>
                  <a:schemeClr val="tx1"/>
                </a:solidFill>
                <a:latin typeface="Arial" pitchFamily="34" charset="0"/>
                <a:ea typeface="ヒラギノ角ゴ Pro W3"/>
                <a:cs typeface="ヒラギノ角ゴ Pro W3"/>
              </a:defRPr>
            </a:lvl3pPr>
            <a:lvl4pPr marL="1600200" indent="-228600" eaLnBrk="0" hangingPunct="0">
              <a:defRPr sz="2400" baseline="-25000">
                <a:solidFill>
                  <a:schemeClr val="tx1"/>
                </a:solidFill>
                <a:latin typeface="Arial" pitchFamily="34" charset="0"/>
                <a:ea typeface="ヒラギノ角ゴ Pro W3"/>
                <a:cs typeface="ヒラギノ角ゴ Pro W3"/>
              </a:defRPr>
            </a:lvl4pPr>
            <a:lvl5pPr marL="2057400" indent="-228600" eaLnBrk="0" hangingPunct="0">
              <a:defRPr sz="2400" baseline="-25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9pPr>
          </a:lstStyle>
          <a:p>
            <a:pPr algn="r" eaLnBrk="1" hangingPunct="1">
              <a:spcBef>
                <a:spcPct val="50000"/>
              </a:spcBef>
            </a:pPr>
            <a:fld id="{468EA783-4E68-41DA-BD26-F3A11AFFF9C3}" type="slidenum">
              <a:rPr lang="en-US" sz="1500">
                <a:solidFill>
                  <a:srgbClr val="F2F2F2"/>
                </a:solidFill>
                <a:ea typeface="MS PGothic" pitchFamily="34" charset="-128"/>
              </a:rPr>
              <a:pPr algn="r" eaLnBrk="1" hangingPunct="1">
                <a:spcBef>
                  <a:spcPct val="50000"/>
                </a:spcBef>
              </a:pPr>
              <a:t>‹#›</a:t>
            </a:fld>
            <a:endParaRPr lang="en-US" sz="1500">
              <a:solidFill>
                <a:srgbClr val="F2F2F2"/>
              </a:solidFill>
              <a:ea typeface="MS PGothic" pitchFamily="34" charset="-128"/>
            </a:endParaRPr>
          </a:p>
        </p:txBody>
      </p:sp>
      <p:grpSp>
        <p:nvGrpSpPr>
          <p:cNvPr id="1030" name="Group 11"/>
          <p:cNvGrpSpPr>
            <a:grpSpLocks/>
          </p:cNvGrpSpPr>
          <p:nvPr userDrawn="1"/>
        </p:nvGrpSpPr>
        <p:grpSpPr bwMode="auto">
          <a:xfrm>
            <a:off x="0" y="6226175"/>
            <a:ext cx="9144000" cy="631825"/>
            <a:chOff x="-32" y="5214950"/>
            <a:chExt cx="9144064" cy="631767"/>
          </a:xfrm>
        </p:grpSpPr>
        <p:pic>
          <p:nvPicPr>
            <p:cNvPr id="1031" name="Picture 9" descr="Picture1.jpg"/>
            <p:cNvPicPr>
              <a:picLocks noChangeAspect="1"/>
            </p:cNvPicPr>
            <p:nvPr userDrawn="1"/>
          </p:nvPicPr>
          <p:blipFill>
            <a:blip r:embed="rId8">
              <a:extLst>
                <a:ext uri="{28A0092B-C50C-407E-A947-70E740481C1C}">
                  <a14:useLocalDpi xmlns:a14="http://schemas.microsoft.com/office/drawing/2010/main" val="0"/>
                </a:ext>
              </a:extLst>
            </a:blip>
            <a:srcRect l="7999" r="15440"/>
            <a:stretch>
              <a:fillRect/>
            </a:stretch>
          </p:blipFill>
          <p:spPr bwMode="auto">
            <a:xfrm>
              <a:off x="-32" y="5214950"/>
              <a:ext cx="7000924"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descr="Picture1.jpg"/>
            <p:cNvPicPr>
              <a:picLocks noChangeAspect="1"/>
            </p:cNvPicPr>
            <p:nvPr userDrawn="1"/>
          </p:nvPicPr>
          <p:blipFill>
            <a:blip r:embed="rId9">
              <a:extLst>
                <a:ext uri="{28A0092B-C50C-407E-A947-70E740481C1C}">
                  <a14:useLocalDpi xmlns:a14="http://schemas.microsoft.com/office/drawing/2010/main" val="0"/>
                </a:ext>
              </a:extLst>
            </a:blip>
            <a:srcRect l="75781"/>
            <a:stretch>
              <a:fillRect/>
            </a:stretch>
          </p:blipFill>
          <p:spPr bwMode="auto">
            <a:xfrm>
              <a:off x="6929454" y="5214950"/>
              <a:ext cx="2214578"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8"/>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148064" y="6268243"/>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5652890" y="6354864"/>
            <a:ext cx="3491112" cy="292388"/>
          </a:xfrm>
          <a:prstGeom prst="rect">
            <a:avLst/>
          </a:prstGeom>
        </p:spPr>
        <p:txBody>
          <a:bodyPr wrap="square">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lv-LV" sz="1300" baseline="0" dirty="0">
                <a:solidFill>
                  <a:schemeClr val="bg1"/>
                </a:solidFill>
              </a:rPr>
              <a:t>Darba drošības un vides veselības institūts</a:t>
            </a:r>
            <a:endParaRPr lang="en-US" sz="1300" baseline="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95" r:id="rId1"/>
    <p:sldLayoutId id="2147483887" r:id="rId2"/>
    <p:sldLayoutId id="2147483888" r:id="rId3"/>
    <p:sldLayoutId id="2147483896" r:id="rId4"/>
    <p:sldLayoutId id="2147483898" r:id="rId5"/>
  </p:sldLayoutIdLst>
  <p:txStyles>
    <p:titleStyle>
      <a:lvl1pPr algn="l" rtl="0" eaLnBrk="0" fontAlgn="base" hangingPunct="0">
        <a:lnSpc>
          <a:spcPct val="90000"/>
        </a:lnSpc>
        <a:spcBef>
          <a:spcPct val="0"/>
        </a:spcBef>
        <a:spcAft>
          <a:spcPct val="0"/>
        </a:spcAft>
        <a:defRPr sz="3200" b="1">
          <a:solidFill>
            <a:srgbClr val="C85A0A"/>
          </a:solidFill>
          <a:latin typeface="+mj-lt"/>
          <a:ea typeface="+mj-ea"/>
          <a:cs typeface="ヒラギノ角ゴ Pro W3"/>
        </a:defRPr>
      </a:lvl1pPr>
      <a:lvl2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2pPr>
      <a:lvl3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3pPr>
      <a:lvl4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4pPr>
      <a:lvl5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12" charset="-128"/>
        </a:defRPr>
      </a:lvl6pPr>
      <a:lvl7pPr marL="914400" algn="ctr" rtl="0" fontAlgn="base">
        <a:spcBef>
          <a:spcPct val="0"/>
        </a:spcBef>
        <a:spcAft>
          <a:spcPct val="0"/>
        </a:spcAft>
        <a:defRPr sz="4400">
          <a:solidFill>
            <a:schemeClr val="tx2"/>
          </a:solidFill>
          <a:latin typeface="Arial" charset="0"/>
          <a:ea typeface="ヒラギノ角ゴ Pro W3" pitchFamily="-112" charset="-128"/>
        </a:defRPr>
      </a:lvl7pPr>
      <a:lvl8pPr marL="1371600" algn="ctr" rtl="0" fontAlgn="base">
        <a:spcBef>
          <a:spcPct val="0"/>
        </a:spcBef>
        <a:spcAft>
          <a:spcPct val="0"/>
        </a:spcAft>
        <a:defRPr sz="4400">
          <a:solidFill>
            <a:schemeClr val="tx2"/>
          </a:solidFill>
          <a:latin typeface="Arial" charset="0"/>
          <a:ea typeface="ヒラギノ角ゴ Pro W3" pitchFamily="-112" charset="-128"/>
        </a:defRPr>
      </a:lvl8pPr>
      <a:lvl9pPr marL="1828800" algn="ctr" rtl="0" fontAlgn="base">
        <a:spcBef>
          <a:spcPct val="0"/>
        </a:spcBef>
        <a:spcAft>
          <a:spcPct val="0"/>
        </a:spcAft>
        <a:defRPr sz="4400">
          <a:solidFill>
            <a:schemeClr val="tx2"/>
          </a:solidFill>
          <a:latin typeface="Arial" charset="0"/>
          <a:ea typeface="ヒラギノ角ゴ Pro W3" pitchFamily="-112" charset="-128"/>
        </a:defRPr>
      </a:lvl9pPr>
    </p:titleStyle>
    <p:bodyStyle>
      <a:lvl1pPr marL="266700" indent="-266700" algn="l" rtl="0" eaLnBrk="0" fontAlgn="base" hangingPunct="0">
        <a:spcBef>
          <a:spcPts val="600"/>
        </a:spcBef>
        <a:spcAft>
          <a:spcPts val="600"/>
        </a:spcAft>
        <a:buClr>
          <a:srgbClr val="C85A0A"/>
        </a:buClr>
        <a:buSzPct val="95000"/>
        <a:buFont typeface="Wingdings" pitchFamily="2" charset="2"/>
        <a:buChar char="n"/>
        <a:defRPr sz="3200">
          <a:solidFill>
            <a:srgbClr val="353535"/>
          </a:solidFill>
          <a:latin typeface="+mn-lt"/>
          <a:ea typeface="+mn-ea"/>
          <a:cs typeface="ヒラギノ角ゴ Pro W3"/>
        </a:defRPr>
      </a:lvl1pPr>
      <a:lvl2pPr marL="719138" indent="-185738" algn="l" rtl="0" eaLnBrk="0" fontAlgn="base" hangingPunct="0">
        <a:spcBef>
          <a:spcPts val="600"/>
        </a:spcBef>
        <a:spcAft>
          <a:spcPts val="600"/>
        </a:spcAft>
        <a:buClr>
          <a:srgbClr val="C85A0A"/>
        </a:buClr>
        <a:buSzPct val="117000"/>
        <a:buFont typeface="Arial" pitchFamily="34" charset="0"/>
        <a:buChar char="»"/>
        <a:defRPr sz="2800">
          <a:solidFill>
            <a:srgbClr val="353535"/>
          </a:solidFill>
          <a:latin typeface="+mn-lt"/>
          <a:ea typeface="+mn-ea"/>
          <a:cs typeface="ヒラギノ角ゴ Pro W3"/>
        </a:defRPr>
      </a:lvl2pPr>
      <a:lvl3pPr marL="1163638" indent="-160338" algn="l" rtl="0" eaLnBrk="0" fontAlgn="base" hangingPunct="0">
        <a:spcBef>
          <a:spcPts val="600"/>
        </a:spcBef>
        <a:spcAft>
          <a:spcPts val="600"/>
        </a:spcAft>
        <a:buClr>
          <a:srgbClr val="C85A0A"/>
        </a:buClr>
        <a:buSzPct val="120000"/>
        <a:buFont typeface="Arial" pitchFamily="34" charset="0"/>
        <a:buChar char="-"/>
        <a:defRPr sz="2400">
          <a:solidFill>
            <a:srgbClr val="353535"/>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lv.wikipedia.org/wiki/Siltumvad%C4%ABtsp%C4%93ja" TargetMode="External"/><Relationship Id="rId3" Type="http://schemas.openxmlformats.org/officeDocument/2006/relationships/hyperlink" Target="https://lv.wikipedia.org/wiki/Grie%C4%B7u_valoda" TargetMode="External"/><Relationship Id="rId7" Type="http://schemas.openxmlformats.org/officeDocument/2006/relationships/hyperlink" Target="https://lv.wikipedia.org/wiki/Sakaus%C4%93jum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lv.wikipedia.org/wiki/Vienk%C4%81r%C5%A1a_viela" TargetMode="External"/><Relationship Id="rId5" Type="http://schemas.openxmlformats.org/officeDocument/2006/relationships/hyperlink" Target="https://lv.wikipedia.org/wiki/Met%C4%81li#cite_note-1" TargetMode="External"/><Relationship Id="rId4" Type="http://schemas.openxmlformats.org/officeDocument/2006/relationships/hyperlink" Target="https://lv.wikipedia.org/wiki/Raktuves" TargetMode="External"/><Relationship Id="rId9" Type="http://schemas.openxmlformats.org/officeDocument/2006/relationships/hyperlink" Target="https://lv.wikipedia.org/wiki/Elektrovad%C4%ABtsp%C4%93j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facebook.com/375052226009137/videos/1134420963591458"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admin.stat.gov.lv/system/files/publication/2021-05/Nr_10_Darbaspeka_apsekojuma_galvenie_raditaji_2020_gada_(21_00)_LV_EN.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likumi.lv/"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www.ilo.org/wcmsp5/groups/public/---ed_protect/---protrav/---safework/documents/normativeinstrument/wcms_112443.pdf"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piemeri/Pielikums%20smagumi.docx"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www.facebook.com/watch?ref=search&amp;v=869451290190352&amp;external_log_id=cb9a84d8-940f-448f-9b5f-948a62c7cd9d&amp;q=TITANS%20of%20CNC"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8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labo/F_10_HYPE_LV-LAV-2%20v2.pdf"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_1_097FB7E0097FA38000447603C22581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855" y="-20758"/>
            <a:ext cx="7281381" cy="148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971600" y="2420888"/>
            <a:ext cx="7200800" cy="2088232"/>
          </a:xfrm>
        </p:spPr>
        <p:txBody>
          <a:bodyPr/>
          <a:lstStyle/>
          <a:p>
            <a:pPr marL="0" indent="0" algn="ctr">
              <a:buNone/>
            </a:pPr>
            <a:r>
              <a:rPr lang="lv-LV" b="1" dirty="0">
                <a:solidFill>
                  <a:srgbClr val="D2640A"/>
                </a:solidFill>
              </a:rPr>
              <a:t>Kā sadzīvo metālapstrāde ar darba aizsardzību</a:t>
            </a:r>
          </a:p>
        </p:txBody>
      </p:sp>
      <p:sp>
        <p:nvSpPr>
          <p:cNvPr id="3" name="Title 2"/>
          <p:cNvSpPr>
            <a:spLocks noGrp="1"/>
          </p:cNvSpPr>
          <p:nvPr>
            <p:ph type="title"/>
          </p:nvPr>
        </p:nvSpPr>
        <p:spPr>
          <a:xfrm>
            <a:off x="611561" y="1268760"/>
            <a:ext cx="7776864" cy="720080"/>
          </a:xfrm>
        </p:spPr>
        <p:txBody>
          <a:bodyPr/>
          <a:lstStyle/>
          <a:p>
            <a:pPr algn="ctr"/>
            <a:r>
              <a:rPr lang="lv-LV" sz="1800" i="1" dirty="0"/>
              <a:t>ESF projekts "Darba drošības normatīvo aktu praktiskās ieviešanas un uzraudzības pilnveidošana " (Nr.7.3.1.0/16/I/001)</a:t>
            </a:r>
          </a:p>
        </p:txBody>
      </p:sp>
      <p:sp>
        <p:nvSpPr>
          <p:cNvPr id="5" name="Rectangle 4"/>
          <p:cNvSpPr/>
          <p:nvPr/>
        </p:nvSpPr>
        <p:spPr>
          <a:xfrm>
            <a:off x="4355976" y="4941168"/>
            <a:ext cx="4572000" cy="830997"/>
          </a:xfrm>
          <a:prstGeom prst="rect">
            <a:avLst/>
          </a:prstGeom>
        </p:spPr>
        <p:txBody>
          <a:bodyPr>
            <a:spAutoFit/>
          </a:bodyPr>
          <a:lstStyle/>
          <a:p>
            <a:pPr algn="r" eaLnBrk="1" hangingPunct="1">
              <a:spcBef>
                <a:spcPts val="0"/>
              </a:spcBef>
            </a:pPr>
            <a:r>
              <a:rPr lang="en-US" sz="1600" baseline="0" dirty="0"/>
              <a:t>Viesturs </a:t>
            </a:r>
            <a:r>
              <a:rPr lang="en-US" sz="1600" baseline="0" dirty="0" err="1"/>
              <a:t>Šmeiss</a:t>
            </a:r>
            <a:endParaRPr lang="lv-LV" sz="1600" baseline="0" dirty="0"/>
          </a:p>
          <a:p>
            <a:pPr algn="r" eaLnBrk="1" hangingPunct="1">
              <a:spcBef>
                <a:spcPts val="0"/>
              </a:spcBef>
            </a:pPr>
            <a:r>
              <a:rPr lang="lv-LV" sz="1600" baseline="0" dirty="0"/>
              <a:t>Darba drošības un vides veselības institūts, </a:t>
            </a:r>
          </a:p>
          <a:p>
            <a:pPr algn="r" eaLnBrk="1" hangingPunct="1">
              <a:spcBef>
                <a:spcPts val="0"/>
              </a:spcBef>
            </a:pPr>
            <a:r>
              <a:rPr lang="lv-LV" sz="1600" baseline="0" dirty="0"/>
              <a:t>Rīgas </a:t>
            </a:r>
            <a:r>
              <a:rPr lang="lv-LV" sz="1600" baseline="0"/>
              <a:t>Stradiņa universitāte</a:t>
            </a:r>
            <a:endParaRPr lang="lv-LV" sz="1600" baseline="0" dirty="0"/>
          </a:p>
        </p:txBody>
      </p:sp>
    </p:spTree>
    <p:extLst>
      <p:ext uri="{BB962C8B-B14F-4D97-AF65-F5344CB8AC3E}">
        <p14:creationId xmlns:p14="http://schemas.microsoft.com/office/powerpoint/2010/main" val="3610343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9E1B7-A3D9-44C9-969D-DACCA57FDA6B}"/>
              </a:ext>
            </a:extLst>
          </p:cNvPr>
          <p:cNvSpPr>
            <a:spLocks noGrp="1"/>
          </p:cNvSpPr>
          <p:nvPr>
            <p:ph type="title"/>
          </p:nvPr>
        </p:nvSpPr>
        <p:spPr>
          <a:xfrm>
            <a:off x="1763688" y="332656"/>
            <a:ext cx="6480720" cy="648072"/>
          </a:xfrm>
        </p:spPr>
        <p:txBody>
          <a:bodyPr>
            <a:normAutofit/>
          </a:bodyPr>
          <a:lstStyle/>
          <a:p>
            <a:pPr algn="ctr"/>
            <a:r>
              <a:rPr lang="lv-LV" sz="2400" dirty="0">
                <a:latin typeface="Times New Roman" panose="02020603050405020304" pitchFamily="18" charset="0"/>
                <a:cs typeface="Times New Roman" panose="02020603050405020304" pitchFamily="18" charset="0"/>
              </a:rPr>
              <a:t>6 soļi atbalsta saņemšanai</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C439A20-53E3-484B-B72A-B56AB088E53C}"/>
              </a:ext>
            </a:extLst>
          </p:cNvPr>
          <p:cNvSpPr>
            <a:spLocks noGrp="1"/>
          </p:cNvSpPr>
          <p:nvPr>
            <p:ph idx="1"/>
          </p:nvPr>
        </p:nvSpPr>
        <p:spPr>
          <a:xfrm>
            <a:off x="1115616" y="980729"/>
            <a:ext cx="7272808" cy="4320480"/>
          </a:xfrm>
        </p:spPr>
        <p:txBody>
          <a:bodyPr>
            <a:normAutofit fontScale="40000" lnSpcReduction="20000"/>
          </a:bodyPr>
          <a:lstStyle/>
          <a:p>
            <a:r>
              <a:rPr lang="lv-LV" b="1" dirty="0">
                <a:latin typeface="Times New Roman" panose="02020603050405020304" pitchFamily="18" charset="0"/>
                <a:cs typeface="Times New Roman" panose="02020603050405020304" pitchFamily="18" charset="0"/>
              </a:rPr>
              <a:t>1.solis. Iepazīsties ar atbalsta piešķiršanas noteikumiem, izdrukā un aizpildi pieteikuma formu.</a:t>
            </a:r>
          </a:p>
          <a:p>
            <a:r>
              <a:rPr lang="lv-LV" b="1" dirty="0">
                <a:latin typeface="Times New Roman" panose="02020603050405020304" pitchFamily="18" charset="0"/>
                <a:cs typeface="Times New Roman" panose="02020603050405020304" pitchFamily="18" charset="0"/>
              </a:rPr>
              <a:t>2.solis. Pieteikumam pievieno aizpildītu MK noteikumu Nr. 776 1. un/vai 2. pielikumu atbilstoši mazās (sīkās) un vidējās komercdarbības statusam</a:t>
            </a:r>
          </a:p>
          <a:p>
            <a:r>
              <a:rPr lang="lv-LV" b="1" dirty="0">
                <a:latin typeface="Times New Roman" panose="02020603050405020304" pitchFamily="18" charset="0"/>
                <a:cs typeface="Times New Roman" panose="02020603050405020304" pitchFamily="18" charset="0"/>
              </a:rPr>
              <a:t>3.solis. Aizpildīto pieteikumu un attiecīgo pielikumu </a:t>
            </a:r>
            <a:r>
              <a:rPr lang="lv-LV" b="1" dirty="0" err="1">
                <a:latin typeface="Times New Roman" panose="02020603050405020304" pitchFamily="18" charset="0"/>
                <a:cs typeface="Times New Roman" panose="02020603050405020304" pitchFamily="18" charset="0"/>
              </a:rPr>
              <a:t>de</a:t>
            </a:r>
            <a:r>
              <a:rPr lang="lv-LV" b="1" dirty="0">
                <a:latin typeface="Times New Roman" panose="02020603050405020304" pitchFamily="18" charset="0"/>
                <a:cs typeface="Times New Roman" panose="02020603050405020304" pitchFamily="18" charset="0"/>
              </a:rPr>
              <a:t> </a:t>
            </a:r>
            <a:r>
              <a:rPr lang="lv-LV" b="1" dirty="0" err="1">
                <a:latin typeface="Times New Roman" panose="02020603050405020304" pitchFamily="18" charset="0"/>
                <a:cs typeface="Times New Roman" panose="02020603050405020304" pitchFamily="18" charset="0"/>
              </a:rPr>
              <a:t>minimis</a:t>
            </a:r>
            <a:r>
              <a:rPr lang="lv-LV" b="1" dirty="0">
                <a:latin typeface="Times New Roman" panose="02020603050405020304" pitchFamily="18" charset="0"/>
                <a:cs typeface="Times New Roman" panose="02020603050405020304" pitchFamily="18" charset="0"/>
              </a:rPr>
              <a:t> atbalsta saņemšanai var iesniegt:</a:t>
            </a:r>
          </a:p>
          <a:p>
            <a:pPr marL="0" indent="0">
              <a:buNone/>
            </a:pPr>
            <a:r>
              <a:rPr lang="lv-LV" b="1" dirty="0">
                <a:latin typeface="Times New Roman" panose="02020603050405020304" pitchFamily="18" charset="0"/>
                <a:cs typeface="Times New Roman" panose="02020603050405020304" pitchFamily="18" charset="0"/>
              </a:rPr>
              <a:t>- klātienē </a:t>
            </a:r>
            <a:r>
              <a:rPr lang="lv-LV" b="1" dirty="0" err="1">
                <a:latin typeface="Times New Roman" panose="02020603050405020304" pitchFamily="18" charset="0"/>
                <a:cs typeface="Times New Roman" panose="02020603050405020304" pitchFamily="18" charset="0"/>
              </a:rPr>
              <a:t>K.Valdemāra</a:t>
            </a:r>
            <a:r>
              <a:rPr lang="lv-LV" b="1" dirty="0">
                <a:latin typeface="Times New Roman" panose="02020603050405020304" pitchFamily="18" charset="0"/>
                <a:cs typeface="Times New Roman" panose="02020603050405020304" pitchFamily="18" charset="0"/>
              </a:rPr>
              <a:t> ielā 17-17, Rīgā, LV-1010;</a:t>
            </a:r>
          </a:p>
          <a:p>
            <a:pPr marL="0" indent="0">
              <a:buNone/>
            </a:pPr>
            <a:r>
              <a:rPr lang="lv-LV" b="1" dirty="0">
                <a:latin typeface="Times New Roman" panose="02020603050405020304" pitchFamily="18" charset="0"/>
                <a:cs typeface="Times New Roman" panose="02020603050405020304" pitchFamily="18" charset="0"/>
              </a:rPr>
              <a:t>- pa pastu, nosūtot uz adresi: K. Valdemāra iela 17-17, Rīga, LV-1010;</a:t>
            </a:r>
          </a:p>
          <a:p>
            <a:pPr marL="0" indent="0">
              <a:buNone/>
            </a:pPr>
            <a:r>
              <a:rPr lang="lv-LV" b="1" dirty="0">
                <a:latin typeface="Times New Roman" panose="02020603050405020304" pitchFamily="18" charset="0"/>
                <a:cs typeface="Times New Roman" panose="02020603050405020304" pitchFamily="18" charset="0"/>
              </a:rPr>
              <a:t>- nosūtot elektroniski, parakstītu ar drošu elektronisko parakstu, uz e-pastu: info.esf@vdi.gov.lv</a:t>
            </a:r>
          </a:p>
          <a:p>
            <a:r>
              <a:rPr lang="lv-LV" b="1" dirty="0">
                <a:latin typeface="Times New Roman" panose="02020603050405020304" pitchFamily="18" charset="0"/>
                <a:cs typeface="Times New Roman" panose="02020603050405020304" pitchFamily="18" charset="0"/>
              </a:rPr>
              <a:t>4.solis. VDI izvērtēs saņemto pieteikumu atbalsta saņemšanai.</a:t>
            </a:r>
          </a:p>
          <a:p>
            <a:r>
              <a:rPr lang="lv-LV" b="1" dirty="0">
                <a:latin typeface="Times New Roman" panose="02020603050405020304" pitchFamily="18" charset="0"/>
                <a:cs typeface="Times New Roman" panose="02020603050405020304" pitchFamily="18" charset="0"/>
              </a:rPr>
              <a:t>5.solis. Pēc pieteikuma apstiprināšanas veic uzņēmumā </a:t>
            </a:r>
            <a:r>
              <a:rPr lang="lv-LV" b="1" dirty="0" err="1">
                <a:latin typeface="Times New Roman" panose="02020603050405020304" pitchFamily="18" charset="0"/>
                <a:cs typeface="Times New Roman" panose="02020603050405020304" pitchFamily="18" charset="0"/>
              </a:rPr>
              <a:t>pirmspārbaudi</a:t>
            </a:r>
            <a:r>
              <a:rPr lang="lv-LV" b="1" dirty="0">
                <a:latin typeface="Times New Roman" panose="02020603050405020304" pitchFamily="18" charset="0"/>
                <a:cs typeface="Times New Roman" panose="02020603050405020304" pitchFamily="18" charset="0"/>
              </a:rPr>
              <a:t> (atbalstam “Konsultācijas darba devējiem” un “Darba aizsardzības speciālistu un uzticības personu apmācības”) atbalsta apjoma noteikšanai.</a:t>
            </a:r>
          </a:p>
          <a:p>
            <a:r>
              <a:rPr lang="lv-LV" b="1" dirty="0">
                <a:latin typeface="Times New Roman" panose="02020603050405020304" pitchFamily="18" charset="0"/>
                <a:cs typeface="Times New Roman" panose="02020603050405020304" pitchFamily="18" charset="0"/>
              </a:rPr>
              <a:t>6.solis. Viena mēneša laikā Valsts darba inspekcijas apstiprināta komisija izskatīs pieteikumu un pieņems lēmumu par atbalsta piešķiršanu vai atteikumu piešķirt atbalstu.</a:t>
            </a:r>
          </a:p>
          <a:p>
            <a:pPr marL="0" indent="0">
              <a:buNone/>
            </a:pPr>
            <a:endParaRPr lang="lv-LV" b="1" dirty="0">
              <a:solidFill>
                <a:srgbClr val="FF0000"/>
              </a:solidFill>
              <a:latin typeface="Times New Roman" panose="02020603050405020304" pitchFamily="18" charset="0"/>
              <a:cs typeface="Times New Roman" panose="02020603050405020304" pitchFamily="18" charset="0"/>
            </a:endParaRPr>
          </a:p>
          <a:p>
            <a:pPr marL="0" indent="0">
              <a:buNone/>
            </a:pPr>
            <a:r>
              <a:rPr lang="lv-LV" b="1" dirty="0">
                <a:solidFill>
                  <a:srgbClr val="FF0000"/>
                </a:solidFill>
                <a:latin typeface="Times New Roman" panose="02020603050405020304" pitchFamily="18" charset="0"/>
                <a:cs typeface="Times New Roman" panose="02020603050405020304" pitchFamily="18" charset="0"/>
              </a:rPr>
              <a:t>Papildus informācija: zvanot 25725168, 25702127,29385596 vai rakstot info.esf@vdi.gov.lv.</a:t>
            </a:r>
          </a:p>
          <a:p>
            <a:endParaRPr lang="en-US" dirty="0"/>
          </a:p>
        </p:txBody>
      </p:sp>
      <p:pic>
        <p:nvPicPr>
          <p:cNvPr id="4" name="Picture 3">
            <a:extLst>
              <a:ext uri="{FF2B5EF4-FFF2-40B4-BE49-F238E27FC236}">
                <a16:creationId xmlns:a16="http://schemas.microsoft.com/office/drawing/2014/main" id="{90844F83-54EB-476C-B5EA-F22E6EFC4133}"/>
              </a:ext>
            </a:extLst>
          </p:cNvPr>
          <p:cNvPicPr>
            <a:picLocks noChangeAspect="1"/>
          </p:cNvPicPr>
          <p:nvPr/>
        </p:nvPicPr>
        <p:blipFill>
          <a:blip r:embed="rId3"/>
          <a:stretch>
            <a:fillRect/>
          </a:stretch>
        </p:blipFill>
        <p:spPr>
          <a:xfrm>
            <a:off x="1614488" y="5051738"/>
            <a:ext cx="5778145" cy="1092246"/>
          </a:xfrm>
          <a:prstGeom prst="rect">
            <a:avLst/>
          </a:prstGeom>
        </p:spPr>
      </p:pic>
    </p:spTree>
    <p:extLst>
      <p:ext uri="{BB962C8B-B14F-4D97-AF65-F5344CB8AC3E}">
        <p14:creationId xmlns:p14="http://schemas.microsoft.com/office/powerpoint/2010/main" val="34623466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a:extLst>
              <a:ext uri="{FF2B5EF4-FFF2-40B4-BE49-F238E27FC236}">
                <a16:creationId xmlns:a16="http://schemas.microsoft.com/office/drawing/2014/main" id="{DE440C44-8DE8-4204-9CB2-2F6618E6B500}"/>
              </a:ext>
            </a:extLst>
          </p:cNvPr>
          <p:cNvSpPr>
            <a:spLocks noGrp="1"/>
          </p:cNvSpPr>
          <p:nvPr>
            <p:ph idx="1"/>
          </p:nvPr>
        </p:nvSpPr>
        <p:spPr/>
        <p:txBody>
          <a:bodyPr/>
          <a:lstStyle/>
          <a:p>
            <a:r>
              <a:rPr lang="lv-LV" sz="2000" dirty="0"/>
              <a:t>Visbiežākais nelaimes gadījuma cēlonis ir bijusi nedroša cilvēka rīcība, piemēram, nav ievērotas darba drošības instrukciju prasības, nav bijusi pietiekoša uzmanība, pildot darba pienākumus. </a:t>
            </a:r>
          </a:p>
          <a:p>
            <a:r>
              <a:rPr lang="lv-LV" sz="2000" dirty="0"/>
              <a:t>Par otru biežāko cēloni ir noteikta darba organizācija un ar to saistītie trūkumi no darba devēja puses, tajā skaitā arī darbinieka neapmierinoša instruēšana un apmācība par drošiem darba paņēmieniem. </a:t>
            </a:r>
          </a:p>
          <a:p>
            <a:r>
              <a:rPr lang="lv-LV" sz="2000" dirty="0"/>
              <a:t>Papildus jānorāda, ka viens no tipiskiem darbā notikušo nelaimes gadījumu cēloņiem ir ceļu satiksmes negadījumi, kas notikuši ar darbinieku, pildot darba pienākumus ar uzņēmumam piederošo autotransportu. 2020. gadā tika reģistrēti 63 šādi nelaimes gadījumi (2019. – 84)</a:t>
            </a:r>
          </a:p>
        </p:txBody>
      </p:sp>
      <p:sp>
        <p:nvSpPr>
          <p:cNvPr id="3" name="Virsraksts 2">
            <a:extLst>
              <a:ext uri="{FF2B5EF4-FFF2-40B4-BE49-F238E27FC236}">
                <a16:creationId xmlns:a16="http://schemas.microsoft.com/office/drawing/2014/main" id="{E65F0F18-CB98-4AC0-9B08-C11E106B026C}"/>
              </a:ext>
            </a:extLst>
          </p:cNvPr>
          <p:cNvSpPr>
            <a:spLocks noGrp="1"/>
          </p:cNvSpPr>
          <p:nvPr>
            <p:ph type="title"/>
          </p:nvPr>
        </p:nvSpPr>
        <p:spPr/>
        <p:txBody>
          <a:bodyPr/>
          <a:lstStyle/>
          <a:p>
            <a:r>
              <a:rPr lang="lv-LV" sz="3200" dirty="0"/>
              <a:t>Letālo nelaimes gadījumu darbā analīze liecina, ka 2020 gadā</a:t>
            </a:r>
            <a:endParaRPr lang="lv-LV" dirty="0"/>
          </a:p>
        </p:txBody>
      </p:sp>
      <p:sp>
        <p:nvSpPr>
          <p:cNvPr id="5" name="TextBox 4">
            <a:extLst>
              <a:ext uri="{FF2B5EF4-FFF2-40B4-BE49-F238E27FC236}">
                <a16:creationId xmlns:a16="http://schemas.microsoft.com/office/drawing/2014/main" id="{DE39E513-75FF-40B9-AD3D-C44CFE21CB34}"/>
              </a:ext>
            </a:extLst>
          </p:cNvPr>
          <p:cNvSpPr txBox="1"/>
          <p:nvPr/>
        </p:nvSpPr>
        <p:spPr>
          <a:xfrm>
            <a:off x="1619672" y="5832142"/>
            <a:ext cx="4572000" cy="338554"/>
          </a:xfrm>
          <a:prstGeom prst="rect">
            <a:avLst/>
          </a:prstGeom>
          <a:noFill/>
        </p:spPr>
        <p:txBody>
          <a:bodyPr wrap="square">
            <a:spAutoFit/>
          </a:bodyPr>
          <a:lstStyle/>
          <a:p>
            <a:pPr marL="0" indent="0">
              <a:buNone/>
            </a:pPr>
            <a:r>
              <a:rPr lang="lv-LV" sz="2400" dirty="0"/>
              <a:t>* vdi.gov.lv</a:t>
            </a:r>
          </a:p>
        </p:txBody>
      </p:sp>
    </p:spTree>
    <p:extLst>
      <p:ext uri="{BB962C8B-B14F-4D97-AF65-F5344CB8AC3E}">
        <p14:creationId xmlns:p14="http://schemas.microsoft.com/office/powerpoint/2010/main" val="6638004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2">
            <a:extLst>
              <a:ext uri="{FF2B5EF4-FFF2-40B4-BE49-F238E27FC236}">
                <a16:creationId xmlns:a16="http://schemas.microsoft.com/office/drawing/2014/main" id="{70FA5123-7CBA-4B62-B148-8AAB539E3881}"/>
              </a:ext>
            </a:extLst>
          </p:cNvPr>
          <p:cNvSpPr>
            <a:spLocks noGrp="1"/>
          </p:cNvSpPr>
          <p:nvPr>
            <p:ph type="title"/>
          </p:nvPr>
        </p:nvSpPr>
        <p:spPr/>
        <p:txBody>
          <a:bodyPr/>
          <a:lstStyle/>
          <a:p>
            <a:pPr algn="ctr"/>
            <a:r>
              <a:rPr lang="pt-BR" dirty="0"/>
              <a:t>202</a:t>
            </a:r>
            <a:r>
              <a:rPr lang="lv-LV" dirty="0"/>
              <a:t>1</a:t>
            </a:r>
            <a:r>
              <a:rPr lang="pt-BR" dirty="0"/>
              <a:t>. gadā darbā notikušo nelaimes gadījumu analīze</a:t>
            </a:r>
            <a:endParaRPr lang="lv-LV" dirty="0"/>
          </a:p>
        </p:txBody>
      </p:sp>
      <p:pic>
        <p:nvPicPr>
          <p:cNvPr id="6" name="Satura vietturis 5">
            <a:extLst>
              <a:ext uri="{FF2B5EF4-FFF2-40B4-BE49-F238E27FC236}">
                <a16:creationId xmlns:a16="http://schemas.microsoft.com/office/drawing/2014/main" id="{817D6928-F0BA-39AF-F125-0BB7498FB956}"/>
              </a:ext>
            </a:extLst>
          </p:cNvPr>
          <p:cNvPicPr>
            <a:picLocks noGrp="1" noChangeAspect="1"/>
          </p:cNvPicPr>
          <p:nvPr>
            <p:ph idx="1"/>
          </p:nvPr>
        </p:nvPicPr>
        <p:blipFill>
          <a:blip r:embed="rId3"/>
          <a:stretch>
            <a:fillRect/>
          </a:stretch>
        </p:blipFill>
        <p:spPr>
          <a:xfrm>
            <a:off x="1623527" y="1760374"/>
            <a:ext cx="6494106" cy="3735014"/>
          </a:xfrm>
        </p:spPr>
      </p:pic>
    </p:spTree>
    <p:extLst>
      <p:ext uri="{BB962C8B-B14F-4D97-AF65-F5344CB8AC3E}">
        <p14:creationId xmlns:p14="http://schemas.microsoft.com/office/powerpoint/2010/main" val="6020218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B27D89-9D27-AEDC-9D44-F12C04AB1F02}"/>
              </a:ext>
            </a:extLst>
          </p:cNvPr>
          <p:cNvPicPr>
            <a:picLocks noChangeAspect="1"/>
          </p:cNvPicPr>
          <p:nvPr/>
        </p:nvPicPr>
        <p:blipFill>
          <a:blip r:embed="rId3"/>
          <a:stretch>
            <a:fillRect/>
          </a:stretch>
        </p:blipFill>
        <p:spPr>
          <a:xfrm>
            <a:off x="179512" y="1086092"/>
            <a:ext cx="8558142" cy="5540094"/>
          </a:xfrm>
          <a:prstGeom prst="rect">
            <a:avLst/>
          </a:prstGeom>
        </p:spPr>
      </p:pic>
      <p:pic>
        <p:nvPicPr>
          <p:cNvPr id="6" name="Picture 5">
            <a:extLst>
              <a:ext uri="{FF2B5EF4-FFF2-40B4-BE49-F238E27FC236}">
                <a16:creationId xmlns:a16="http://schemas.microsoft.com/office/drawing/2014/main" id="{091E036E-1F20-4922-4EB2-4F5C623D2035}"/>
              </a:ext>
            </a:extLst>
          </p:cNvPr>
          <p:cNvPicPr>
            <a:picLocks noChangeAspect="1"/>
          </p:cNvPicPr>
          <p:nvPr/>
        </p:nvPicPr>
        <p:blipFill>
          <a:blip r:embed="rId4"/>
          <a:stretch>
            <a:fillRect/>
          </a:stretch>
        </p:blipFill>
        <p:spPr>
          <a:xfrm>
            <a:off x="179512" y="65240"/>
            <a:ext cx="8558143" cy="1051886"/>
          </a:xfrm>
          <a:prstGeom prst="rect">
            <a:avLst/>
          </a:prstGeom>
        </p:spPr>
      </p:pic>
    </p:spTree>
    <p:extLst>
      <p:ext uri="{BB962C8B-B14F-4D97-AF65-F5344CB8AC3E}">
        <p14:creationId xmlns:p14="http://schemas.microsoft.com/office/powerpoint/2010/main" val="38524354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a:extLst>
              <a:ext uri="{FF2B5EF4-FFF2-40B4-BE49-F238E27FC236}">
                <a16:creationId xmlns:a16="http://schemas.microsoft.com/office/drawing/2014/main" id="{DE440C44-8DE8-4204-9CB2-2F6618E6B500}"/>
              </a:ext>
            </a:extLst>
          </p:cNvPr>
          <p:cNvSpPr>
            <a:spLocks noGrp="1"/>
          </p:cNvSpPr>
          <p:nvPr>
            <p:ph idx="1"/>
          </p:nvPr>
        </p:nvSpPr>
        <p:spPr/>
        <p:txBody>
          <a:bodyPr/>
          <a:lstStyle/>
          <a:p>
            <a:r>
              <a:rPr lang="lv-LV" sz="1800" dirty="0"/>
              <a:t>33 % gadījumu cēlonis bija nedroša cilvēka rīcība - nodarbinātais neievēroja darba drošības noteikumus vai instrukcijas, nelietoja drošības aprīkojumu, lietoja nepieļautas vai nepiemērotas darba metodes;</a:t>
            </a:r>
          </a:p>
          <a:p>
            <a:r>
              <a:rPr lang="lv-LV" sz="1800" dirty="0"/>
              <a:t>27 % gadījumu cēlonis bija ceļu satiksmes negadījums;</a:t>
            </a:r>
          </a:p>
          <a:p>
            <a:r>
              <a:rPr lang="lv-LV" sz="1800" dirty="0"/>
              <a:t>16 % gadījumu cēlonis bija trūkumi darba organizācijā - neapmierinoša vai nepietiekoša nodarbināto apmācība par drošiem darba paņēmieniem, darba procesa kontroles trūkums</a:t>
            </a:r>
          </a:p>
        </p:txBody>
      </p:sp>
      <p:sp>
        <p:nvSpPr>
          <p:cNvPr id="3" name="Virsraksts 2">
            <a:extLst>
              <a:ext uri="{FF2B5EF4-FFF2-40B4-BE49-F238E27FC236}">
                <a16:creationId xmlns:a16="http://schemas.microsoft.com/office/drawing/2014/main" id="{E65F0F18-CB98-4AC0-9B08-C11E106B026C}"/>
              </a:ext>
            </a:extLst>
          </p:cNvPr>
          <p:cNvSpPr>
            <a:spLocks noGrp="1"/>
          </p:cNvSpPr>
          <p:nvPr>
            <p:ph type="title"/>
          </p:nvPr>
        </p:nvSpPr>
        <p:spPr/>
        <p:txBody>
          <a:bodyPr/>
          <a:lstStyle/>
          <a:p>
            <a:pPr algn="ctr"/>
            <a:r>
              <a:rPr lang="lv-LV" dirty="0"/>
              <a:t>Letālo nelaimes gadījumu darbā analīze liecina, ka 2021. gadā</a:t>
            </a:r>
          </a:p>
        </p:txBody>
      </p:sp>
      <p:sp>
        <p:nvSpPr>
          <p:cNvPr id="5" name="TextBox 4">
            <a:extLst>
              <a:ext uri="{FF2B5EF4-FFF2-40B4-BE49-F238E27FC236}">
                <a16:creationId xmlns:a16="http://schemas.microsoft.com/office/drawing/2014/main" id="{DE39E513-75FF-40B9-AD3D-C44CFE21CB34}"/>
              </a:ext>
            </a:extLst>
          </p:cNvPr>
          <p:cNvSpPr txBox="1"/>
          <p:nvPr/>
        </p:nvSpPr>
        <p:spPr>
          <a:xfrm>
            <a:off x="2357754" y="5231358"/>
            <a:ext cx="3429000" cy="276999"/>
          </a:xfrm>
          <a:prstGeom prst="rect">
            <a:avLst/>
          </a:prstGeom>
          <a:noFill/>
        </p:spPr>
        <p:txBody>
          <a:bodyPr wrap="square">
            <a:spAutoFit/>
          </a:bodyPr>
          <a:lstStyle/>
          <a:p>
            <a:r>
              <a:rPr lang="lv-LV" sz="1800" dirty="0"/>
              <a:t>* vdi.gov.lv</a:t>
            </a:r>
          </a:p>
        </p:txBody>
      </p:sp>
    </p:spTree>
    <p:extLst>
      <p:ext uri="{BB962C8B-B14F-4D97-AF65-F5344CB8AC3E}">
        <p14:creationId xmlns:p14="http://schemas.microsoft.com/office/powerpoint/2010/main" val="37133296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554B5F-C810-4EBE-AD29-D8D9B1EA682F}"/>
              </a:ext>
            </a:extLst>
          </p:cNvPr>
          <p:cNvSpPr>
            <a:spLocks noGrp="1"/>
          </p:cNvSpPr>
          <p:nvPr>
            <p:ph idx="1"/>
          </p:nvPr>
        </p:nvSpPr>
        <p:spPr/>
        <p:txBody>
          <a:bodyPr/>
          <a:lstStyle/>
          <a:p>
            <a:r>
              <a:rPr lang="lv-LV" sz="2000" b="0" i="0" dirty="0">
                <a:solidFill>
                  <a:srgbClr val="212529"/>
                </a:solidFill>
                <a:effectLst/>
                <a:latin typeface="RobustaTLPro-Regular"/>
              </a:rPr>
              <a:t>vīrietis, 34, ceha strādnieks, cieta, kad, veicot metāla konstrukciju izpakošanu, tās sasvērās un traumēja pašu darbinieku;</a:t>
            </a:r>
          </a:p>
          <a:p>
            <a:r>
              <a:rPr lang="lv-LV" sz="2000" b="0" i="0" dirty="0">
                <a:solidFill>
                  <a:srgbClr val="212529"/>
                </a:solidFill>
                <a:effectLst/>
                <a:latin typeface="RobustaTLPro-Regular"/>
              </a:rPr>
              <a:t>vīrietis, 48, tehniķis-</a:t>
            </a:r>
            <a:r>
              <a:rPr lang="lv-LV" sz="2000" b="0" i="0" dirty="0" err="1">
                <a:solidFill>
                  <a:srgbClr val="212529"/>
                </a:solidFill>
                <a:effectLst/>
                <a:latin typeface="RobustaTLPro-Regular"/>
              </a:rPr>
              <a:t>gāzmetinātājs</a:t>
            </a:r>
            <a:r>
              <a:rPr lang="lv-LV" sz="2000" b="0" i="0" dirty="0">
                <a:solidFill>
                  <a:srgbClr val="212529"/>
                </a:solidFill>
                <a:effectLst/>
                <a:latin typeface="RobustaTLPro-Regular"/>
              </a:rPr>
              <a:t>, guva 40% ķermeņa apdegumu, kad, veicot auto cisternas iekšējās virsmas mehānisku tīrīšanu, notika eksplozija;</a:t>
            </a:r>
          </a:p>
          <a:p>
            <a:r>
              <a:rPr lang="lv-LV" sz="2000" b="0" i="0" dirty="0">
                <a:solidFill>
                  <a:srgbClr val="212529"/>
                </a:solidFill>
                <a:effectLst/>
                <a:latin typeface="RobustaTLPro-Regular"/>
              </a:rPr>
              <a:t>vīrietis, 53, pakrita, veicot stropēšanas darbus, un salauza roku;</a:t>
            </a:r>
          </a:p>
          <a:p>
            <a:r>
              <a:rPr lang="lv-LV" sz="2000" b="0" i="0" dirty="0">
                <a:solidFill>
                  <a:srgbClr val="212529"/>
                </a:solidFill>
                <a:effectLst/>
                <a:latin typeface="RobustaTLPro-Regular"/>
              </a:rPr>
              <a:t>vīrietis, 63, rokas lokmetinātājs, veica barotāja apšuvuma demontāžu, atrodoties autoiekrāvēja grozā.  Groza nolaišanas brīdī, viņš stāvēja atspiedies pret groza nožogojuma. Grozam “noraustoties”, darbinieks atsitās pret groza nožogojuma, traumējot ribas (trīs ribu lūzumi);</a:t>
            </a:r>
          </a:p>
          <a:p>
            <a:r>
              <a:rPr lang="lv-LV" sz="2000" b="0" i="0" dirty="0">
                <a:solidFill>
                  <a:srgbClr val="212529"/>
                </a:solidFill>
                <a:effectLst/>
                <a:latin typeface="RobustaTLPro-Regular"/>
              </a:rPr>
              <a:t>vīrietim, 64, autoatslēdzniekam, apkures katla demontāžas laikā uzkrita demontētais katls. Darbinieks no gūtajām traumām slimnīcā mira;</a:t>
            </a:r>
          </a:p>
        </p:txBody>
      </p:sp>
      <p:sp>
        <p:nvSpPr>
          <p:cNvPr id="3" name="Title 2">
            <a:extLst>
              <a:ext uri="{FF2B5EF4-FFF2-40B4-BE49-F238E27FC236}">
                <a16:creationId xmlns:a16="http://schemas.microsoft.com/office/drawing/2014/main" id="{3DF437F1-852D-4D56-B149-94A70ACE6905}"/>
              </a:ext>
            </a:extLst>
          </p:cNvPr>
          <p:cNvSpPr>
            <a:spLocks noGrp="1"/>
          </p:cNvSpPr>
          <p:nvPr>
            <p:ph type="title"/>
          </p:nvPr>
        </p:nvSpPr>
        <p:spPr/>
        <p:txBody>
          <a:bodyPr/>
          <a:lstStyle/>
          <a:p>
            <a:r>
              <a:rPr lang="lv-LV" dirty="0"/>
              <a:t>2021 gads ieskats nelaimes gadījumos</a:t>
            </a:r>
          </a:p>
        </p:txBody>
      </p:sp>
    </p:spTree>
    <p:extLst>
      <p:ext uri="{BB962C8B-B14F-4D97-AF65-F5344CB8AC3E}">
        <p14:creationId xmlns:p14="http://schemas.microsoft.com/office/powerpoint/2010/main" val="94956855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A91ACC-620C-4084-B6AF-283F67E87A4E}"/>
              </a:ext>
            </a:extLst>
          </p:cNvPr>
          <p:cNvSpPr>
            <a:spLocks noGrp="1"/>
          </p:cNvSpPr>
          <p:nvPr>
            <p:ph type="title"/>
          </p:nvPr>
        </p:nvSpPr>
        <p:spPr/>
        <p:txBody>
          <a:bodyPr/>
          <a:lstStyle/>
          <a:p>
            <a:pPr algn="ctr"/>
            <a:r>
              <a:rPr lang="lv-LV" dirty="0"/>
              <a:t>Pirmreizēji apstiprināto arodslimnieku skaita dinamika (2019. - 2021.)</a:t>
            </a:r>
            <a:endParaRPr lang="en-US" dirty="0"/>
          </a:p>
        </p:txBody>
      </p:sp>
      <p:sp>
        <p:nvSpPr>
          <p:cNvPr id="6" name="TextBox 5">
            <a:extLst>
              <a:ext uri="{FF2B5EF4-FFF2-40B4-BE49-F238E27FC236}">
                <a16:creationId xmlns:a16="http://schemas.microsoft.com/office/drawing/2014/main" id="{D67B3EF5-519C-47FE-B184-BF5DF191B751}"/>
              </a:ext>
            </a:extLst>
          </p:cNvPr>
          <p:cNvSpPr txBox="1"/>
          <p:nvPr/>
        </p:nvSpPr>
        <p:spPr>
          <a:xfrm>
            <a:off x="1547664" y="5211199"/>
            <a:ext cx="3429000" cy="276999"/>
          </a:xfrm>
          <a:prstGeom prst="rect">
            <a:avLst/>
          </a:prstGeom>
          <a:noFill/>
        </p:spPr>
        <p:txBody>
          <a:bodyPr wrap="square">
            <a:spAutoFit/>
          </a:bodyPr>
          <a:lstStyle/>
          <a:p>
            <a:r>
              <a:rPr lang="lv-LV" sz="1800" dirty="0"/>
              <a:t>* vdi.gov.lv</a:t>
            </a:r>
          </a:p>
        </p:txBody>
      </p:sp>
      <p:pic>
        <p:nvPicPr>
          <p:cNvPr id="5" name="Attēls 4">
            <a:extLst>
              <a:ext uri="{FF2B5EF4-FFF2-40B4-BE49-F238E27FC236}">
                <a16:creationId xmlns:a16="http://schemas.microsoft.com/office/drawing/2014/main" id="{2EEA80DB-5D7E-477F-CB0A-DBBC2BAEFB8F}"/>
              </a:ext>
            </a:extLst>
          </p:cNvPr>
          <p:cNvPicPr>
            <a:picLocks noChangeAspect="1"/>
          </p:cNvPicPr>
          <p:nvPr/>
        </p:nvPicPr>
        <p:blipFill>
          <a:blip r:embed="rId3"/>
          <a:stretch>
            <a:fillRect/>
          </a:stretch>
        </p:blipFill>
        <p:spPr>
          <a:xfrm>
            <a:off x="2273658" y="2223441"/>
            <a:ext cx="5242151" cy="2146784"/>
          </a:xfrm>
          <a:prstGeom prst="rect">
            <a:avLst/>
          </a:prstGeom>
        </p:spPr>
      </p:pic>
    </p:spTree>
    <p:extLst>
      <p:ext uri="{BB962C8B-B14F-4D97-AF65-F5344CB8AC3E}">
        <p14:creationId xmlns:p14="http://schemas.microsoft.com/office/powerpoint/2010/main" val="41124689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207A1F-019A-FA08-C219-840926D29FA4}"/>
              </a:ext>
            </a:extLst>
          </p:cNvPr>
          <p:cNvPicPr>
            <a:picLocks noChangeAspect="1"/>
          </p:cNvPicPr>
          <p:nvPr/>
        </p:nvPicPr>
        <p:blipFill>
          <a:blip r:embed="rId3"/>
          <a:stretch>
            <a:fillRect/>
          </a:stretch>
        </p:blipFill>
        <p:spPr>
          <a:xfrm>
            <a:off x="827584" y="429315"/>
            <a:ext cx="7231444" cy="446671"/>
          </a:xfrm>
          <a:prstGeom prst="rect">
            <a:avLst/>
          </a:prstGeom>
        </p:spPr>
      </p:pic>
      <p:pic>
        <p:nvPicPr>
          <p:cNvPr id="6" name="Picture 5">
            <a:extLst>
              <a:ext uri="{FF2B5EF4-FFF2-40B4-BE49-F238E27FC236}">
                <a16:creationId xmlns:a16="http://schemas.microsoft.com/office/drawing/2014/main" id="{493F3E14-4A20-9D4A-B646-8DCF729F1670}"/>
              </a:ext>
            </a:extLst>
          </p:cNvPr>
          <p:cNvPicPr>
            <a:picLocks noChangeAspect="1"/>
          </p:cNvPicPr>
          <p:nvPr/>
        </p:nvPicPr>
        <p:blipFill>
          <a:blip r:embed="rId4"/>
          <a:stretch>
            <a:fillRect/>
          </a:stretch>
        </p:blipFill>
        <p:spPr>
          <a:xfrm>
            <a:off x="827584" y="861381"/>
            <a:ext cx="7231444" cy="5996619"/>
          </a:xfrm>
          <a:prstGeom prst="rect">
            <a:avLst/>
          </a:prstGeom>
        </p:spPr>
      </p:pic>
    </p:spTree>
    <p:extLst>
      <p:ext uri="{BB962C8B-B14F-4D97-AF65-F5344CB8AC3E}">
        <p14:creationId xmlns:p14="http://schemas.microsoft.com/office/powerpoint/2010/main" val="4429588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2">
            <a:extLst>
              <a:ext uri="{FF2B5EF4-FFF2-40B4-BE49-F238E27FC236}">
                <a16:creationId xmlns:a16="http://schemas.microsoft.com/office/drawing/2014/main" id="{1D515C22-A437-48E6-AD11-8105C7B929A0}"/>
              </a:ext>
            </a:extLst>
          </p:cNvPr>
          <p:cNvSpPr>
            <a:spLocks noGrp="1"/>
          </p:cNvSpPr>
          <p:nvPr>
            <p:ph type="title"/>
          </p:nvPr>
        </p:nvSpPr>
        <p:spPr/>
        <p:txBody>
          <a:bodyPr/>
          <a:lstStyle/>
          <a:p>
            <a:r>
              <a:rPr lang="lv-LV" dirty="0"/>
              <a:t>Priekš kam ????</a:t>
            </a:r>
          </a:p>
        </p:txBody>
      </p:sp>
      <p:sp>
        <p:nvSpPr>
          <p:cNvPr id="2" name="Satura vietturis 1">
            <a:extLst>
              <a:ext uri="{FF2B5EF4-FFF2-40B4-BE49-F238E27FC236}">
                <a16:creationId xmlns:a16="http://schemas.microsoft.com/office/drawing/2014/main" id="{87AD49F5-7981-EE2A-746F-C2D7AD9541C2}"/>
              </a:ext>
            </a:extLst>
          </p:cNvPr>
          <p:cNvSpPr>
            <a:spLocks noGrp="1"/>
          </p:cNvSpPr>
          <p:nvPr>
            <p:ph idx="1"/>
          </p:nvPr>
        </p:nvSpPr>
        <p:spPr/>
        <p:txBody>
          <a:bodyPr/>
          <a:lstStyle/>
          <a:p>
            <a:endParaRPr lang="lv-LV"/>
          </a:p>
        </p:txBody>
      </p:sp>
    </p:spTree>
    <p:extLst>
      <p:ext uri="{BB962C8B-B14F-4D97-AF65-F5344CB8AC3E}">
        <p14:creationId xmlns:p14="http://schemas.microsoft.com/office/powerpoint/2010/main" val="978363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C0F3F-1630-4F09-81B2-771BC10188B7}"/>
              </a:ext>
            </a:extLst>
          </p:cNvPr>
          <p:cNvSpPr>
            <a:spLocks noGrp="1"/>
          </p:cNvSpPr>
          <p:nvPr>
            <p:ph type="title"/>
          </p:nvPr>
        </p:nvSpPr>
        <p:spPr>
          <a:xfrm>
            <a:off x="395536" y="232048"/>
            <a:ext cx="8064896" cy="573384"/>
          </a:xfrm>
        </p:spPr>
        <p:txBody>
          <a:bodyPr>
            <a:noAutofit/>
          </a:bodyPr>
          <a:lstStyle/>
          <a:p>
            <a:pPr algn="ctr"/>
            <a:r>
              <a:rPr lang="lv-LV" sz="2800" dirty="0">
                <a:latin typeface="Times New Roman" panose="02020603050405020304" pitchFamily="18" charset="0"/>
                <a:cs typeface="Times New Roman" panose="02020603050405020304" pitchFamily="18" charset="0"/>
              </a:rPr>
              <a:t>Kur meklēt informāciju par pieejamo atbalstu? </a:t>
            </a:r>
          </a:p>
        </p:txBody>
      </p:sp>
      <p:sp>
        <p:nvSpPr>
          <p:cNvPr id="3" name="Content Placeholder 2">
            <a:extLst>
              <a:ext uri="{FF2B5EF4-FFF2-40B4-BE49-F238E27FC236}">
                <a16:creationId xmlns:a16="http://schemas.microsoft.com/office/drawing/2014/main" id="{A303FD8E-637C-4F0A-B665-7E59507CC8B5}"/>
              </a:ext>
            </a:extLst>
          </p:cNvPr>
          <p:cNvSpPr>
            <a:spLocks noGrp="1"/>
          </p:cNvSpPr>
          <p:nvPr>
            <p:ph idx="1"/>
          </p:nvPr>
        </p:nvSpPr>
        <p:spPr>
          <a:xfrm>
            <a:off x="1397899" y="620688"/>
            <a:ext cx="6226808" cy="3513863"/>
          </a:xfrm>
        </p:spPr>
        <p:txBody>
          <a:bodyPr/>
          <a:lstStyle/>
          <a:p>
            <a:pPr marL="0" indent="0" algn="ctr">
              <a:buNone/>
            </a:pPr>
            <a:r>
              <a:rPr lang="en-US" b="1" dirty="0"/>
              <a:t>www.vdi.gov.lv </a:t>
            </a:r>
          </a:p>
          <a:p>
            <a:endParaRPr lang="en-US" dirty="0"/>
          </a:p>
        </p:txBody>
      </p:sp>
      <p:pic>
        <p:nvPicPr>
          <p:cNvPr id="7" name="Picture 6">
            <a:extLst>
              <a:ext uri="{FF2B5EF4-FFF2-40B4-BE49-F238E27FC236}">
                <a16:creationId xmlns:a16="http://schemas.microsoft.com/office/drawing/2014/main" id="{0F271D89-1967-488A-9BCF-A5CC70151935}"/>
              </a:ext>
            </a:extLst>
          </p:cNvPr>
          <p:cNvPicPr>
            <a:picLocks noChangeAspect="1"/>
          </p:cNvPicPr>
          <p:nvPr/>
        </p:nvPicPr>
        <p:blipFill>
          <a:blip r:embed="rId3"/>
          <a:stretch>
            <a:fillRect/>
          </a:stretch>
        </p:blipFill>
        <p:spPr>
          <a:xfrm>
            <a:off x="1461022" y="4672084"/>
            <a:ext cx="6470947" cy="1324611"/>
          </a:xfrm>
          <a:prstGeom prst="rect">
            <a:avLst/>
          </a:prstGeom>
        </p:spPr>
      </p:pic>
      <p:pic>
        <p:nvPicPr>
          <p:cNvPr id="4" name="Picture 3">
            <a:extLst>
              <a:ext uri="{FF2B5EF4-FFF2-40B4-BE49-F238E27FC236}">
                <a16:creationId xmlns:a16="http://schemas.microsoft.com/office/drawing/2014/main" id="{7E60BDED-D95D-4D03-AFB5-B8F023B9C4E4}"/>
              </a:ext>
            </a:extLst>
          </p:cNvPr>
          <p:cNvPicPr>
            <a:picLocks noChangeAspect="1"/>
          </p:cNvPicPr>
          <p:nvPr/>
        </p:nvPicPr>
        <p:blipFill>
          <a:blip r:embed="rId4"/>
          <a:stretch>
            <a:fillRect/>
          </a:stretch>
        </p:blipFill>
        <p:spPr>
          <a:xfrm>
            <a:off x="1078347" y="1342965"/>
            <a:ext cx="7236296" cy="3405841"/>
          </a:xfrm>
          <a:prstGeom prst="rect">
            <a:avLst/>
          </a:prstGeom>
        </p:spPr>
      </p:pic>
    </p:spTree>
    <p:extLst>
      <p:ext uri="{BB962C8B-B14F-4D97-AF65-F5344CB8AC3E}">
        <p14:creationId xmlns:p14="http://schemas.microsoft.com/office/powerpoint/2010/main" val="4095271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FD9C3-0129-4C64-8B14-1F5241D96903}"/>
              </a:ext>
            </a:extLst>
          </p:cNvPr>
          <p:cNvSpPr>
            <a:spLocks noGrp="1"/>
          </p:cNvSpPr>
          <p:nvPr>
            <p:ph type="title"/>
          </p:nvPr>
        </p:nvSpPr>
        <p:spPr>
          <a:xfrm>
            <a:off x="899592" y="260648"/>
            <a:ext cx="7272808" cy="1136937"/>
          </a:xfrm>
        </p:spPr>
        <p:txBody>
          <a:bodyPr>
            <a:normAutofit/>
          </a:bodyPr>
          <a:lstStyle/>
          <a:p>
            <a:pPr algn="ctr"/>
            <a:r>
              <a:rPr lang="lv-LV" sz="2400" dirty="0">
                <a:latin typeface="Times New Roman" panose="02020603050405020304" pitchFamily="18" charset="0"/>
                <a:cs typeface="Times New Roman" panose="02020603050405020304" pitchFamily="18" charset="0"/>
              </a:rPr>
              <a:t>Kur meklēt informāciju par pieejamo atbalstu? (2)</a:t>
            </a:r>
          </a:p>
        </p:txBody>
      </p:sp>
      <p:pic>
        <p:nvPicPr>
          <p:cNvPr id="9" name="Picture 8">
            <a:extLst>
              <a:ext uri="{FF2B5EF4-FFF2-40B4-BE49-F238E27FC236}">
                <a16:creationId xmlns:a16="http://schemas.microsoft.com/office/drawing/2014/main" id="{041BF077-4B01-49BA-A513-BB4ADFDAE3E3}"/>
              </a:ext>
            </a:extLst>
          </p:cNvPr>
          <p:cNvPicPr>
            <a:picLocks noChangeAspect="1"/>
          </p:cNvPicPr>
          <p:nvPr/>
        </p:nvPicPr>
        <p:blipFill>
          <a:blip r:embed="rId3"/>
          <a:stretch>
            <a:fillRect/>
          </a:stretch>
        </p:blipFill>
        <p:spPr>
          <a:xfrm>
            <a:off x="2669936" y="5210626"/>
            <a:ext cx="5142424" cy="1051630"/>
          </a:xfrm>
          <a:prstGeom prst="rect">
            <a:avLst/>
          </a:prstGeom>
        </p:spPr>
      </p:pic>
      <p:pic>
        <p:nvPicPr>
          <p:cNvPr id="10" name="Picture 9">
            <a:extLst>
              <a:ext uri="{FF2B5EF4-FFF2-40B4-BE49-F238E27FC236}">
                <a16:creationId xmlns:a16="http://schemas.microsoft.com/office/drawing/2014/main" id="{F77A4923-D098-4BCC-97DD-BA08ED50F169}"/>
              </a:ext>
            </a:extLst>
          </p:cNvPr>
          <p:cNvPicPr>
            <a:picLocks noChangeAspect="1"/>
          </p:cNvPicPr>
          <p:nvPr/>
        </p:nvPicPr>
        <p:blipFill>
          <a:blip r:embed="rId4"/>
          <a:stretch>
            <a:fillRect/>
          </a:stretch>
        </p:blipFill>
        <p:spPr>
          <a:xfrm>
            <a:off x="539552" y="1024956"/>
            <a:ext cx="8244408" cy="4219043"/>
          </a:xfrm>
          <a:prstGeom prst="rect">
            <a:avLst/>
          </a:prstGeom>
        </p:spPr>
      </p:pic>
    </p:spTree>
    <p:extLst>
      <p:ext uri="{BB962C8B-B14F-4D97-AF65-F5344CB8AC3E}">
        <p14:creationId xmlns:p14="http://schemas.microsoft.com/office/powerpoint/2010/main" val="2035194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 email&#10;&#10;Description automatically generated">
            <a:extLst>
              <a:ext uri="{FF2B5EF4-FFF2-40B4-BE49-F238E27FC236}">
                <a16:creationId xmlns:a16="http://schemas.microsoft.com/office/drawing/2014/main" id="{E6D6BCBD-FBA5-4CE3-8201-3B21A61742BF}"/>
              </a:ext>
            </a:extLst>
          </p:cNvPr>
          <p:cNvPicPr>
            <a:picLocks noChangeAspect="1"/>
          </p:cNvPicPr>
          <p:nvPr/>
        </p:nvPicPr>
        <p:blipFill>
          <a:blip r:embed="rId3"/>
          <a:stretch>
            <a:fillRect/>
          </a:stretch>
        </p:blipFill>
        <p:spPr>
          <a:xfrm>
            <a:off x="90488" y="1118815"/>
            <a:ext cx="8963025" cy="3988546"/>
          </a:xfrm>
          <a:prstGeom prst="rect">
            <a:avLst/>
          </a:prstGeom>
          <a:noFill/>
        </p:spPr>
      </p:pic>
    </p:spTree>
    <p:extLst>
      <p:ext uri="{BB962C8B-B14F-4D97-AF65-F5344CB8AC3E}">
        <p14:creationId xmlns:p14="http://schemas.microsoft.com/office/powerpoint/2010/main" val="3621512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70D9D7E-9E2C-4F07-9124-7389677CD7F4}"/>
              </a:ext>
            </a:extLst>
          </p:cNvPr>
          <p:cNvPicPr>
            <a:picLocks noChangeAspect="1"/>
          </p:cNvPicPr>
          <p:nvPr/>
        </p:nvPicPr>
        <p:blipFill rotWithShape="1">
          <a:blip r:embed="rId3">
            <a:extLst>
              <a:ext uri="{28A0092B-C50C-407E-A947-70E740481C1C}">
                <a14:useLocalDpi xmlns:a14="http://schemas.microsoft.com/office/drawing/2010/main" val="0"/>
              </a:ext>
            </a:extLst>
          </a:blip>
          <a:srcRect t="5203" b="5245"/>
          <a:stretch/>
        </p:blipFill>
        <p:spPr>
          <a:xfrm>
            <a:off x="20" y="10"/>
            <a:ext cx="9143980" cy="6857990"/>
          </a:xfrm>
          <a:prstGeom prst="rect">
            <a:avLst/>
          </a:prstGeom>
          <a:noFill/>
        </p:spPr>
      </p:pic>
    </p:spTree>
    <p:extLst>
      <p:ext uri="{BB962C8B-B14F-4D97-AF65-F5344CB8AC3E}">
        <p14:creationId xmlns:p14="http://schemas.microsoft.com/office/powerpoint/2010/main" val="341180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ttēlu rezultāti vaicājumam “mērkis”">
            <a:extLst>
              <a:ext uri="{FF2B5EF4-FFF2-40B4-BE49-F238E27FC236}">
                <a16:creationId xmlns:a16="http://schemas.microsoft.com/office/drawing/2014/main" id="{5B534B7D-1919-445D-824A-0FE42DDEF1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2234" y="68263"/>
            <a:ext cx="8119533" cy="6089650"/>
          </a:xfrm>
          <a:prstGeom prst="rect">
            <a:avLst/>
          </a:prstGeom>
          <a:solidFill>
            <a:srgbClr val="FFFFFF"/>
          </a:solidFill>
        </p:spPr>
      </p:pic>
    </p:spTree>
    <p:extLst>
      <p:ext uri="{BB962C8B-B14F-4D97-AF65-F5344CB8AC3E}">
        <p14:creationId xmlns:p14="http://schemas.microsoft.com/office/powerpoint/2010/main" val="4108229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6935BE-B149-452D-976F-0BD3D614CFDA}"/>
              </a:ext>
            </a:extLst>
          </p:cNvPr>
          <p:cNvSpPr>
            <a:spLocks noGrp="1"/>
          </p:cNvSpPr>
          <p:nvPr>
            <p:ph idx="1"/>
          </p:nvPr>
        </p:nvSpPr>
        <p:spPr>
          <a:xfrm>
            <a:off x="857224" y="1428750"/>
            <a:ext cx="7786743" cy="4232497"/>
          </a:xfrm>
        </p:spPr>
        <p:txBody>
          <a:bodyPr/>
          <a:lstStyle/>
          <a:p>
            <a:pPr marL="0" indent="0">
              <a:buNone/>
            </a:pPr>
            <a:r>
              <a:rPr lang="lv-LV" sz="2800" b="1" i="0" dirty="0">
                <a:solidFill>
                  <a:srgbClr val="000000"/>
                </a:solidFill>
                <a:effectLst/>
                <a:latin typeface="Arial" panose="020B0604020202020204" pitchFamily="34" charset="0"/>
              </a:rPr>
              <a:t>Metāli</a:t>
            </a:r>
            <a:r>
              <a:rPr lang="lv-LV" sz="2800" b="0" i="0" dirty="0">
                <a:solidFill>
                  <a:srgbClr val="000000"/>
                </a:solidFill>
                <a:effectLst/>
                <a:latin typeface="Arial" panose="020B0604020202020204" pitchFamily="34" charset="0"/>
              </a:rPr>
              <a:t> (</a:t>
            </a:r>
            <a:r>
              <a:rPr lang="lv-LV" sz="2800" b="0" i="0" u="none" strike="noStrike" dirty="0">
                <a:solidFill>
                  <a:srgbClr val="0645AD"/>
                </a:solidFill>
                <a:effectLst/>
                <a:latin typeface="Arial" panose="020B0604020202020204" pitchFamily="34" charset="0"/>
                <a:hlinkClick r:id="rId3" tooltip="Grieķu valoda"/>
              </a:rPr>
              <a:t>grieķu</a:t>
            </a:r>
            <a:r>
              <a:rPr lang="lv-LV" sz="2800" b="0" i="0" dirty="0">
                <a:solidFill>
                  <a:srgbClr val="000000"/>
                </a:solidFill>
                <a:effectLst/>
                <a:latin typeface="Arial" panose="020B0604020202020204" pitchFamily="34" charset="0"/>
              </a:rPr>
              <a:t>: </a:t>
            </a:r>
            <a:r>
              <a:rPr lang="el-GR" sz="2800" b="0" i="1" dirty="0">
                <a:solidFill>
                  <a:srgbClr val="000000"/>
                </a:solidFill>
                <a:effectLst/>
                <a:latin typeface="palatino linotype" panose="02040502050505030304" pitchFamily="18" charset="0"/>
              </a:rPr>
              <a:t>μέταλλον</a:t>
            </a:r>
            <a:r>
              <a:rPr lang="el-GR" sz="2800" b="0" i="0" dirty="0">
                <a:solidFill>
                  <a:srgbClr val="000000"/>
                </a:solidFill>
                <a:effectLst/>
                <a:latin typeface="Arial" panose="020B0604020202020204" pitchFamily="34" charset="0"/>
              </a:rPr>
              <a:t> </a:t>
            </a:r>
            <a:r>
              <a:rPr lang="el-GR" sz="2800" b="0" i="1" dirty="0">
                <a:solidFill>
                  <a:srgbClr val="000000"/>
                </a:solidFill>
                <a:effectLst/>
                <a:latin typeface="Arial" panose="020B0604020202020204" pitchFamily="34" charset="0"/>
              </a:rPr>
              <a:t>(</a:t>
            </a:r>
            <a:r>
              <a:rPr lang="lv-LV" sz="2800" b="0" i="1" dirty="0" err="1">
                <a:solidFill>
                  <a:srgbClr val="000000"/>
                </a:solidFill>
                <a:effectLst/>
                <a:latin typeface="Arial" panose="020B0604020202020204" pitchFamily="34" charset="0"/>
              </a:rPr>
              <a:t>métallon</a:t>
            </a:r>
            <a:r>
              <a:rPr lang="lv-LV" sz="2800" b="0" i="1" dirty="0">
                <a:solidFill>
                  <a:srgbClr val="000000"/>
                </a:solidFill>
                <a:effectLst/>
                <a:latin typeface="Arial" panose="020B0604020202020204" pitchFamily="34" charset="0"/>
              </a:rPr>
              <a:t>)</a:t>
            </a:r>
            <a:r>
              <a:rPr lang="lv-LV" sz="2800" b="0" i="0" dirty="0">
                <a:solidFill>
                  <a:srgbClr val="000000"/>
                </a:solidFill>
                <a:effectLst/>
                <a:latin typeface="Arial" panose="020B0604020202020204" pitchFamily="34" charset="0"/>
              </a:rPr>
              <a:t> — ‘</a:t>
            </a:r>
            <a:r>
              <a:rPr lang="lv-LV" sz="2800" b="0" i="0" u="none" strike="noStrike" dirty="0">
                <a:solidFill>
                  <a:srgbClr val="0645AD"/>
                </a:solidFill>
                <a:effectLst/>
                <a:latin typeface="Arial" panose="020B0604020202020204" pitchFamily="34" charset="0"/>
                <a:hlinkClick r:id="rId4" tooltip="Raktuves"/>
              </a:rPr>
              <a:t>raktuves</a:t>
            </a:r>
            <a:r>
              <a:rPr lang="lv-LV" sz="2800" b="0" i="0" dirty="0">
                <a:solidFill>
                  <a:srgbClr val="000000"/>
                </a:solidFill>
                <a:effectLst/>
                <a:latin typeface="Arial" panose="020B0604020202020204" pitchFamily="34" charset="0"/>
              </a:rPr>
              <a:t>’)</a:t>
            </a:r>
            <a:r>
              <a:rPr lang="lv-LV" sz="2800" b="0" i="0" u="none" strike="noStrike" baseline="30000" dirty="0">
                <a:solidFill>
                  <a:srgbClr val="0645AD"/>
                </a:solidFill>
                <a:effectLst/>
                <a:latin typeface="Arial" panose="020B0604020202020204" pitchFamily="34" charset="0"/>
                <a:hlinkClick r:id="rId5"/>
              </a:rPr>
              <a:t>[1]</a:t>
            </a:r>
            <a:r>
              <a:rPr lang="lv-LV" sz="2800" b="0" i="0" dirty="0">
                <a:solidFill>
                  <a:srgbClr val="000000"/>
                </a:solidFill>
                <a:effectLst/>
                <a:latin typeface="Arial" panose="020B0604020202020204" pitchFamily="34" charset="0"/>
              </a:rPr>
              <a:t> ir tādu elementu veidotās </a:t>
            </a:r>
            <a:r>
              <a:rPr lang="lv-LV" sz="2800" b="0" i="0" u="none" strike="noStrike" dirty="0">
                <a:solidFill>
                  <a:srgbClr val="0645AD"/>
                </a:solidFill>
                <a:effectLst/>
                <a:latin typeface="Arial" panose="020B0604020202020204" pitchFamily="34" charset="0"/>
                <a:hlinkClick r:id="rId6" tooltip="Vienkārša viela"/>
              </a:rPr>
              <a:t>vienkāršās vielas</a:t>
            </a:r>
            <a:r>
              <a:rPr lang="lv-LV" sz="2800" b="0" i="0" dirty="0">
                <a:solidFill>
                  <a:srgbClr val="000000"/>
                </a:solidFill>
                <a:effectLst/>
                <a:latin typeface="Arial" panose="020B0604020202020204" pitchFamily="34" charset="0"/>
              </a:rPr>
              <a:t> vai to </a:t>
            </a:r>
            <a:r>
              <a:rPr lang="lv-LV" sz="2800" b="0" i="0" u="sng" dirty="0">
                <a:solidFill>
                  <a:srgbClr val="0645AD"/>
                </a:solidFill>
                <a:effectLst/>
                <a:latin typeface="Arial" panose="020B0604020202020204" pitchFamily="34" charset="0"/>
                <a:hlinkClick r:id="rId7"/>
              </a:rPr>
              <a:t>sakausējumi</a:t>
            </a:r>
            <a:r>
              <a:rPr lang="lv-LV" sz="2800" b="0" i="0" dirty="0">
                <a:solidFill>
                  <a:srgbClr val="000000"/>
                </a:solidFill>
                <a:effectLst/>
                <a:latin typeface="Arial" panose="020B0604020202020204" pitchFamily="34" charset="0"/>
              </a:rPr>
              <a:t>, kam piemīt metāliskas īpašības (salīdzinoši laba </a:t>
            </a:r>
            <a:r>
              <a:rPr lang="lv-LV" sz="2800" b="0" i="0" u="none" strike="noStrike" dirty="0" err="1">
                <a:solidFill>
                  <a:srgbClr val="0645AD"/>
                </a:solidFill>
                <a:effectLst/>
                <a:latin typeface="Arial" panose="020B0604020202020204" pitchFamily="34" charset="0"/>
                <a:hlinkClick r:id="rId8" tooltip="Siltumvadītspēja"/>
              </a:rPr>
              <a:t>siltumvadītspēja</a:t>
            </a:r>
            <a:r>
              <a:rPr lang="lv-LV" sz="2800" b="0" i="0" dirty="0">
                <a:solidFill>
                  <a:srgbClr val="000000"/>
                </a:solidFill>
                <a:effectLst/>
                <a:latin typeface="Arial" panose="020B0604020202020204" pitchFamily="34" charset="0"/>
              </a:rPr>
              <a:t> un </a:t>
            </a:r>
            <a:r>
              <a:rPr lang="lv-LV" sz="2800" b="0" i="0" u="none" strike="noStrike" dirty="0">
                <a:solidFill>
                  <a:srgbClr val="0645AD"/>
                </a:solidFill>
                <a:effectLst/>
                <a:latin typeface="Arial" panose="020B0604020202020204" pitchFamily="34" charset="0"/>
                <a:hlinkClick r:id="rId9" tooltip="Elektrovadītspēja"/>
              </a:rPr>
              <a:t>elektrovadītspēja</a:t>
            </a:r>
            <a:r>
              <a:rPr lang="lv-LV" sz="2800" b="0" i="0" dirty="0">
                <a:solidFill>
                  <a:srgbClr val="000000"/>
                </a:solidFill>
                <a:effectLst/>
                <a:latin typeface="Arial" panose="020B0604020202020204" pitchFamily="34" charset="0"/>
              </a:rPr>
              <a:t>, metālisks spīdums, plastiskums u.c.). </a:t>
            </a:r>
          </a:p>
          <a:p>
            <a:endParaRPr lang="lv-LV" sz="2800" dirty="0">
              <a:solidFill>
                <a:srgbClr val="000000"/>
              </a:solidFill>
              <a:latin typeface="Arial" panose="020B0604020202020204" pitchFamily="34" charset="0"/>
            </a:endParaRPr>
          </a:p>
          <a:p>
            <a:pPr marL="0" indent="0">
              <a:buNone/>
            </a:pPr>
            <a:endParaRPr lang="lv-LV" sz="2800" dirty="0">
              <a:solidFill>
                <a:srgbClr val="000000"/>
              </a:solidFill>
              <a:latin typeface="Arial" panose="020B0604020202020204" pitchFamily="34" charset="0"/>
            </a:endParaRPr>
          </a:p>
          <a:p>
            <a:pPr marL="0" indent="0">
              <a:buNone/>
            </a:pPr>
            <a:r>
              <a:rPr lang="lv-LV" sz="1400" dirty="0">
                <a:solidFill>
                  <a:srgbClr val="000000"/>
                </a:solidFill>
                <a:latin typeface="Arial" panose="020B0604020202020204" pitchFamily="34" charset="0"/>
              </a:rPr>
              <a:t>*https://lv.wikipedia.org/wiki/Met%C4%81li</a:t>
            </a:r>
            <a:endParaRPr lang="lv-LV" sz="1400" dirty="0"/>
          </a:p>
        </p:txBody>
      </p:sp>
      <p:sp>
        <p:nvSpPr>
          <p:cNvPr id="3" name="Title 2">
            <a:extLst>
              <a:ext uri="{FF2B5EF4-FFF2-40B4-BE49-F238E27FC236}">
                <a16:creationId xmlns:a16="http://schemas.microsoft.com/office/drawing/2014/main" id="{D4C4D8FE-F176-4748-883C-BC852241834D}"/>
              </a:ext>
            </a:extLst>
          </p:cNvPr>
          <p:cNvSpPr>
            <a:spLocks noGrp="1"/>
          </p:cNvSpPr>
          <p:nvPr>
            <p:ph type="title"/>
          </p:nvPr>
        </p:nvSpPr>
        <p:spPr/>
        <p:txBody>
          <a:bodyPr/>
          <a:lstStyle/>
          <a:p>
            <a:r>
              <a:rPr lang="lv-LV" dirty="0"/>
              <a:t>Kas ir metāls?</a:t>
            </a:r>
          </a:p>
        </p:txBody>
      </p:sp>
    </p:spTree>
    <p:extLst>
      <p:ext uri="{BB962C8B-B14F-4D97-AF65-F5344CB8AC3E}">
        <p14:creationId xmlns:p14="http://schemas.microsoft.com/office/powerpoint/2010/main" val="588017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99C15141-4E60-4A5A-93A7-9821F9A6330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8739" r="1" b="529"/>
          <a:stretch/>
        </p:blipFill>
        <p:spPr>
          <a:xfrm>
            <a:off x="857224" y="1428750"/>
            <a:ext cx="7786743" cy="4714875"/>
          </a:xfrm>
          <a:noFill/>
        </p:spPr>
      </p:pic>
      <p:sp>
        <p:nvSpPr>
          <p:cNvPr id="3" name="Title 2">
            <a:extLst>
              <a:ext uri="{FF2B5EF4-FFF2-40B4-BE49-F238E27FC236}">
                <a16:creationId xmlns:a16="http://schemas.microsoft.com/office/drawing/2014/main" id="{E1D2E143-0FB3-4816-A66B-74F9306B0FFA}"/>
              </a:ext>
            </a:extLst>
          </p:cNvPr>
          <p:cNvSpPr>
            <a:spLocks noGrp="1"/>
          </p:cNvSpPr>
          <p:nvPr>
            <p:ph type="title"/>
          </p:nvPr>
        </p:nvSpPr>
        <p:spPr>
          <a:xfrm>
            <a:off x="857223" y="214290"/>
            <a:ext cx="7786743" cy="1071562"/>
          </a:xfrm>
        </p:spPr>
        <p:txBody>
          <a:bodyPr wrap="square" anchor="ctr">
            <a:normAutofit/>
          </a:bodyPr>
          <a:lstStyle/>
          <a:p>
            <a:r>
              <a:rPr lang="lv-LV" dirty="0"/>
              <a:t>Mendeļejeva tabula</a:t>
            </a:r>
          </a:p>
        </p:txBody>
      </p:sp>
    </p:spTree>
    <p:extLst>
      <p:ext uri="{BB962C8B-B14F-4D97-AF65-F5344CB8AC3E}">
        <p14:creationId xmlns:p14="http://schemas.microsoft.com/office/powerpoint/2010/main" val="1267153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1CF13E-4DE9-4807-B789-853A6CE8F279}"/>
              </a:ext>
            </a:extLst>
          </p:cNvPr>
          <p:cNvPicPr>
            <a:picLocks noChangeAspect="1"/>
          </p:cNvPicPr>
          <p:nvPr/>
        </p:nvPicPr>
        <p:blipFill>
          <a:blip r:embed="rId3"/>
          <a:stretch>
            <a:fillRect/>
          </a:stretch>
        </p:blipFill>
        <p:spPr>
          <a:xfrm>
            <a:off x="0" y="893189"/>
            <a:ext cx="9144000" cy="5071621"/>
          </a:xfrm>
          <a:prstGeom prst="rect">
            <a:avLst/>
          </a:prstGeom>
        </p:spPr>
      </p:pic>
    </p:spTree>
    <p:extLst>
      <p:ext uri="{BB962C8B-B14F-4D97-AF65-F5344CB8AC3E}">
        <p14:creationId xmlns:p14="http://schemas.microsoft.com/office/powerpoint/2010/main" val="1951178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D3A151-B924-4839-B05F-F08FADC86A37}"/>
              </a:ext>
            </a:extLst>
          </p:cNvPr>
          <p:cNvPicPr>
            <a:picLocks noChangeAspect="1"/>
          </p:cNvPicPr>
          <p:nvPr/>
        </p:nvPicPr>
        <p:blipFill>
          <a:blip r:embed="rId3"/>
          <a:stretch>
            <a:fillRect/>
          </a:stretch>
        </p:blipFill>
        <p:spPr>
          <a:xfrm>
            <a:off x="0" y="878956"/>
            <a:ext cx="9144000" cy="5100087"/>
          </a:xfrm>
          <a:prstGeom prst="rect">
            <a:avLst/>
          </a:prstGeom>
        </p:spPr>
      </p:pic>
    </p:spTree>
    <p:extLst>
      <p:ext uri="{BB962C8B-B14F-4D97-AF65-F5344CB8AC3E}">
        <p14:creationId xmlns:p14="http://schemas.microsoft.com/office/powerpoint/2010/main" val="156196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264623-B088-4564-99AB-1D2982F8F0F8}"/>
              </a:ext>
            </a:extLst>
          </p:cNvPr>
          <p:cNvPicPr>
            <a:picLocks noChangeAspect="1"/>
          </p:cNvPicPr>
          <p:nvPr/>
        </p:nvPicPr>
        <p:blipFill>
          <a:blip r:embed="rId3"/>
          <a:stretch>
            <a:fillRect/>
          </a:stretch>
        </p:blipFill>
        <p:spPr>
          <a:xfrm>
            <a:off x="4762" y="919162"/>
            <a:ext cx="9134475" cy="5019675"/>
          </a:xfrm>
          <a:prstGeom prst="rect">
            <a:avLst/>
          </a:prstGeom>
        </p:spPr>
      </p:pic>
    </p:spTree>
    <p:extLst>
      <p:ext uri="{BB962C8B-B14F-4D97-AF65-F5344CB8AC3E}">
        <p14:creationId xmlns:p14="http://schemas.microsoft.com/office/powerpoint/2010/main" val="683698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74E54-EE85-4D02-95B4-25BB94C3E928}"/>
              </a:ext>
            </a:extLst>
          </p:cNvPr>
          <p:cNvPicPr>
            <a:picLocks noChangeAspect="1"/>
          </p:cNvPicPr>
          <p:nvPr/>
        </p:nvPicPr>
        <p:blipFill>
          <a:blip r:embed="rId3"/>
          <a:stretch>
            <a:fillRect/>
          </a:stretch>
        </p:blipFill>
        <p:spPr>
          <a:xfrm>
            <a:off x="0" y="878504"/>
            <a:ext cx="9144000" cy="5100992"/>
          </a:xfrm>
          <a:prstGeom prst="rect">
            <a:avLst/>
          </a:prstGeom>
        </p:spPr>
      </p:pic>
    </p:spTree>
    <p:extLst>
      <p:ext uri="{BB962C8B-B14F-4D97-AF65-F5344CB8AC3E}">
        <p14:creationId xmlns:p14="http://schemas.microsoft.com/office/powerpoint/2010/main" val="1588116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A44ACB-1603-482A-B501-4108A41F7BEA}"/>
              </a:ext>
            </a:extLst>
          </p:cNvPr>
          <p:cNvPicPr>
            <a:picLocks noChangeAspect="1"/>
          </p:cNvPicPr>
          <p:nvPr/>
        </p:nvPicPr>
        <p:blipFill>
          <a:blip r:embed="rId3"/>
          <a:stretch>
            <a:fillRect/>
          </a:stretch>
        </p:blipFill>
        <p:spPr>
          <a:xfrm>
            <a:off x="0" y="871138"/>
            <a:ext cx="9144000" cy="5115723"/>
          </a:xfrm>
          <a:prstGeom prst="rect">
            <a:avLst/>
          </a:prstGeom>
        </p:spPr>
      </p:pic>
    </p:spTree>
    <p:extLst>
      <p:ext uri="{BB962C8B-B14F-4D97-AF65-F5344CB8AC3E}">
        <p14:creationId xmlns:p14="http://schemas.microsoft.com/office/powerpoint/2010/main" val="1511833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22AA0B-EA54-4088-88F4-45FA1A0BC021}"/>
              </a:ext>
            </a:extLst>
          </p:cNvPr>
          <p:cNvPicPr>
            <a:picLocks noChangeAspect="1"/>
          </p:cNvPicPr>
          <p:nvPr/>
        </p:nvPicPr>
        <p:blipFill>
          <a:blip r:embed="rId3"/>
          <a:stretch>
            <a:fillRect/>
          </a:stretch>
        </p:blipFill>
        <p:spPr>
          <a:xfrm>
            <a:off x="0" y="851018"/>
            <a:ext cx="9144000" cy="5155963"/>
          </a:xfrm>
          <a:prstGeom prst="rect">
            <a:avLst/>
          </a:prstGeom>
        </p:spPr>
      </p:pic>
    </p:spTree>
    <p:extLst>
      <p:ext uri="{BB962C8B-B14F-4D97-AF65-F5344CB8AC3E}">
        <p14:creationId xmlns:p14="http://schemas.microsoft.com/office/powerpoint/2010/main" val="251173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5695D3-4FC3-4197-8C0B-C649BA9AE7AD}"/>
              </a:ext>
            </a:extLst>
          </p:cNvPr>
          <p:cNvPicPr>
            <a:picLocks noChangeAspect="1"/>
          </p:cNvPicPr>
          <p:nvPr/>
        </p:nvPicPr>
        <p:blipFill>
          <a:blip r:embed="rId3"/>
          <a:stretch>
            <a:fillRect/>
          </a:stretch>
        </p:blipFill>
        <p:spPr>
          <a:xfrm>
            <a:off x="0" y="857844"/>
            <a:ext cx="9144000" cy="5142312"/>
          </a:xfrm>
          <a:prstGeom prst="rect">
            <a:avLst/>
          </a:prstGeom>
        </p:spPr>
      </p:pic>
    </p:spTree>
    <p:extLst>
      <p:ext uri="{BB962C8B-B14F-4D97-AF65-F5344CB8AC3E}">
        <p14:creationId xmlns:p14="http://schemas.microsoft.com/office/powerpoint/2010/main" val="255641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AE8686-C716-42D9-8B01-7AA62F6B8716}"/>
              </a:ext>
            </a:extLst>
          </p:cNvPr>
          <p:cNvPicPr>
            <a:picLocks noChangeAspect="1"/>
          </p:cNvPicPr>
          <p:nvPr/>
        </p:nvPicPr>
        <p:blipFill>
          <a:blip r:embed="rId3"/>
          <a:stretch>
            <a:fillRect/>
          </a:stretch>
        </p:blipFill>
        <p:spPr>
          <a:xfrm>
            <a:off x="0" y="873781"/>
            <a:ext cx="9144000" cy="5110438"/>
          </a:xfrm>
          <a:prstGeom prst="rect">
            <a:avLst/>
          </a:prstGeom>
        </p:spPr>
      </p:pic>
    </p:spTree>
    <p:extLst>
      <p:ext uri="{BB962C8B-B14F-4D97-AF65-F5344CB8AC3E}">
        <p14:creationId xmlns:p14="http://schemas.microsoft.com/office/powerpoint/2010/main" val="3912140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B17F31-C58A-45EF-B1F3-8A2F0D6E1350}"/>
              </a:ext>
            </a:extLst>
          </p:cNvPr>
          <p:cNvPicPr>
            <a:picLocks noChangeAspect="1"/>
          </p:cNvPicPr>
          <p:nvPr/>
        </p:nvPicPr>
        <p:blipFill>
          <a:blip r:embed="rId3"/>
          <a:stretch>
            <a:fillRect/>
          </a:stretch>
        </p:blipFill>
        <p:spPr>
          <a:xfrm>
            <a:off x="0" y="882149"/>
            <a:ext cx="9144000" cy="5093701"/>
          </a:xfrm>
          <a:prstGeom prst="rect">
            <a:avLst/>
          </a:prstGeom>
        </p:spPr>
      </p:pic>
    </p:spTree>
    <p:extLst>
      <p:ext uri="{BB962C8B-B14F-4D97-AF65-F5344CB8AC3E}">
        <p14:creationId xmlns:p14="http://schemas.microsoft.com/office/powerpoint/2010/main" val="308024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BA5419-5C0D-4F29-866D-9BF677592116}"/>
              </a:ext>
            </a:extLst>
          </p:cNvPr>
          <p:cNvSpPr>
            <a:spLocks noGrp="1"/>
          </p:cNvSpPr>
          <p:nvPr>
            <p:ph idx="1"/>
          </p:nvPr>
        </p:nvSpPr>
        <p:spPr/>
        <p:txBody>
          <a:bodyPr/>
          <a:lstStyle/>
          <a:p>
            <a:endParaRPr lang="lv-LV" dirty="0"/>
          </a:p>
        </p:txBody>
      </p:sp>
      <p:sp>
        <p:nvSpPr>
          <p:cNvPr id="3" name="Title 2">
            <a:extLst>
              <a:ext uri="{FF2B5EF4-FFF2-40B4-BE49-F238E27FC236}">
                <a16:creationId xmlns:a16="http://schemas.microsoft.com/office/drawing/2014/main" id="{FDA23667-6C28-4C71-8C5A-0FBB04012C57}"/>
              </a:ext>
            </a:extLst>
          </p:cNvPr>
          <p:cNvSpPr>
            <a:spLocks noGrp="1"/>
          </p:cNvSpPr>
          <p:nvPr>
            <p:ph type="title"/>
          </p:nvPr>
        </p:nvSpPr>
        <p:spPr/>
        <p:txBody>
          <a:bodyPr/>
          <a:lstStyle/>
          <a:p>
            <a:pPr algn="ctr"/>
            <a:r>
              <a:rPr lang="lv-LV" dirty="0"/>
              <a:t>Cik daudz dažādu vietu, kur ir metāls</a:t>
            </a:r>
          </a:p>
        </p:txBody>
      </p:sp>
    </p:spTree>
    <p:extLst>
      <p:ext uri="{BB962C8B-B14F-4D97-AF65-F5344CB8AC3E}">
        <p14:creationId xmlns:p14="http://schemas.microsoft.com/office/powerpoint/2010/main" val="1116500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lv-LV" dirty="0"/>
              <a:t>Kas vispār ir “metālapstrāde”?</a:t>
            </a:r>
          </a:p>
        </p:txBody>
      </p:sp>
      <p:sp>
        <p:nvSpPr>
          <p:cNvPr id="3" name="Content Placeholder 2"/>
          <p:cNvSpPr>
            <a:spLocks noGrp="1"/>
          </p:cNvSpPr>
          <p:nvPr>
            <p:ph idx="1"/>
          </p:nvPr>
        </p:nvSpPr>
        <p:spPr>
          <a:xfrm>
            <a:off x="457200" y="1066800"/>
            <a:ext cx="8382000" cy="5098504"/>
          </a:xfrm>
        </p:spPr>
        <p:txBody>
          <a:bodyPr>
            <a:normAutofit fontScale="70000" lnSpcReduction="20000"/>
          </a:bodyPr>
          <a:lstStyle/>
          <a:p>
            <a:pPr marL="0" indent="0">
              <a:buNone/>
            </a:pPr>
            <a:r>
              <a:rPr lang="lv-LV" b="1" dirty="0"/>
              <a:t>NACE C APSTRĀDES RŪPNIECĪBA             </a:t>
            </a:r>
          </a:p>
          <a:p>
            <a:pPr marL="0" indent="0">
              <a:buNone/>
            </a:pPr>
            <a:r>
              <a:rPr lang="lv-LV" b="1" dirty="0"/>
              <a:t>24 Metālu ražošana              </a:t>
            </a:r>
          </a:p>
          <a:p>
            <a:pPr marL="0" indent="0">
              <a:buNone/>
            </a:pPr>
            <a:r>
              <a:rPr lang="lv-LV" dirty="0"/>
              <a:t>24.1 Čuguna, tērauda un dzelzs sakausējumu ražošana           </a:t>
            </a:r>
            <a:endParaRPr lang="lv-LV" b="1" dirty="0"/>
          </a:p>
          <a:p>
            <a:pPr marL="0" indent="0">
              <a:buNone/>
            </a:pPr>
            <a:r>
              <a:rPr lang="lv-LV" dirty="0"/>
              <a:t>24.10 Čuguna, tērauda un dzelzs sakausējumu ražošana           </a:t>
            </a:r>
            <a:endParaRPr lang="lv-LV" b="1" dirty="0"/>
          </a:p>
          <a:p>
            <a:pPr marL="0" indent="0">
              <a:buNone/>
            </a:pPr>
            <a:r>
              <a:rPr lang="lv-LV" dirty="0"/>
              <a:t>24.2 Tērauda cauruļu, dobu profilu un to savienojumu ražošana          </a:t>
            </a:r>
            <a:endParaRPr lang="lv-LV" b="1" dirty="0"/>
          </a:p>
          <a:p>
            <a:pPr marL="0" indent="0">
              <a:buNone/>
            </a:pPr>
            <a:r>
              <a:rPr lang="lv-LV" dirty="0"/>
              <a:t>24.20 Tērauda cauruļu, dobu profilu un to savienojumu ražošana          </a:t>
            </a:r>
            <a:endParaRPr lang="lv-LV" b="1" dirty="0"/>
          </a:p>
          <a:p>
            <a:pPr marL="0" indent="0">
              <a:buNone/>
            </a:pPr>
            <a:r>
              <a:rPr lang="lv-LV" dirty="0"/>
              <a:t>24.3 Tērauda pirmapstrādes izstrādājumu ražošana           </a:t>
            </a:r>
            <a:endParaRPr lang="lv-LV" b="1" dirty="0"/>
          </a:p>
          <a:p>
            <a:pPr marL="0" indent="0">
              <a:buNone/>
            </a:pPr>
            <a:r>
              <a:rPr lang="lv-LV" dirty="0"/>
              <a:t>24.31 Aukstā vilkšana              </a:t>
            </a:r>
            <a:endParaRPr lang="lv-LV" b="1" dirty="0"/>
          </a:p>
          <a:p>
            <a:pPr marL="0" indent="0">
              <a:buNone/>
            </a:pPr>
            <a:r>
              <a:rPr lang="lv-LV" dirty="0"/>
              <a:t>24.32 Šauru slokšņu aukstā velmēšana            </a:t>
            </a:r>
            <a:endParaRPr lang="lv-LV" b="1" dirty="0"/>
          </a:p>
          <a:p>
            <a:pPr marL="0" indent="0">
              <a:buNone/>
            </a:pPr>
            <a:r>
              <a:rPr lang="lv-LV" dirty="0"/>
              <a:t>24.33 Aukstā formēšana vai locīšana             </a:t>
            </a:r>
            <a:endParaRPr lang="lv-LV" b="1" dirty="0"/>
          </a:p>
          <a:p>
            <a:pPr marL="0" indent="0">
              <a:buNone/>
            </a:pPr>
            <a:r>
              <a:rPr lang="lv-LV" dirty="0"/>
              <a:t>24.34 Stiepļu vilkšana              </a:t>
            </a:r>
            <a:endParaRPr lang="lv-LV" b="1" dirty="0"/>
          </a:p>
          <a:p>
            <a:pPr marL="0" indent="0">
              <a:buNone/>
            </a:pPr>
            <a:endParaRPr lang="lv-LV" b="1" dirty="0"/>
          </a:p>
          <a:p>
            <a:endParaRPr lang="lv-LV"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lv-LV" dirty="0"/>
              <a:t>Kas vispār ir “metālapstrāde ”?</a:t>
            </a:r>
          </a:p>
        </p:txBody>
      </p:sp>
      <p:sp>
        <p:nvSpPr>
          <p:cNvPr id="3" name="Content Placeholder 2"/>
          <p:cNvSpPr>
            <a:spLocks noGrp="1"/>
          </p:cNvSpPr>
          <p:nvPr>
            <p:ph idx="1"/>
          </p:nvPr>
        </p:nvSpPr>
        <p:spPr>
          <a:xfrm>
            <a:off x="457200" y="1066800"/>
            <a:ext cx="8382000" cy="5486400"/>
          </a:xfrm>
        </p:spPr>
        <p:txBody>
          <a:bodyPr>
            <a:normAutofit fontScale="70000" lnSpcReduction="20000"/>
          </a:bodyPr>
          <a:lstStyle/>
          <a:p>
            <a:pPr marL="0" indent="0">
              <a:buNone/>
            </a:pPr>
            <a:r>
              <a:rPr lang="lv-LV" dirty="0"/>
              <a:t>24.4 Cēlmetālu un citu krāsaino metālu ražošana           </a:t>
            </a:r>
            <a:endParaRPr lang="lv-LV" b="1" dirty="0"/>
          </a:p>
          <a:p>
            <a:pPr marL="0" indent="0">
              <a:buNone/>
            </a:pPr>
            <a:r>
              <a:rPr lang="lv-LV" dirty="0"/>
              <a:t>24.41 Cēlmetālu ražošana              </a:t>
            </a:r>
            <a:endParaRPr lang="lv-LV" b="1" dirty="0"/>
          </a:p>
          <a:p>
            <a:pPr marL="0" indent="0">
              <a:buNone/>
            </a:pPr>
            <a:r>
              <a:rPr lang="lv-LV" dirty="0"/>
              <a:t>24.42 Alumīnija ražošana              </a:t>
            </a:r>
            <a:endParaRPr lang="lv-LV" b="1" dirty="0"/>
          </a:p>
          <a:p>
            <a:pPr marL="0" indent="0">
              <a:buNone/>
            </a:pPr>
            <a:r>
              <a:rPr lang="lv-LV" dirty="0"/>
              <a:t>24.43 Svina, cinka un alvas ražošana             </a:t>
            </a:r>
            <a:endParaRPr lang="lv-LV" b="1" dirty="0"/>
          </a:p>
          <a:p>
            <a:pPr marL="0" indent="0">
              <a:buNone/>
            </a:pPr>
            <a:r>
              <a:rPr lang="lv-LV" dirty="0"/>
              <a:t>24.44 Vara ražošana              </a:t>
            </a:r>
            <a:endParaRPr lang="lv-LV" b="1" dirty="0"/>
          </a:p>
          <a:p>
            <a:pPr marL="0" indent="0">
              <a:buNone/>
            </a:pPr>
            <a:r>
              <a:rPr lang="lv-LV" dirty="0"/>
              <a:t>24.45 Citu krāsaino metālu ražošana             </a:t>
            </a:r>
            <a:endParaRPr lang="lv-LV" b="1" dirty="0"/>
          </a:p>
          <a:p>
            <a:pPr marL="0" indent="0">
              <a:buNone/>
            </a:pPr>
            <a:r>
              <a:rPr lang="lv-LV" dirty="0"/>
              <a:t>24.46 Kodoldegvielas ražošana             </a:t>
            </a:r>
            <a:endParaRPr lang="lv-LV" b="1" dirty="0"/>
          </a:p>
          <a:p>
            <a:pPr marL="0" indent="0">
              <a:buNone/>
            </a:pPr>
            <a:r>
              <a:rPr lang="lv-LV" dirty="0"/>
              <a:t>24.5 Metālu liešana              </a:t>
            </a:r>
            <a:endParaRPr lang="lv-LV" b="1" dirty="0"/>
          </a:p>
          <a:p>
            <a:pPr marL="0" indent="0">
              <a:buNone/>
            </a:pPr>
            <a:r>
              <a:rPr lang="lv-LV" dirty="0"/>
              <a:t>24.51 Čuguna liešana              </a:t>
            </a:r>
            <a:endParaRPr lang="lv-LV" b="1" dirty="0"/>
          </a:p>
          <a:p>
            <a:pPr marL="0" indent="0">
              <a:buNone/>
            </a:pPr>
            <a:r>
              <a:rPr lang="lv-LV" dirty="0"/>
              <a:t>24.52 Tērauda liešana              </a:t>
            </a:r>
            <a:endParaRPr lang="lv-LV" b="1" dirty="0"/>
          </a:p>
          <a:p>
            <a:pPr marL="0" indent="0">
              <a:buNone/>
            </a:pPr>
            <a:r>
              <a:rPr lang="lv-LV" dirty="0"/>
              <a:t>24.53 Vieglo metālu liešana             </a:t>
            </a:r>
            <a:endParaRPr lang="lv-LV" b="1" dirty="0"/>
          </a:p>
          <a:p>
            <a:pPr marL="0" indent="0">
              <a:buNone/>
            </a:pPr>
            <a:r>
              <a:rPr lang="lv-LV" dirty="0"/>
              <a:t>24.54 Citu krāsaino metālu liešana             </a:t>
            </a:r>
            <a:endParaRPr lang="lv-LV" b="1" dirty="0"/>
          </a:p>
          <a:p>
            <a:endParaRPr lang="lv-LV" dirty="0"/>
          </a:p>
        </p:txBody>
      </p:sp>
    </p:spTree>
    <p:extLst>
      <p:ext uri="{BB962C8B-B14F-4D97-AF65-F5344CB8AC3E}">
        <p14:creationId xmlns:p14="http://schemas.microsoft.com/office/powerpoint/2010/main" val="3919886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lv-LV" dirty="0"/>
              <a:t>Kas vispār ir “metālapstrāde ”?</a:t>
            </a:r>
          </a:p>
        </p:txBody>
      </p:sp>
      <p:sp>
        <p:nvSpPr>
          <p:cNvPr id="3" name="Content Placeholder 2"/>
          <p:cNvSpPr>
            <a:spLocks noGrp="1"/>
          </p:cNvSpPr>
          <p:nvPr>
            <p:ph idx="1"/>
          </p:nvPr>
        </p:nvSpPr>
        <p:spPr>
          <a:xfrm>
            <a:off x="457200" y="1066800"/>
            <a:ext cx="8382000" cy="5486400"/>
          </a:xfrm>
        </p:spPr>
        <p:txBody>
          <a:bodyPr>
            <a:normAutofit/>
          </a:bodyPr>
          <a:lstStyle/>
          <a:p>
            <a:pPr marL="0" indent="0">
              <a:buNone/>
            </a:pPr>
            <a:r>
              <a:rPr lang="lv-LV" sz="2200" b="1" dirty="0"/>
              <a:t>25 Gatavo metālizstrādājumu ražošana, izņemot mašīnas un iekārtas         </a:t>
            </a:r>
          </a:p>
          <a:p>
            <a:pPr marL="0" indent="0">
              <a:buNone/>
            </a:pPr>
            <a:r>
              <a:rPr lang="lv-LV" sz="2200" dirty="0"/>
              <a:t>25.1 Metāla konstrukciju ražošana             </a:t>
            </a:r>
            <a:endParaRPr lang="lv-LV" sz="2200" b="1" dirty="0"/>
          </a:p>
          <a:p>
            <a:pPr marL="0" indent="0">
              <a:buNone/>
            </a:pPr>
            <a:r>
              <a:rPr lang="lv-LV" sz="2200" dirty="0"/>
              <a:t>25.11 Metāla konstrukciju un to sastāvdaļu ražošana           </a:t>
            </a:r>
            <a:endParaRPr lang="lv-LV" sz="2200" b="1" dirty="0"/>
          </a:p>
          <a:p>
            <a:pPr marL="0" indent="0">
              <a:buNone/>
            </a:pPr>
            <a:r>
              <a:rPr lang="lv-LV" sz="2200" dirty="0"/>
              <a:t>25.12 Metāla durvju un logu ražošana             </a:t>
            </a:r>
            <a:endParaRPr lang="lv-LV" sz="2200" b="1" dirty="0"/>
          </a:p>
          <a:p>
            <a:pPr marL="0" indent="0">
              <a:buNone/>
            </a:pPr>
            <a:r>
              <a:rPr lang="lv-LV" sz="2200" dirty="0"/>
              <a:t>25.2 Metāla cisternu, rezervuāru un tilpņu ražošana           </a:t>
            </a:r>
            <a:endParaRPr lang="lv-LV" sz="2200" b="1" dirty="0"/>
          </a:p>
          <a:p>
            <a:pPr marL="0" indent="0">
              <a:buNone/>
            </a:pPr>
            <a:r>
              <a:rPr lang="lv-LV" sz="2200" dirty="0"/>
              <a:t>25.21 Centrālapkures radiatoru un katlu ražošana            </a:t>
            </a:r>
            <a:endParaRPr lang="lv-LV" sz="2200" b="1" dirty="0"/>
          </a:p>
          <a:p>
            <a:pPr marL="0" indent="0">
              <a:buNone/>
            </a:pPr>
            <a:r>
              <a:rPr lang="lv-LV" sz="2200" dirty="0"/>
              <a:t>25.29 Metāla cisternu, rezervuāru un tilpņu ražošana           </a:t>
            </a:r>
            <a:endParaRPr lang="lv-LV" sz="2200" b="1" dirty="0"/>
          </a:p>
          <a:p>
            <a:pPr marL="0" indent="0">
              <a:buNone/>
            </a:pPr>
            <a:r>
              <a:rPr lang="lv-LV" sz="2200" dirty="0"/>
              <a:t>25.3 Tvaika ģeneratoru ražošana, izņemot centrālapkures karstā ūdens katlus         </a:t>
            </a:r>
            <a:endParaRPr lang="lv-LV" sz="2200" b="1" dirty="0"/>
          </a:p>
          <a:p>
            <a:pPr marL="0" indent="0">
              <a:buNone/>
            </a:pPr>
            <a:r>
              <a:rPr lang="lv-LV" sz="2200" dirty="0"/>
              <a:t>25.30 Tvaika ģeneratoru ražošana, izņemot centrālapkures karstā ūdens katlus         </a:t>
            </a:r>
            <a:endParaRPr lang="lv-LV" sz="2200" b="1" dirty="0"/>
          </a:p>
          <a:p>
            <a:endParaRPr lang="lv-LV" sz="2200" dirty="0"/>
          </a:p>
        </p:txBody>
      </p:sp>
    </p:spTree>
    <p:extLst>
      <p:ext uri="{BB962C8B-B14F-4D97-AF65-F5344CB8AC3E}">
        <p14:creationId xmlns:p14="http://schemas.microsoft.com/office/powerpoint/2010/main" val="195161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66F567-90B7-4085-A31A-DDE988A7CC88}"/>
              </a:ext>
            </a:extLst>
          </p:cNvPr>
          <p:cNvSpPr txBox="1"/>
          <p:nvPr/>
        </p:nvSpPr>
        <p:spPr>
          <a:xfrm>
            <a:off x="2286000" y="3136613"/>
            <a:ext cx="4572000" cy="584775"/>
          </a:xfrm>
          <a:prstGeom prst="rect">
            <a:avLst/>
          </a:prstGeom>
          <a:noFill/>
        </p:spPr>
        <p:txBody>
          <a:bodyPr wrap="square">
            <a:spAutoFit/>
          </a:bodyPr>
          <a:lstStyle/>
          <a:p>
            <a:r>
              <a:rPr lang="lv-LV" dirty="0">
                <a:hlinkClick r:id="rId2"/>
              </a:rPr>
              <a:t>https://www.facebook.com/375052226009137/videos/1134420963591458</a:t>
            </a:r>
            <a:r>
              <a:rPr lang="lv-LV" dirty="0"/>
              <a:t> </a:t>
            </a:r>
          </a:p>
        </p:txBody>
      </p:sp>
    </p:spTree>
    <p:extLst>
      <p:ext uri="{BB962C8B-B14F-4D97-AF65-F5344CB8AC3E}">
        <p14:creationId xmlns:p14="http://schemas.microsoft.com/office/powerpoint/2010/main" val="139861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lv-LV" dirty="0"/>
              <a:t>Kas vispār ir “metālapstrāde ”?</a:t>
            </a:r>
          </a:p>
        </p:txBody>
      </p:sp>
      <p:sp>
        <p:nvSpPr>
          <p:cNvPr id="3" name="Content Placeholder 2"/>
          <p:cNvSpPr>
            <a:spLocks noGrp="1"/>
          </p:cNvSpPr>
          <p:nvPr>
            <p:ph idx="1"/>
          </p:nvPr>
        </p:nvSpPr>
        <p:spPr>
          <a:xfrm>
            <a:off x="457200" y="990600"/>
            <a:ext cx="8382000" cy="5562600"/>
          </a:xfrm>
        </p:spPr>
        <p:txBody>
          <a:bodyPr>
            <a:normAutofit fontScale="70000" lnSpcReduction="20000"/>
          </a:bodyPr>
          <a:lstStyle/>
          <a:p>
            <a:pPr marL="0" indent="0">
              <a:buNone/>
            </a:pPr>
            <a:r>
              <a:rPr lang="lv-LV" dirty="0"/>
              <a:t>25.4 Ieroču un munīcijas ražošana             </a:t>
            </a:r>
            <a:endParaRPr lang="lv-LV" b="1" dirty="0"/>
          </a:p>
          <a:p>
            <a:pPr marL="0" indent="0">
              <a:buNone/>
            </a:pPr>
            <a:r>
              <a:rPr lang="lv-LV" dirty="0"/>
              <a:t>25.40 Ieroču un munīcijas ražošana             </a:t>
            </a:r>
            <a:endParaRPr lang="lv-LV" b="1" dirty="0"/>
          </a:p>
          <a:p>
            <a:pPr marL="0" indent="0">
              <a:buNone/>
            </a:pPr>
            <a:r>
              <a:rPr lang="lv-LV" dirty="0"/>
              <a:t>25.5 Metāla kalšana, presēšana, štancēšana un velmēšana; pulvermetalurģija         </a:t>
            </a:r>
            <a:endParaRPr lang="lv-LV" b="1" dirty="0"/>
          </a:p>
          <a:p>
            <a:pPr marL="0" indent="0">
              <a:buNone/>
            </a:pPr>
            <a:r>
              <a:rPr lang="lv-LV" dirty="0"/>
              <a:t>25.50 Metāla kalšana, presēšana, štancēšana un velmēšana; pulvermetalurģija         </a:t>
            </a:r>
            <a:endParaRPr lang="lv-LV" b="1" dirty="0"/>
          </a:p>
          <a:p>
            <a:pPr marL="0" indent="0">
              <a:buNone/>
            </a:pPr>
            <a:r>
              <a:rPr lang="lv-LV" dirty="0"/>
              <a:t>25.6 Metālu mehāniskā apstrāde; virsmas apstrāde un pārklāšana          </a:t>
            </a:r>
            <a:endParaRPr lang="lv-LV" b="1" dirty="0"/>
          </a:p>
          <a:p>
            <a:pPr marL="0" indent="0">
              <a:buNone/>
            </a:pPr>
            <a:r>
              <a:rPr lang="lv-LV" dirty="0"/>
              <a:t>25.61 Metāla virsmas apstrāde un pārklāšana            </a:t>
            </a:r>
            <a:endParaRPr lang="lv-LV" b="1" dirty="0"/>
          </a:p>
          <a:p>
            <a:pPr marL="0" indent="0">
              <a:buNone/>
            </a:pPr>
            <a:r>
              <a:rPr lang="lv-LV" dirty="0"/>
              <a:t>25.62 Mehāniskā apstrāde              </a:t>
            </a:r>
            <a:endParaRPr lang="lv-LV" b="1" dirty="0"/>
          </a:p>
          <a:p>
            <a:pPr marL="0" indent="0">
              <a:buNone/>
            </a:pPr>
            <a:r>
              <a:rPr lang="lv-LV" dirty="0"/>
              <a:t>25.7 Galda piederumu, darbarīku un metāla izstrādājumu ražošana          </a:t>
            </a:r>
            <a:endParaRPr lang="lv-LV" b="1" dirty="0"/>
          </a:p>
          <a:p>
            <a:pPr marL="0" indent="0">
              <a:buNone/>
            </a:pPr>
            <a:r>
              <a:rPr lang="lv-LV" dirty="0"/>
              <a:t>25.71 Galda piederumu ražošana             </a:t>
            </a:r>
            <a:endParaRPr lang="lv-LV" b="1" dirty="0"/>
          </a:p>
          <a:p>
            <a:pPr marL="0" indent="0">
              <a:buNone/>
            </a:pPr>
            <a:r>
              <a:rPr lang="lv-LV" dirty="0"/>
              <a:t>25.72 Slēdzeņu un eņģu ražošana             </a:t>
            </a:r>
            <a:endParaRPr lang="lv-LV" b="1" dirty="0"/>
          </a:p>
          <a:p>
            <a:pPr marL="0" indent="0">
              <a:buNone/>
            </a:pPr>
            <a:r>
              <a:rPr lang="lv-LV" dirty="0"/>
              <a:t>25.73 Darbarīku ražošana              </a:t>
            </a:r>
            <a:endParaRPr lang="lv-LV" b="1" dirty="0"/>
          </a:p>
          <a:p>
            <a:endParaRPr lang="lv-LV" dirty="0"/>
          </a:p>
        </p:txBody>
      </p:sp>
    </p:spTree>
    <p:extLst>
      <p:ext uri="{BB962C8B-B14F-4D97-AF65-F5344CB8AC3E}">
        <p14:creationId xmlns:p14="http://schemas.microsoft.com/office/powerpoint/2010/main" val="1613306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lv-LV" dirty="0"/>
              <a:t>Kas vispār ir “metālapstrāde ”?</a:t>
            </a:r>
          </a:p>
        </p:txBody>
      </p:sp>
      <p:sp>
        <p:nvSpPr>
          <p:cNvPr id="3" name="Content Placeholder 2"/>
          <p:cNvSpPr>
            <a:spLocks noGrp="1"/>
          </p:cNvSpPr>
          <p:nvPr>
            <p:ph idx="1"/>
          </p:nvPr>
        </p:nvSpPr>
        <p:spPr>
          <a:xfrm>
            <a:off x="457200" y="1066800"/>
            <a:ext cx="8382000" cy="5486400"/>
          </a:xfrm>
        </p:spPr>
        <p:txBody>
          <a:bodyPr>
            <a:normAutofit/>
          </a:bodyPr>
          <a:lstStyle/>
          <a:p>
            <a:pPr marL="0" indent="0">
              <a:buNone/>
            </a:pPr>
            <a:r>
              <a:rPr lang="lv-LV" sz="2200" dirty="0"/>
              <a:t>25.9 Pārējo gatavo metālizstrādājumu ražošana            </a:t>
            </a:r>
            <a:endParaRPr lang="lv-LV" sz="2200" b="1" dirty="0"/>
          </a:p>
          <a:p>
            <a:pPr marL="0" indent="0">
              <a:buNone/>
            </a:pPr>
            <a:r>
              <a:rPr lang="lv-LV" sz="2200" dirty="0"/>
              <a:t>25.91 Cilindrisku metāla trauku un konteineru ražošana           </a:t>
            </a:r>
            <a:endParaRPr lang="lv-LV" sz="2200" b="1" dirty="0"/>
          </a:p>
          <a:p>
            <a:pPr marL="0" indent="0">
              <a:buNone/>
            </a:pPr>
            <a:r>
              <a:rPr lang="lv-LV" sz="2200" dirty="0"/>
              <a:t>25.92 Vieglā metāla iepakojuma ražošana            </a:t>
            </a:r>
            <a:endParaRPr lang="lv-LV" sz="2200" b="1" dirty="0"/>
          </a:p>
          <a:p>
            <a:pPr marL="0" indent="0">
              <a:buNone/>
            </a:pPr>
            <a:r>
              <a:rPr lang="lv-LV" sz="2200" dirty="0"/>
              <a:t>25.93 Stiepļu izstrādājumu, ķēžu un atsperu ražošana           </a:t>
            </a:r>
            <a:endParaRPr lang="lv-LV" sz="2200" b="1" dirty="0"/>
          </a:p>
          <a:p>
            <a:pPr marL="0" indent="0">
              <a:buNone/>
            </a:pPr>
            <a:r>
              <a:rPr lang="lv-LV" sz="2200" dirty="0"/>
              <a:t>25.94 Spaiļu un skrūvju stiprinājumu izstrādājumu ražošana           </a:t>
            </a:r>
            <a:endParaRPr lang="lv-LV" sz="2200" b="1" dirty="0"/>
          </a:p>
          <a:p>
            <a:pPr marL="0" indent="0">
              <a:buNone/>
            </a:pPr>
            <a:r>
              <a:rPr lang="lv-LV" sz="2200" dirty="0"/>
              <a:t>25.99 Citur neklasificētu gatavo metālizstrādājumu ražošana           </a:t>
            </a:r>
            <a:endParaRPr lang="lv-LV" sz="2200" b="1" dirty="0"/>
          </a:p>
          <a:p>
            <a:endParaRPr lang="lv-LV" sz="2200" dirty="0"/>
          </a:p>
        </p:txBody>
      </p:sp>
    </p:spTree>
    <p:extLst>
      <p:ext uri="{BB962C8B-B14F-4D97-AF65-F5344CB8AC3E}">
        <p14:creationId xmlns:p14="http://schemas.microsoft.com/office/powerpoint/2010/main" val="146313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lv-LV" dirty="0"/>
              <a:t>Kas vispār ir “metālapstrāde ”?</a:t>
            </a:r>
          </a:p>
        </p:txBody>
      </p:sp>
      <p:sp>
        <p:nvSpPr>
          <p:cNvPr id="3" name="Content Placeholder 2"/>
          <p:cNvSpPr>
            <a:spLocks noGrp="1"/>
          </p:cNvSpPr>
          <p:nvPr>
            <p:ph idx="1"/>
          </p:nvPr>
        </p:nvSpPr>
        <p:spPr>
          <a:xfrm>
            <a:off x="457200" y="836712"/>
            <a:ext cx="8382000" cy="5716488"/>
          </a:xfrm>
        </p:spPr>
        <p:txBody>
          <a:bodyPr>
            <a:normAutofit fontScale="47500" lnSpcReduction="20000"/>
          </a:bodyPr>
          <a:lstStyle/>
          <a:p>
            <a:pPr marL="0" indent="0">
              <a:buNone/>
            </a:pPr>
            <a:r>
              <a:rPr lang="lv-LV" b="1" dirty="0"/>
              <a:t>28 Citur neklasificētu iekārtu, mehānismu un darba mašīnu ražošana          </a:t>
            </a:r>
          </a:p>
          <a:p>
            <a:pPr marL="0" indent="0">
              <a:buNone/>
            </a:pPr>
            <a:r>
              <a:rPr lang="lv-LV" dirty="0"/>
              <a:t>28.1 Universālu mehānismu ražošana             </a:t>
            </a:r>
            <a:endParaRPr lang="lv-LV" b="1" dirty="0"/>
          </a:p>
          <a:p>
            <a:pPr marL="0" indent="0">
              <a:buNone/>
            </a:pPr>
            <a:r>
              <a:rPr lang="lv-LV" dirty="0"/>
              <a:t>28.11 Dzinēju un turbīnu ražošana, izņemot lidaparātu, automobiļu un divriteņu transportlīdzekļu dzinējus       </a:t>
            </a:r>
            <a:endParaRPr lang="lv-LV" b="1" dirty="0"/>
          </a:p>
          <a:p>
            <a:pPr marL="0" indent="0">
              <a:buNone/>
            </a:pPr>
            <a:r>
              <a:rPr lang="lv-LV" dirty="0"/>
              <a:t>28.12 Hidraulisko iekārtu ražošana             </a:t>
            </a:r>
            <a:endParaRPr lang="lv-LV" b="1" dirty="0"/>
          </a:p>
          <a:p>
            <a:pPr marL="0" indent="0">
              <a:buNone/>
            </a:pPr>
            <a:r>
              <a:rPr lang="lv-LV" dirty="0"/>
              <a:t>28.13 Sūkņu un kompresoru ražošana             </a:t>
            </a:r>
            <a:endParaRPr lang="lv-LV" b="1" dirty="0"/>
          </a:p>
          <a:p>
            <a:pPr marL="0" indent="0">
              <a:buNone/>
            </a:pPr>
            <a:r>
              <a:rPr lang="lv-LV" dirty="0"/>
              <a:t>28.14 Krānu un ventiļu ražošana             </a:t>
            </a:r>
            <a:endParaRPr lang="lv-LV" b="1" dirty="0"/>
          </a:p>
          <a:p>
            <a:pPr marL="0" indent="0">
              <a:buNone/>
            </a:pPr>
            <a:r>
              <a:rPr lang="lv-LV" dirty="0"/>
              <a:t>28.15 Gultņu, zobratu, pārnesumu un piedziņas elementu ražošana          </a:t>
            </a:r>
            <a:endParaRPr lang="lv-LV" b="1" dirty="0"/>
          </a:p>
          <a:p>
            <a:pPr marL="0" indent="0">
              <a:buNone/>
            </a:pPr>
            <a:r>
              <a:rPr lang="lv-LV" dirty="0"/>
              <a:t>28.2 Pārējo universālu iekārtu ražošana            </a:t>
            </a:r>
            <a:endParaRPr lang="lv-LV" b="1" dirty="0"/>
          </a:p>
          <a:p>
            <a:pPr marL="0" indent="0">
              <a:buNone/>
            </a:pPr>
            <a:r>
              <a:rPr lang="lv-LV" dirty="0"/>
              <a:t>28.21 Kurtuvju, krāšņu un degļu ražošana            </a:t>
            </a:r>
            <a:endParaRPr lang="lv-LV" b="1" dirty="0"/>
          </a:p>
          <a:p>
            <a:pPr marL="0" indent="0">
              <a:buNone/>
            </a:pPr>
            <a:r>
              <a:rPr lang="lv-LV" dirty="0"/>
              <a:t>28.22 Pacelšanas un pārvietošanas iekārtu ražošana           </a:t>
            </a:r>
            <a:endParaRPr lang="lv-LV" b="1" dirty="0"/>
          </a:p>
          <a:p>
            <a:pPr marL="0" indent="0">
              <a:buNone/>
            </a:pPr>
            <a:r>
              <a:rPr lang="lv-LV" dirty="0"/>
              <a:t>28.23 Biroja tehnikas un iekārtu ražošana (izņemot datorus un perifērās iekārtas)         </a:t>
            </a:r>
            <a:endParaRPr lang="lv-LV" b="1" dirty="0"/>
          </a:p>
          <a:p>
            <a:pPr marL="0" indent="0">
              <a:buNone/>
            </a:pPr>
            <a:r>
              <a:rPr lang="lv-LV" dirty="0"/>
              <a:t>28.24 Mehāniskās piedziņas rokas darbarīku ražošana           </a:t>
            </a:r>
            <a:endParaRPr lang="lv-LV" b="1" dirty="0"/>
          </a:p>
          <a:p>
            <a:pPr marL="0" indent="0">
              <a:buNone/>
            </a:pPr>
            <a:r>
              <a:rPr lang="lv-LV" dirty="0"/>
              <a:t>28.25 Rūpniecisko dzesēšanas un ventilācijas iekārtu ražošana          </a:t>
            </a:r>
            <a:endParaRPr lang="lv-LV" b="1" dirty="0"/>
          </a:p>
          <a:p>
            <a:pPr marL="0" indent="0">
              <a:buNone/>
            </a:pPr>
            <a:r>
              <a:rPr lang="lv-LV" dirty="0"/>
              <a:t>28.29 Citur neklasificētu universālu iekārtu ražošana           </a:t>
            </a:r>
            <a:endParaRPr lang="lv-LV" b="1" dirty="0"/>
          </a:p>
          <a:p>
            <a:pPr marL="0" indent="0">
              <a:buNone/>
            </a:pPr>
            <a:r>
              <a:rPr lang="lv-LV" dirty="0"/>
              <a:t>28.3 Lauksaimniecības un mežsaimniecības mašīnu ražošana          </a:t>
            </a:r>
            <a:endParaRPr lang="lv-LV" b="1" dirty="0"/>
          </a:p>
          <a:p>
            <a:pPr marL="0" indent="0">
              <a:buNone/>
            </a:pPr>
            <a:r>
              <a:rPr lang="lv-LV" dirty="0"/>
              <a:t>28.30 Lauksaimniecības un mežsaimniecības mašīnu ražošana          </a:t>
            </a:r>
            <a:endParaRPr lang="lv-LV" b="1" dirty="0"/>
          </a:p>
        </p:txBody>
      </p:sp>
    </p:spTree>
    <p:extLst>
      <p:ext uri="{BB962C8B-B14F-4D97-AF65-F5344CB8AC3E}">
        <p14:creationId xmlns:p14="http://schemas.microsoft.com/office/powerpoint/2010/main" val="1201463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lv-LV" dirty="0"/>
              <a:t>Kas vispār ir “metālapstrāde ”?</a:t>
            </a:r>
          </a:p>
        </p:txBody>
      </p:sp>
      <p:sp>
        <p:nvSpPr>
          <p:cNvPr id="3" name="Content Placeholder 2"/>
          <p:cNvSpPr>
            <a:spLocks noGrp="1"/>
          </p:cNvSpPr>
          <p:nvPr>
            <p:ph idx="1"/>
          </p:nvPr>
        </p:nvSpPr>
        <p:spPr>
          <a:xfrm>
            <a:off x="457200" y="1066800"/>
            <a:ext cx="8382000" cy="5170512"/>
          </a:xfrm>
        </p:spPr>
        <p:txBody>
          <a:bodyPr>
            <a:normAutofit fontScale="70000" lnSpcReduction="20000"/>
          </a:bodyPr>
          <a:lstStyle/>
          <a:p>
            <a:pPr marL="0" indent="0">
              <a:buNone/>
            </a:pPr>
            <a:r>
              <a:rPr lang="lv-LV" dirty="0"/>
              <a:t>28.4 Darbgaldu ražošana              </a:t>
            </a:r>
            <a:endParaRPr lang="lv-LV" b="1" dirty="0"/>
          </a:p>
          <a:p>
            <a:pPr marL="0" indent="0">
              <a:buNone/>
            </a:pPr>
            <a:r>
              <a:rPr lang="lv-LV" dirty="0"/>
              <a:t>28.41 Metālapstrādes darbgaldu ražošana            </a:t>
            </a:r>
            <a:endParaRPr lang="lv-LV" b="1" dirty="0"/>
          </a:p>
          <a:p>
            <a:pPr marL="0" indent="0">
              <a:buNone/>
            </a:pPr>
            <a:r>
              <a:rPr lang="lv-LV" dirty="0"/>
              <a:t>28.49 Cita veida darbgaldu ražošana             </a:t>
            </a:r>
            <a:endParaRPr lang="lv-LV" b="1" dirty="0"/>
          </a:p>
          <a:p>
            <a:pPr marL="0" indent="0">
              <a:buNone/>
            </a:pPr>
            <a:r>
              <a:rPr lang="lv-LV" dirty="0"/>
              <a:t>28.9 Pārējo speciālas nozīmes mašīnu ražošana           </a:t>
            </a:r>
            <a:endParaRPr lang="lv-LV" b="1" dirty="0"/>
          </a:p>
          <a:p>
            <a:pPr marL="0" indent="0">
              <a:buNone/>
            </a:pPr>
            <a:r>
              <a:rPr lang="lv-LV" dirty="0"/>
              <a:t>28.91 Mašīnu ražošana metalurģijai             </a:t>
            </a:r>
            <a:endParaRPr lang="lv-LV" b="1" dirty="0"/>
          </a:p>
          <a:p>
            <a:pPr marL="0" indent="0">
              <a:buNone/>
            </a:pPr>
            <a:r>
              <a:rPr lang="lv-LV" dirty="0"/>
              <a:t>28.92 Mašīnu ražošana ieguves rūpniecībai, karjeru izstrādei un būvniecībai         </a:t>
            </a:r>
            <a:endParaRPr lang="lv-LV" b="1" dirty="0"/>
          </a:p>
          <a:p>
            <a:pPr marL="0" indent="0">
              <a:buNone/>
            </a:pPr>
            <a:r>
              <a:rPr lang="lv-LV" dirty="0"/>
              <a:t>28.93 Mašīnu ražošana pārtikas, dzērienu un tabakas apstrādei          </a:t>
            </a:r>
            <a:endParaRPr lang="lv-LV" b="1" dirty="0"/>
          </a:p>
          <a:p>
            <a:pPr marL="0" indent="0">
              <a:buNone/>
            </a:pPr>
            <a:r>
              <a:rPr lang="lv-LV" dirty="0"/>
              <a:t>28.94 Mašīnu ražošana tekstilizstrādājumu, apģērbu un ādas izstrādājumu ražošanai        </a:t>
            </a:r>
            <a:endParaRPr lang="lv-LV" b="1" dirty="0"/>
          </a:p>
          <a:p>
            <a:pPr marL="0" indent="0">
              <a:buNone/>
            </a:pPr>
            <a:r>
              <a:rPr lang="lv-LV" dirty="0"/>
              <a:t>28.95 Mašīnu ražošana papīra un kartona izgatavošanai           </a:t>
            </a:r>
            <a:endParaRPr lang="lv-LV" b="1" dirty="0"/>
          </a:p>
          <a:p>
            <a:pPr marL="0" indent="0">
              <a:buNone/>
            </a:pPr>
            <a:r>
              <a:rPr lang="lv-LV" dirty="0"/>
              <a:t>28.96 Mašīnu ražošana plastmasas un gumijas apstrādei</a:t>
            </a:r>
            <a:r>
              <a:rPr lang="lv-LV" b="1" dirty="0"/>
              <a:t>           </a:t>
            </a:r>
          </a:p>
          <a:p>
            <a:pPr marL="0" indent="0">
              <a:buNone/>
            </a:pPr>
            <a:r>
              <a:rPr lang="lv-LV" dirty="0"/>
              <a:t>28.99 Citu speciālas nozīmes mašīnu ražošana   </a:t>
            </a:r>
          </a:p>
        </p:txBody>
      </p:sp>
    </p:spTree>
    <p:extLst>
      <p:ext uri="{BB962C8B-B14F-4D97-AF65-F5344CB8AC3E}">
        <p14:creationId xmlns:p14="http://schemas.microsoft.com/office/powerpoint/2010/main" val="3798244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Kas vispār ir “metālapstrāde”?</a:t>
            </a:r>
          </a:p>
        </p:txBody>
      </p:sp>
      <p:sp>
        <p:nvSpPr>
          <p:cNvPr id="3" name="Content Placeholder 2"/>
          <p:cNvSpPr>
            <a:spLocks noGrp="1"/>
          </p:cNvSpPr>
          <p:nvPr>
            <p:ph idx="1"/>
          </p:nvPr>
        </p:nvSpPr>
        <p:spPr/>
        <p:txBody>
          <a:bodyPr/>
          <a:lstStyle/>
          <a:p>
            <a:pPr marL="0" indent="0">
              <a:buNone/>
            </a:pPr>
            <a:r>
              <a:rPr lang="lv-LV" dirty="0"/>
              <a:t>Nozares, kuras “oficiāli” neietilpst metālapstrādē, bet kurās tieši «metālapstrāde»  ir galvenais riska avots: </a:t>
            </a:r>
          </a:p>
          <a:p>
            <a:pPr lvl="1">
              <a:buFontTx/>
              <a:buChar char="-"/>
            </a:pPr>
            <a:r>
              <a:rPr lang="lv-LV" dirty="0"/>
              <a:t>Autotransporta apkopes (un remonti – vārda plašākajā nozīmē)</a:t>
            </a:r>
          </a:p>
          <a:p>
            <a:pPr lvl="1">
              <a:buFontTx/>
              <a:buChar char="-"/>
            </a:pPr>
            <a:r>
              <a:rPr lang="lv-LV" dirty="0"/>
              <a:t>Jebkuru iekārtu remonta darbi </a:t>
            </a:r>
            <a:r>
              <a:rPr lang="lv-LV" dirty="0" err="1"/>
              <a:t>utml</a:t>
            </a:r>
            <a:r>
              <a:rPr lang="lv-LV" dirty="0"/>
              <a:t>.</a:t>
            </a:r>
          </a:p>
        </p:txBody>
      </p:sp>
    </p:spTree>
    <p:extLst>
      <p:ext uri="{BB962C8B-B14F-4D97-AF65-F5344CB8AC3E}">
        <p14:creationId xmlns:p14="http://schemas.microsoft.com/office/powerpoint/2010/main" val="3538170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lv-LV" dirty="0"/>
              <a:t>Kas vispār ir “metālapstrāde ”?</a:t>
            </a:r>
          </a:p>
        </p:txBody>
      </p:sp>
      <p:sp>
        <p:nvSpPr>
          <p:cNvPr id="3" name="Content Placeholder 2"/>
          <p:cNvSpPr>
            <a:spLocks noGrp="1"/>
          </p:cNvSpPr>
          <p:nvPr>
            <p:ph idx="1"/>
          </p:nvPr>
        </p:nvSpPr>
        <p:spPr>
          <a:xfrm>
            <a:off x="457200" y="1066800"/>
            <a:ext cx="8382000" cy="5242520"/>
          </a:xfrm>
        </p:spPr>
        <p:txBody>
          <a:bodyPr>
            <a:normAutofit fontScale="92500"/>
          </a:bodyPr>
          <a:lstStyle/>
          <a:p>
            <a:pPr marL="0" indent="0">
              <a:buNone/>
            </a:pPr>
            <a:r>
              <a:rPr lang="lv-LV" dirty="0"/>
              <a:t>Biežākās profesijas? </a:t>
            </a:r>
          </a:p>
          <a:p>
            <a:pPr marL="0" indent="0">
              <a:buNone/>
            </a:pPr>
            <a:r>
              <a:rPr lang="lv-LV" dirty="0"/>
              <a:t>Visbiežāk sastopamās ir: </a:t>
            </a:r>
          </a:p>
          <a:p>
            <a:pPr lvl="1">
              <a:buFontTx/>
              <a:buChar char="-"/>
            </a:pPr>
            <a:r>
              <a:rPr lang="lv-LV" dirty="0"/>
              <a:t>atslēdznieks, </a:t>
            </a:r>
          </a:p>
          <a:p>
            <a:pPr lvl="1">
              <a:buFontTx/>
              <a:buChar char="-"/>
            </a:pPr>
            <a:r>
              <a:rPr lang="lv-LV" dirty="0"/>
              <a:t>metālapstrādes meistars, </a:t>
            </a:r>
          </a:p>
          <a:p>
            <a:pPr lvl="1">
              <a:buFontTx/>
              <a:buChar char="-"/>
            </a:pPr>
            <a:r>
              <a:rPr lang="lv-LV" dirty="0"/>
              <a:t>metinātājs, </a:t>
            </a:r>
          </a:p>
          <a:p>
            <a:pPr lvl="1">
              <a:buFontTx/>
              <a:buChar char="-"/>
            </a:pPr>
            <a:r>
              <a:rPr lang="lv-LV" dirty="0"/>
              <a:t>metāllējējs, </a:t>
            </a:r>
          </a:p>
          <a:p>
            <a:pPr lvl="1">
              <a:buFontTx/>
              <a:buChar char="-"/>
            </a:pPr>
            <a:r>
              <a:rPr lang="lv-LV" dirty="0"/>
              <a:t>inženieris, </a:t>
            </a:r>
          </a:p>
          <a:p>
            <a:pPr lvl="1">
              <a:buFontTx/>
              <a:buChar char="-"/>
            </a:pPr>
            <a:r>
              <a:rPr lang="lv-LV" dirty="0"/>
              <a:t>tehniķis u.c. </a:t>
            </a:r>
          </a:p>
          <a:p>
            <a:pPr marL="0" indent="0">
              <a:buNone/>
            </a:pPr>
            <a:r>
              <a:rPr lang="lv-LV" dirty="0"/>
              <a:t>Var «slēpties» zem ļoti dažādiem nosaukumiem</a:t>
            </a:r>
          </a:p>
        </p:txBody>
      </p:sp>
    </p:spTree>
    <p:extLst>
      <p:ext uri="{BB962C8B-B14F-4D97-AF65-F5344CB8AC3E}">
        <p14:creationId xmlns:p14="http://schemas.microsoft.com/office/powerpoint/2010/main" val="4021076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473" y="375138"/>
            <a:ext cx="6851927" cy="574431"/>
          </a:xfrm>
        </p:spPr>
        <p:txBody>
          <a:bodyPr/>
          <a:lstStyle/>
          <a:p>
            <a:pPr algn="ctr"/>
            <a:r>
              <a:rPr lang="lv-LV" dirty="0"/>
              <a:t>Vidējais cietušā portrets C28 nozarē</a:t>
            </a:r>
            <a:endParaRPr lang="en-US" dirty="0"/>
          </a:p>
        </p:txBody>
      </p:sp>
      <p:sp>
        <p:nvSpPr>
          <p:cNvPr id="3" name="Content Placeholder 2"/>
          <p:cNvSpPr>
            <a:spLocks noGrp="1"/>
          </p:cNvSpPr>
          <p:nvPr>
            <p:ph idx="1"/>
          </p:nvPr>
        </p:nvSpPr>
        <p:spPr>
          <a:xfrm>
            <a:off x="1254369" y="1802422"/>
            <a:ext cx="7584831" cy="4680439"/>
          </a:xfrm>
        </p:spPr>
        <p:txBody>
          <a:bodyPr>
            <a:normAutofit fontScale="92500" lnSpcReduction="20000"/>
          </a:bodyPr>
          <a:lstStyle/>
          <a:p>
            <a:pPr marL="285750" indent="-285750" algn="just">
              <a:buFont typeface="Arial" panose="020B0604020202020204" pitchFamily="34" charset="0"/>
              <a:buChar char="•"/>
            </a:pPr>
            <a:r>
              <a:rPr lang="lv-LV" sz="1800" b="1" dirty="0"/>
              <a:t>38 gadus vecs vīrietis ar vidēji 3 gadu darba stāžu</a:t>
            </a:r>
          </a:p>
          <a:p>
            <a:pPr algn="just"/>
            <a:endParaRPr lang="lv-LV" sz="1800" b="1" dirty="0"/>
          </a:p>
          <a:p>
            <a:pPr marL="285750" indent="-285750" algn="just">
              <a:buFont typeface="Arial" panose="020B0604020202020204" pitchFamily="34" charset="0"/>
              <a:buChar char="•"/>
            </a:pPr>
            <a:r>
              <a:rPr lang="lv-LV" sz="1800" b="1" dirty="0"/>
              <a:t>Strādā kādā no kvalificētu strādnieku profesijām </a:t>
            </a:r>
            <a:r>
              <a:rPr lang="lv-LV" sz="1400" dirty="0"/>
              <a:t>(piemēram, metālapstrādes darbgaldu operators, virpotājs, metinātājs, slīpētājs, elektrisko iekārtu speciālists </a:t>
            </a:r>
            <a:r>
              <a:rPr lang="lv-LV" sz="1400" dirty="0" err="1"/>
              <a:t>u.c</a:t>
            </a:r>
            <a:r>
              <a:rPr lang="lv-LV" sz="1400" dirty="0"/>
              <a:t>)</a:t>
            </a:r>
          </a:p>
          <a:p>
            <a:pPr marL="285750" indent="-285750" algn="just">
              <a:buFont typeface="Arial" panose="020B0604020202020204" pitchFamily="34" charset="0"/>
              <a:buChar char="•"/>
            </a:pPr>
            <a:endParaRPr lang="lv-LV" sz="1400" b="1" dirty="0"/>
          </a:p>
          <a:p>
            <a:pPr marL="285750" indent="-285750" algn="just">
              <a:buFont typeface="Arial" panose="020B0604020202020204" pitchFamily="34" charset="0"/>
              <a:buChar char="•"/>
            </a:pPr>
            <a:r>
              <a:rPr lang="lv-LV" sz="1800" b="1" dirty="0"/>
              <a:t>Cietušās ķermeņa daļas:</a:t>
            </a:r>
          </a:p>
          <a:p>
            <a:pPr marL="285750" indent="-285750" algn="just">
              <a:buFont typeface="Wingdings" panose="05000000000000000000" pitchFamily="2" charset="2"/>
              <a:buChar char="ü"/>
            </a:pPr>
            <a:r>
              <a:rPr lang="lv-LV" sz="1600" dirty="0"/>
              <a:t>augšējās ekstremitātes (plecs un plecu locītavas, plauksta, pirksti)</a:t>
            </a:r>
          </a:p>
          <a:p>
            <a:pPr marL="285750" indent="-285750" algn="just">
              <a:buFont typeface="Wingdings" panose="05000000000000000000" pitchFamily="2" charset="2"/>
              <a:buChar char="ü"/>
            </a:pPr>
            <a:r>
              <a:rPr lang="lv-LV" sz="1600" dirty="0"/>
              <a:t>galva (sejas daļa, acis)</a:t>
            </a:r>
          </a:p>
          <a:p>
            <a:pPr marL="285750" indent="-285750" algn="just">
              <a:buFont typeface="Wingdings" panose="05000000000000000000" pitchFamily="2" charset="2"/>
              <a:buChar char="ü"/>
            </a:pPr>
            <a:r>
              <a:rPr lang="lv-LV" sz="1600" dirty="0"/>
              <a:t>apakšējās ekstremitātes (kāja ieskaitot celi, potīte, pēda, pirksti)</a:t>
            </a:r>
          </a:p>
          <a:p>
            <a:pPr marL="285750" indent="-285750" algn="just">
              <a:buFont typeface="Wingdings" panose="05000000000000000000" pitchFamily="2" charset="2"/>
              <a:buChar char="ü"/>
            </a:pPr>
            <a:endParaRPr lang="lv-LV" sz="1600" dirty="0"/>
          </a:p>
          <a:p>
            <a:pPr marL="285750" indent="-285750" algn="just">
              <a:buFont typeface="Arial" panose="020B0604020202020204" pitchFamily="34" charset="0"/>
              <a:buChar char="•"/>
            </a:pPr>
            <a:r>
              <a:rPr lang="lv-LV" sz="1800" b="1" dirty="0"/>
              <a:t>Ievainojumu veids:</a:t>
            </a:r>
          </a:p>
          <a:p>
            <a:pPr marL="285750" indent="-285750" algn="just">
              <a:buFont typeface="Wingdings" panose="05000000000000000000" pitchFamily="2" charset="2"/>
              <a:buChar char="ü"/>
            </a:pPr>
            <a:r>
              <a:rPr lang="lv-LV" sz="1600" dirty="0"/>
              <a:t>brūces un virspusēji ievainojumi</a:t>
            </a:r>
          </a:p>
          <a:p>
            <a:pPr marL="285750" indent="-285750" algn="just">
              <a:buFont typeface="Wingdings" panose="05000000000000000000" pitchFamily="2" charset="2"/>
              <a:buChar char="ü"/>
            </a:pPr>
            <a:r>
              <a:rPr lang="lv-LV" sz="1600" dirty="0"/>
              <a:t>kaulu lūzumi</a:t>
            </a:r>
          </a:p>
          <a:p>
            <a:pPr algn="just"/>
            <a:endParaRPr lang="lv-LV" sz="1600" dirty="0"/>
          </a:p>
        </p:txBody>
      </p:sp>
      <p:sp>
        <p:nvSpPr>
          <p:cNvPr id="6" name="Slide Number Placeholder 5"/>
          <p:cNvSpPr>
            <a:spLocks noGrp="1"/>
          </p:cNvSpPr>
          <p:nvPr>
            <p:ph type="sldNum" sz="quarter" idx="13"/>
          </p:nvPr>
        </p:nvSpPr>
        <p:spPr/>
        <p:txBody>
          <a:bodyPr/>
          <a:lstStyle/>
          <a:p>
            <a:pPr>
              <a:defRPr/>
            </a:pPr>
            <a:fld id="{777911DE-6F34-453B-8066-4B385BACF183}" type="slidenum">
              <a:rPr lang="en-US" altLang="lv-LV" smtClean="0"/>
              <a:pPr>
                <a:defRPr/>
              </a:pPr>
              <a:t>36</a:t>
            </a:fld>
            <a:endParaRPr lang="en-US" altLang="lv-LV"/>
          </a:p>
        </p:txBody>
      </p:sp>
    </p:spTree>
    <p:extLst>
      <p:ext uri="{BB962C8B-B14F-4D97-AF65-F5344CB8AC3E}">
        <p14:creationId xmlns:p14="http://schemas.microsoft.com/office/powerpoint/2010/main" val="643227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4CAD7-B2F7-4F3F-A5B8-0BDC4418AAD5}"/>
              </a:ext>
            </a:extLst>
          </p:cNvPr>
          <p:cNvSpPr>
            <a:spLocks noGrp="1"/>
          </p:cNvSpPr>
          <p:nvPr>
            <p:ph type="title"/>
          </p:nvPr>
        </p:nvSpPr>
        <p:spPr/>
        <p:txBody>
          <a:bodyPr/>
          <a:lstStyle/>
          <a:p>
            <a:pPr algn="ctr"/>
            <a:r>
              <a:rPr lang="lv-LV" sz="2400" dirty="0"/>
              <a:t>Būtiskākās darba aizsardzības prasības un problēmas Latvijā</a:t>
            </a:r>
          </a:p>
        </p:txBody>
      </p:sp>
      <p:sp>
        <p:nvSpPr>
          <p:cNvPr id="7" name="TextBox 6">
            <a:extLst>
              <a:ext uri="{FF2B5EF4-FFF2-40B4-BE49-F238E27FC236}">
                <a16:creationId xmlns:a16="http://schemas.microsoft.com/office/drawing/2014/main" id="{2AE065D7-2430-4738-A669-54F880FDE2D1}"/>
              </a:ext>
            </a:extLst>
          </p:cNvPr>
          <p:cNvSpPr txBox="1"/>
          <p:nvPr/>
        </p:nvSpPr>
        <p:spPr>
          <a:xfrm>
            <a:off x="539552" y="5445224"/>
            <a:ext cx="4572000" cy="379591"/>
          </a:xfrm>
          <a:prstGeom prst="rect">
            <a:avLst/>
          </a:prstGeom>
          <a:noFill/>
        </p:spPr>
        <p:txBody>
          <a:bodyPr wrap="square">
            <a:spAutoFit/>
          </a:bodyPr>
          <a:lstStyle/>
          <a:p>
            <a:r>
              <a:rPr lang="lv-LV" sz="1400" dirty="0">
                <a:hlinkClick r:id="rId3"/>
              </a:rPr>
              <a:t>*DARBASPĒKA APSEKOJUMA GALVENIE RĀDĪTĀJI 2020. GADĀ / LABOUR FORCE SURVEY: KEY INDICATORS IN 2020 (stat.gov.lv)</a:t>
            </a:r>
            <a:endParaRPr lang="lv-LV" sz="1400" dirty="0"/>
          </a:p>
        </p:txBody>
      </p:sp>
      <p:pic>
        <p:nvPicPr>
          <p:cNvPr id="4" name="Attēls 3">
            <a:extLst>
              <a:ext uri="{FF2B5EF4-FFF2-40B4-BE49-F238E27FC236}">
                <a16:creationId xmlns:a16="http://schemas.microsoft.com/office/drawing/2014/main" id="{E2FDFA3B-631B-4CBB-BB3C-0ED002E9E223}"/>
              </a:ext>
            </a:extLst>
          </p:cNvPr>
          <p:cNvPicPr>
            <a:picLocks noChangeAspect="1"/>
          </p:cNvPicPr>
          <p:nvPr/>
        </p:nvPicPr>
        <p:blipFill>
          <a:blip r:embed="rId4"/>
          <a:stretch>
            <a:fillRect/>
          </a:stretch>
        </p:blipFill>
        <p:spPr>
          <a:xfrm>
            <a:off x="639208" y="1700808"/>
            <a:ext cx="7865583" cy="3037309"/>
          </a:xfrm>
          <a:prstGeom prst="rect">
            <a:avLst/>
          </a:prstGeom>
        </p:spPr>
      </p:pic>
    </p:spTree>
    <p:extLst>
      <p:ext uri="{BB962C8B-B14F-4D97-AF65-F5344CB8AC3E}">
        <p14:creationId xmlns:p14="http://schemas.microsoft.com/office/powerpoint/2010/main" val="3486752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CE1C6D-8FFB-4EEA-87F3-BFF31861D897}"/>
              </a:ext>
            </a:extLst>
          </p:cNvPr>
          <p:cNvSpPr>
            <a:spLocks noGrp="1"/>
          </p:cNvSpPr>
          <p:nvPr>
            <p:ph type="title"/>
          </p:nvPr>
        </p:nvSpPr>
        <p:spPr/>
        <p:txBody>
          <a:bodyPr/>
          <a:lstStyle/>
          <a:p>
            <a:pPr algn="ctr"/>
            <a:r>
              <a:rPr lang="lv-LV" sz="2400" dirty="0"/>
              <a:t>Būtiskākās darba aizsardzības prasības un problēmas Latvijā</a:t>
            </a:r>
          </a:p>
        </p:txBody>
      </p:sp>
      <p:pic>
        <p:nvPicPr>
          <p:cNvPr id="5" name="Picture 4">
            <a:extLst>
              <a:ext uri="{FF2B5EF4-FFF2-40B4-BE49-F238E27FC236}">
                <a16:creationId xmlns:a16="http://schemas.microsoft.com/office/drawing/2014/main" id="{99A42EE2-D6FA-4C7C-B985-4513DCD6F268}"/>
              </a:ext>
            </a:extLst>
          </p:cNvPr>
          <p:cNvPicPr>
            <a:picLocks noChangeAspect="1"/>
          </p:cNvPicPr>
          <p:nvPr/>
        </p:nvPicPr>
        <p:blipFill>
          <a:blip r:embed="rId3"/>
          <a:stretch>
            <a:fillRect/>
          </a:stretch>
        </p:blipFill>
        <p:spPr>
          <a:xfrm>
            <a:off x="385762" y="1262062"/>
            <a:ext cx="8372475" cy="4333875"/>
          </a:xfrm>
          <a:prstGeom prst="rect">
            <a:avLst/>
          </a:prstGeom>
        </p:spPr>
      </p:pic>
      <p:sp>
        <p:nvSpPr>
          <p:cNvPr id="7" name="TextBox 6">
            <a:extLst>
              <a:ext uri="{FF2B5EF4-FFF2-40B4-BE49-F238E27FC236}">
                <a16:creationId xmlns:a16="http://schemas.microsoft.com/office/drawing/2014/main" id="{6126263E-04DA-461C-ADA0-E076B730DC53}"/>
              </a:ext>
            </a:extLst>
          </p:cNvPr>
          <p:cNvSpPr txBox="1"/>
          <p:nvPr/>
        </p:nvSpPr>
        <p:spPr>
          <a:xfrm>
            <a:off x="5292080" y="5733256"/>
            <a:ext cx="4572000" cy="338554"/>
          </a:xfrm>
          <a:prstGeom prst="rect">
            <a:avLst/>
          </a:prstGeom>
          <a:noFill/>
        </p:spPr>
        <p:txBody>
          <a:bodyPr wrap="square">
            <a:spAutoFit/>
          </a:bodyPr>
          <a:lstStyle/>
          <a:p>
            <a:r>
              <a:rPr lang="lv-LV" b="0" i="0" dirty="0">
                <a:solidFill>
                  <a:srgbClr val="666666"/>
                </a:solidFill>
                <a:effectLst/>
                <a:latin typeface="Gotham"/>
              </a:rPr>
              <a:t>https://www.vdi.gov.lv/lv/petijumi</a:t>
            </a:r>
            <a:endParaRPr lang="lv-LV" dirty="0"/>
          </a:p>
        </p:txBody>
      </p:sp>
    </p:spTree>
    <p:extLst>
      <p:ext uri="{BB962C8B-B14F-4D97-AF65-F5344CB8AC3E}">
        <p14:creationId xmlns:p14="http://schemas.microsoft.com/office/powerpoint/2010/main" val="2072576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054638F-DC86-48E0-B890-814E12E5334E}"/>
              </a:ext>
            </a:extLst>
          </p:cNvPr>
          <p:cNvPicPr>
            <a:picLocks noGrp="1" noChangeAspect="1"/>
          </p:cNvPicPr>
          <p:nvPr>
            <p:ph idx="1"/>
          </p:nvPr>
        </p:nvPicPr>
        <p:blipFill>
          <a:blip r:embed="rId3"/>
          <a:stretch>
            <a:fillRect/>
          </a:stretch>
        </p:blipFill>
        <p:spPr>
          <a:xfrm>
            <a:off x="615483" y="620688"/>
            <a:ext cx="7214646" cy="5522937"/>
          </a:xfrm>
        </p:spPr>
      </p:pic>
    </p:spTree>
    <p:extLst>
      <p:ext uri="{BB962C8B-B14F-4D97-AF65-F5344CB8AC3E}">
        <p14:creationId xmlns:p14="http://schemas.microsoft.com/office/powerpoint/2010/main" val="371168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3D772C-9AEE-43DB-9762-DA92F8C5EA17}"/>
              </a:ext>
            </a:extLst>
          </p:cNvPr>
          <p:cNvSpPr>
            <a:spLocks noGrp="1"/>
          </p:cNvSpPr>
          <p:nvPr>
            <p:ph idx="1"/>
          </p:nvPr>
        </p:nvSpPr>
        <p:spPr>
          <a:xfrm>
            <a:off x="857224" y="1428750"/>
            <a:ext cx="6451080" cy="4714875"/>
          </a:xfrm>
        </p:spPr>
        <p:txBody>
          <a:bodyPr/>
          <a:lstStyle/>
          <a:p>
            <a:r>
              <a:rPr lang="lv-LV" sz="2400" dirty="0"/>
              <a:t>Sākums 13.00</a:t>
            </a:r>
          </a:p>
          <a:p>
            <a:r>
              <a:rPr lang="lv-LV" sz="2400" dirty="0"/>
              <a:t>Beigas 17.00</a:t>
            </a:r>
            <a:endParaRPr lang="en-US" sz="2400" dirty="0"/>
          </a:p>
          <a:p>
            <a:r>
              <a:rPr lang="lv-LV" sz="2400" dirty="0"/>
              <a:t> A</a:t>
            </a:r>
            <a:r>
              <a:rPr lang="en-US" sz="2400" dirty="0" err="1"/>
              <a:t>tpūtas</a:t>
            </a:r>
            <a:r>
              <a:rPr lang="en-US" sz="2400" dirty="0"/>
              <a:t> </a:t>
            </a:r>
            <a:r>
              <a:rPr lang="en-US" sz="2400" dirty="0" err="1"/>
              <a:t>pauzes</a:t>
            </a:r>
            <a:r>
              <a:rPr lang="lv-LV" sz="2400" dirty="0"/>
              <a:t> (14.30 un 16.00)</a:t>
            </a:r>
          </a:p>
          <a:p>
            <a:r>
              <a:rPr lang="lv-LV" sz="2400" dirty="0"/>
              <a:t>Darbs grupās</a:t>
            </a:r>
            <a:endParaRPr lang="en-US" sz="2400" dirty="0"/>
          </a:p>
          <a:p>
            <a:r>
              <a:rPr lang="lv-LV" sz="2400" dirty="0"/>
              <a:t>Tests</a:t>
            </a:r>
          </a:p>
          <a:p>
            <a:r>
              <a:rPr lang="lv-LV" sz="2400" dirty="0"/>
              <a:t>Anketas</a:t>
            </a:r>
            <a:endParaRPr lang="en-US" sz="2400" dirty="0"/>
          </a:p>
        </p:txBody>
      </p:sp>
      <p:sp>
        <p:nvSpPr>
          <p:cNvPr id="3" name="Title 2">
            <a:extLst>
              <a:ext uri="{FF2B5EF4-FFF2-40B4-BE49-F238E27FC236}">
                <a16:creationId xmlns:a16="http://schemas.microsoft.com/office/drawing/2014/main" id="{0A23569C-5BFB-4136-A4F7-66DDE1AF5580}"/>
              </a:ext>
            </a:extLst>
          </p:cNvPr>
          <p:cNvSpPr>
            <a:spLocks noGrp="1"/>
          </p:cNvSpPr>
          <p:nvPr>
            <p:ph type="title"/>
          </p:nvPr>
        </p:nvSpPr>
        <p:spPr/>
        <p:txBody>
          <a:bodyPr/>
          <a:lstStyle/>
          <a:p>
            <a:r>
              <a:rPr lang="lv-LV" dirty="0"/>
              <a:t>Seminārs laika griezumā</a:t>
            </a:r>
            <a:endParaRPr lang="en-US" dirty="0"/>
          </a:p>
        </p:txBody>
      </p:sp>
    </p:spTree>
    <p:extLst>
      <p:ext uri="{BB962C8B-B14F-4D97-AF65-F5344CB8AC3E}">
        <p14:creationId xmlns:p14="http://schemas.microsoft.com/office/powerpoint/2010/main" val="2566540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83FE60-DF20-4854-B140-76EB801D6E15}"/>
              </a:ext>
            </a:extLst>
          </p:cNvPr>
          <p:cNvPicPr>
            <a:picLocks noChangeAspect="1"/>
          </p:cNvPicPr>
          <p:nvPr/>
        </p:nvPicPr>
        <p:blipFill>
          <a:blip r:embed="rId3"/>
          <a:stretch>
            <a:fillRect/>
          </a:stretch>
        </p:blipFill>
        <p:spPr>
          <a:xfrm>
            <a:off x="587623" y="188640"/>
            <a:ext cx="7968753" cy="6001271"/>
          </a:xfrm>
          <a:prstGeom prst="rect">
            <a:avLst/>
          </a:prstGeom>
        </p:spPr>
      </p:pic>
    </p:spTree>
    <p:extLst>
      <p:ext uri="{BB962C8B-B14F-4D97-AF65-F5344CB8AC3E}">
        <p14:creationId xmlns:p14="http://schemas.microsoft.com/office/powerpoint/2010/main" val="3717942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54AA8C-4E62-4B65-957B-2E0595C45831}"/>
              </a:ext>
            </a:extLst>
          </p:cNvPr>
          <p:cNvSpPr>
            <a:spLocks noGrp="1"/>
          </p:cNvSpPr>
          <p:nvPr>
            <p:ph type="title"/>
          </p:nvPr>
        </p:nvSpPr>
        <p:spPr/>
        <p:txBody>
          <a:bodyPr/>
          <a:lstStyle/>
          <a:p>
            <a:pPr algn="ctr"/>
            <a:r>
              <a:rPr lang="lv-LV" sz="2400" dirty="0"/>
              <a:t>Būtiskākās darba aizsardzības prasības un problēmas Latvijā</a:t>
            </a:r>
          </a:p>
        </p:txBody>
      </p:sp>
      <p:pic>
        <p:nvPicPr>
          <p:cNvPr id="5" name="Picture 4">
            <a:extLst>
              <a:ext uri="{FF2B5EF4-FFF2-40B4-BE49-F238E27FC236}">
                <a16:creationId xmlns:a16="http://schemas.microsoft.com/office/drawing/2014/main" id="{ABB87742-616C-4D59-BE29-5239B775A58C}"/>
              </a:ext>
            </a:extLst>
          </p:cNvPr>
          <p:cNvPicPr>
            <a:picLocks noChangeAspect="1"/>
          </p:cNvPicPr>
          <p:nvPr/>
        </p:nvPicPr>
        <p:blipFill>
          <a:blip r:embed="rId3"/>
          <a:stretch>
            <a:fillRect/>
          </a:stretch>
        </p:blipFill>
        <p:spPr>
          <a:xfrm>
            <a:off x="1114425" y="2038350"/>
            <a:ext cx="6915150" cy="2781300"/>
          </a:xfrm>
          <a:prstGeom prst="rect">
            <a:avLst/>
          </a:prstGeom>
        </p:spPr>
      </p:pic>
      <p:sp>
        <p:nvSpPr>
          <p:cNvPr id="7" name="TextBox 6">
            <a:extLst>
              <a:ext uri="{FF2B5EF4-FFF2-40B4-BE49-F238E27FC236}">
                <a16:creationId xmlns:a16="http://schemas.microsoft.com/office/drawing/2014/main" id="{F1D94421-C21F-4CE4-9A74-841D84EAE422}"/>
              </a:ext>
            </a:extLst>
          </p:cNvPr>
          <p:cNvSpPr txBox="1"/>
          <p:nvPr/>
        </p:nvSpPr>
        <p:spPr>
          <a:xfrm>
            <a:off x="683568" y="5607698"/>
            <a:ext cx="4572000" cy="338554"/>
          </a:xfrm>
          <a:prstGeom prst="rect">
            <a:avLst/>
          </a:prstGeom>
          <a:noFill/>
        </p:spPr>
        <p:txBody>
          <a:bodyPr wrap="square">
            <a:spAutoFit/>
          </a:bodyPr>
          <a:lstStyle/>
          <a:p>
            <a:r>
              <a:rPr lang="lv-LV" b="0" i="0" dirty="0">
                <a:solidFill>
                  <a:srgbClr val="666666"/>
                </a:solidFill>
                <a:effectLst/>
                <a:latin typeface="Gotham"/>
              </a:rPr>
              <a:t>https://www.vdi.gov.lv/lv/petijumi</a:t>
            </a:r>
            <a:endParaRPr lang="lv-LV" dirty="0"/>
          </a:p>
        </p:txBody>
      </p:sp>
    </p:spTree>
    <p:extLst>
      <p:ext uri="{BB962C8B-B14F-4D97-AF65-F5344CB8AC3E}">
        <p14:creationId xmlns:p14="http://schemas.microsoft.com/office/powerpoint/2010/main" val="2859579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D39CD8A-9D26-4692-B6A3-5FA6726A9848}"/>
              </a:ext>
            </a:extLst>
          </p:cNvPr>
          <p:cNvSpPr txBox="1"/>
          <p:nvPr/>
        </p:nvSpPr>
        <p:spPr>
          <a:xfrm>
            <a:off x="5724128" y="5807872"/>
            <a:ext cx="4572000" cy="338554"/>
          </a:xfrm>
          <a:prstGeom prst="rect">
            <a:avLst/>
          </a:prstGeom>
          <a:noFill/>
        </p:spPr>
        <p:txBody>
          <a:bodyPr wrap="square">
            <a:spAutoFit/>
          </a:bodyPr>
          <a:lstStyle/>
          <a:p>
            <a:r>
              <a:rPr lang="lv-LV" b="0" i="0" dirty="0">
                <a:solidFill>
                  <a:srgbClr val="666666"/>
                </a:solidFill>
                <a:effectLst/>
                <a:latin typeface="Gotham"/>
              </a:rPr>
              <a:t>https://www.vdi.gov.lv/lv/petijumi</a:t>
            </a:r>
            <a:endParaRPr lang="lv-LV" dirty="0"/>
          </a:p>
        </p:txBody>
      </p:sp>
      <p:pic>
        <p:nvPicPr>
          <p:cNvPr id="3" name="Picture 2">
            <a:extLst>
              <a:ext uri="{FF2B5EF4-FFF2-40B4-BE49-F238E27FC236}">
                <a16:creationId xmlns:a16="http://schemas.microsoft.com/office/drawing/2014/main" id="{FB3705D8-ACF2-430E-AC82-21ABD3E9687A}"/>
              </a:ext>
            </a:extLst>
          </p:cNvPr>
          <p:cNvPicPr>
            <a:picLocks noChangeAspect="1"/>
          </p:cNvPicPr>
          <p:nvPr/>
        </p:nvPicPr>
        <p:blipFill>
          <a:blip r:embed="rId3"/>
          <a:stretch>
            <a:fillRect/>
          </a:stretch>
        </p:blipFill>
        <p:spPr>
          <a:xfrm>
            <a:off x="197678" y="5590"/>
            <a:ext cx="5501842" cy="6140836"/>
          </a:xfrm>
          <a:prstGeom prst="rect">
            <a:avLst/>
          </a:prstGeom>
        </p:spPr>
      </p:pic>
    </p:spTree>
    <p:extLst>
      <p:ext uri="{BB962C8B-B14F-4D97-AF65-F5344CB8AC3E}">
        <p14:creationId xmlns:p14="http://schemas.microsoft.com/office/powerpoint/2010/main" val="3022648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2EB14E-5003-4BBD-BCF1-35FD9C653D26}"/>
              </a:ext>
            </a:extLst>
          </p:cNvPr>
          <p:cNvPicPr>
            <a:picLocks noChangeAspect="1"/>
          </p:cNvPicPr>
          <p:nvPr/>
        </p:nvPicPr>
        <p:blipFill>
          <a:blip r:embed="rId3"/>
          <a:stretch>
            <a:fillRect/>
          </a:stretch>
        </p:blipFill>
        <p:spPr>
          <a:xfrm>
            <a:off x="1679417" y="68263"/>
            <a:ext cx="5785166" cy="6089650"/>
          </a:xfrm>
          <a:prstGeom prst="rect">
            <a:avLst/>
          </a:prstGeom>
          <a:noFill/>
        </p:spPr>
      </p:pic>
      <p:sp>
        <p:nvSpPr>
          <p:cNvPr id="7" name="TextBox 6">
            <a:extLst>
              <a:ext uri="{FF2B5EF4-FFF2-40B4-BE49-F238E27FC236}">
                <a16:creationId xmlns:a16="http://schemas.microsoft.com/office/drawing/2014/main" id="{D373A9FB-3C4C-46C1-9C37-1D8D73239CCE}"/>
              </a:ext>
            </a:extLst>
          </p:cNvPr>
          <p:cNvSpPr txBox="1"/>
          <p:nvPr/>
        </p:nvSpPr>
        <p:spPr>
          <a:xfrm>
            <a:off x="5868144" y="5819359"/>
            <a:ext cx="4572000" cy="338554"/>
          </a:xfrm>
          <a:prstGeom prst="rect">
            <a:avLst/>
          </a:prstGeom>
          <a:noFill/>
        </p:spPr>
        <p:txBody>
          <a:bodyPr wrap="square">
            <a:spAutoFit/>
          </a:bodyPr>
          <a:lstStyle/>
          <a:p>
            <a:r>
              <a:rPr lang="lv-LV" b="0" i="0" dirty="0">
                <a:solidFill>
                  <a:srgbClr val="666666"/>
                </a:solidFill>
                <a:effectLst/>
                <a:latin typeface="Gotham"/>
              </a:rPr>
              <a:t>https://www.vdi.gov.lv/lv/petijumi</a:t>
            </a:r>
            <a:endParaRPr lang="lv-LV" dirty="0"/>
          </a:p>
        </p:txBody>
      </p:sp>
    </p:spTree>
    <p:extLst>
      <p:ext uri="{BB962C8B-B14F-4D97-AF65-F5344CB8AC3E}">
        <p14:creationId xmlns:p14="http://schemas.microsoft.com/office/powerpoint/2010/main" val="2888615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timeline&#10;&#10;Description automatically generated">
            <a:extLst>
              <a:ext uri="{FF2B5EF4-FFF2-40B4-BE49-F238E27FC236}">
                <a16:creationId xmlns:a16="http://schemas.microsoft.com/office/drawing/2014/main" id="{E20D1E17-3DBC-4564-9F30-25B6362346DE}"/>
              </a:ext>
            </a:extLst>
          </p:cNvPr>
          <p:cNvPicPr>
            <a:picLocks noChangeAspect="1"/>
          </p:cNvPicPr>
          <p:nvPr/>
        </p:nvPicPr>
        <p:blipFill>
          <a:blip r:embed="rId3"/>
          <a:stretch>
            <a:fillRect/>
          </a:stretch>
        </p:blipFill>
        <p:spPr>
          <a:xfrm>
            <a:off x="857224" y="1412776"/>
            <a:ext cx="7786743" cy="4222763"/>
          </a:xfrm>
          <a:prstGeom prst="rect">
            <a:avLst/>
          </a:prstGeom>
          <a:noFill/>
        </p:spPr>
      </p:pic>
      <p:sp>
        <p:nvSpPr>
          <p:cNvPr id="10" name="Title 2">
            <a:extLst>
              <a:ext uri="{FF2B5EF4-FFF2-40B4-BE49-F238E27FC236}">
                <a16:creationId xmlns:a16="http://schemas.microsoft.com/office/drawing/2014/main" id="{543E83E1-78D6-4CDF-8F71-3F0806887C68}"/>
              </a:ext>
            </a:extLst>
          </p:cNvPr>
          <p:cNvSpPr>
            <a:spLocks noGrp="1"/>
          </p:cNvSpPr>
          <p:nvPr>
            <p:ph type="title"/>
          </p:nvPr>
        </p:nvSpPr>
        <p:spPr>
          <a:xfrm>
            <a:off x="857223" y="214290"/>
            <a:ext cx="7786743" cy="1071562"/>
          </a:xfrm>
        </p:spPr>
        <p:txBody>
          <a:bodyPr/>
          <a:lstStyle/>
          <a:p>
            <a:pPr algn="ctr"/>
            <a:r>
              <a:rPr lang="lv-LV" sz="2400" dirty="0"/>
              <a:t>Būtiskākās darba aizsardzības prasības un problēmas Latvijā</a:t>
            </a:r>
          </a:p>
        </p:txBody>
      </p:sp>
      <p:sp>
        <p:nvSpPr>
          <p:cNvPr id="8" name="TextBox 7">
            <a:extLst>
              <a:ext uri="{FF2B5EF4-FFF2-40B4-BE49-F238E27FC236}">
                <a16:creationId xmlns:a16="http://schemas.microsoft.com/office/drawing/2014/main" id="{2DC938ED-B691-4A24-9F39-65B2476130CC}"/>
              </a:ext>
            </a:extLst>
          </p:cNvPr>
          <p:cNvSpPr txBox="1"/>
          <p:nvPr/>
        </p:nvSpPr>
        <p:spPr>
          <a:xfrm>
            <a:off x="5364088" y="5762463"/>
            <a:ext cx="4572000" cy="338554"/>
          </a:xfrm>
          <a:prstGeom prst="rect">
            <a:avLst/>
          </a:prstGeom>
          <a:noFill/>
        </p:spPr>
        <p:txBody>
          <a:bodyPr wrap="square">
            <a:spAutoFit/>
          </a:bodyPr>
          <a:lstStyle/>
          <a:p>
            <a:r>
              <a:rPr lang="lv-LV" b="0" i="0" dirty="0">
                <a:solidFill>
                  <a:srgbClr val="666666"/>
                </a:solidFill>
                <a:effectLst/>
                <a:latin typeface="Gotham"/>
              </a:rPr>
              <a:t>https://www.vdi.gov.lv/lv/petijumi</a:t>
            </a:r>
            <a:endParaRPr lang="lv-LV" dirty="0"/>
          </a:p>
        </p:txBody>
      </p:sp>
    </p:spTree>
    <p:extLst>
      <p:ext uri="{BB962C8B-B14F-4D97-AF65-F5344CB8AC3E}">
        <p14:creationId xmlns:p14="http://schemas.microsoft.com/office/powerpoint/2010/main" val="2766079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undesrat - Dokumente">
            <a:extLst>
              <a:ext uri="{FF2B5EF4-FFF2-40B4-BE49-F238E27FC236}">
                <a16:creationId xmlns:a16="http://schemas.microsoft.com/office/drawing/2014/main" id="{DEE07151-2BD2-44A1-8D76-7E3E90118CB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8502" r="-1" b="-1"/>
          <a:stretch/>
        </p:blipFill>
        <p:spPr bwMode="auto">
          <a:xfrm>
            <a:off x="857224" y="1428750"/>
            <a:ext cx="7786743" cy="4714875"/>
          </a:xfrm>
          <a:prstGeom prst="rect">
            <a:avLst/>
          </a:prstGeom>
          <a:solidFill>
            <a:srgbClr val="FFFFFF"/>
          </a:solidFill>
        </p:spPr>
      </p:pic>
      <p:sp>
        <p:nvSpPr>
          <p:cNvPr id="3" name="Title 2">
            <a:extLst>
              <a:ext uri="{FF2B5EF4-FFF2-40B4-BE49-F238E27FC236}">
                <a16:creationId xmlns:a16="http://schemas.microsoft.com/office/drawing/2014/main" id="{8F48C696-33FA-4A50-9CF0-7DA413FDFEF8}"/>
              </a:ext>
            </a:extLst>
          </p:cNvPr>
          <p:cNvSpPr>
            <a:spLocks noGrp="1"/>
          </p:cNvSpPr>
          <p:nvPr>
            <p:ph type="title"/>
          </p:nvPr>
        </p:nvSpPr>
        <p:spPr>
          <a:xfrm>
            <a:off x="857223" y="214290"/>
            <a:ext cx="7786743" cy="1071562"/>
          </a:xfrm>
        </p:spPr>
        <p:txBody>
          <a:bodyPr wrap="square" anchor="ctr">
            <a:normAutofit/>
          </a:bodyPr>
          <a:lstStyle/>
          <a:p>
            <a:r>
              <a:rPr lang="lv-LV" dirty="0"/>
              <a:t>Normatīvie akti</a:t>
            </a:r>
            <a:endParaRPr lang="en-US" dirty="0"/>
          </a:p>
        </p:txBody>
      </p:sp>
    </p:spTree>
    <p:extLst>
      <p:ext uri="{BB962C8B-B14F-4D97-AF65-F5344CB8AC3E}">
        <p14:creationId xmlns:p14="http://schemas.microsoft.com/office/powerpoint/2010/main" val="324383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2">
            <a:extLst>
              <a:ext uri="{FF2B5EF4-FFF2-40B4-BE49-F238E27FC236}">
                <a16:creationId xmlns:a16="http://schemas.microsoft.com/office/drawing/2014/main" id="{7458BB7B-FDED-4DA4-832D-F595B4102FC8}"/>
              </a:ext>
            </a:extLst>
          </p:cNvPr>
          <p:cNvSpPr>
            <a:spLocks noGrp="1"/>
          </p:cNvSpPr>
          <p:nvPr>
            <p:ph type="title"/>
          </p:nvPr>
        </p:nvSpPr>
        <p:spPr>
          <a:xfrm>
            <a:off x="1785919" y="1017967"/>
            <a:ext cx="5840057" cy="803672"/>
          </a:xfrm>
        </p:spPr>
        <p:txBody>
          <a:bodyPr wrap="square" anchor="ctr">
            <a:normAutofit/>
          </a:bodyPr>
          <a:lstStyle/>
          <a:p>
            <a:r>
              <a:rPr lang="lv-LV" sz="1650" dirty="0"/>
              <a:t>Normatīvie akti darba aizsardzības jomā, kuru prasību pārkāpumi 2021. gadā konstatēti visbiežāk</a:t>
            </a:r>
          </a:p>
        </p:txBody>
      </p:sp>
      <p:pic>
        <p:nvPicPr>
          <p:cNvPr id="4" name="Attēls 3">
            <a:extLst>
              <a:ext uri="{FF2B5EF4-FFF2-40B4-BE49-F238E27FC236}">
                <a16:creationId xmlns:a16="http://schemas.microsoft.com/office/drawing/2014/main" id="{59B9343E-7235-EB83-E5FB-CD9F962F75CF}"/>
              </a:ext>
            </a:extLst>
          </p:cNvPr>
          <p:cNvPicPr>
            <a:picLocks noChangeAspect="1"/>
          </p:cNvPicPr>
          <p:nvPr/>
        </p:nvPicPr>
        <p:blipFill>
          <a:blip r:embed="rId3"/>
          <a:stretch>
            <a:fillRect/>
          </a:stretch>
        </p:blipFill>
        <p:spPr>
          <a:xfrm>
            <a:off x="1518025" y="1821639"/>
            <a:ext cx="5721624" cy="3641033"/>
          </a:xfrm>
          <a:prstGeom prst="rect">
            <a:avLst/>
          </a:prstGeom>
        </p:spPr>
      </p:pic>
    </p:spTree>
    <p:extLst>
      <p:ext uri="{BB962C8B-B14F-4D97-AF65-F5344CB8AC3E}">
        <p14:creationId xmlns:p14="http://schemas.microsoft.com/office/powerpoint/2010/main" val="3586966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B9671E-2ADC-4E97-8004-FC730A0806BA}"/>
              </a:ext>
            </a:extLst>
          </p:cNvPr>
          <p:cNvSpPr>
            <a:spLocks noGrp="1"/>
          </p:cNvSpPr>
          <p:nvPr>
            <p:ph idx="1"/>
          </p:nvPr>
        </p:nvSpPr>
        <p:spPr/>
        <p:txBody>
          <a:bodyPr/>
          <a:lstStyle/>
          <a:p>
            <a:pPr marL="0" indent="0">
              <a:buNone/>
            </a:pPr>
            <a:r>
              <a:rPr lang="en-US" dirty="0">
                <a:hlinkClick r:id="rId3"/>
              </a:rPr>
              <a:t>https://likumi.lv</a:t>
            </a:r>
            <a:endParaRPr lang="lv-LV" dirty="0"/>
          </a:p>
          <a:p>
            <a:pPr marL="0" indent="0">
              <a:buNone/>
            </a:pPr>
            <a:r>
              <a:rPr lang="lv-LV" dirty="0"/>
              <a:t>un ne tikai vai ne tā?</a:t>
            </a:r>
          </a:p>
          <a:p>
            <a:pPr marL="0" indent="0">
              <a:buNone/>
            </a:pPr>
            <a:r>
              <a:rPr lang="en-US" dirty="0">
                <a:hlinkClick r:id="rId4"/>
              </a:rPr>
              <a:t>https://www.ilo.org/wcmsp5/groups/public/---ed_protect/---protrav/---safework/documents/normativeinstrument/wcms_112443.pdf</a:t>
            </a:r>
            <a:r>
              <a:rPr lang="lv-LV" dirty="0"/>
              <a:t> </a:t>
            </a:r>
            <a:endParaRPr lang="en-US" dirty="0"/>
          </a:p>
        </p:txBody>
      </p:sp>
      <p:sp>
        <p:nvSpPr>
          <p:cNvPr id="3" name="Title 2">
            <a:extLst>
              <a:ext uri="{FF2B5EF4-FFF2-40B4-BE49-F238E27FC236}">
                <a16:creationId xmlns:a16="http://schemas.microsoft.com/office/drawing/2014/main" id="{6759958E-DCC3-4A66-BDC3-671CDB1E6864}"/>
              </a:ext>
            </a:extLst>
          </p:cNvPr>
          <p:cNvSpPr>
            <a:spLocks noGrp="1"/>
          </p:cNvSpPr>
          <p:nvPr>
            <p:ph type="title"/>
          </p:nvPr>
        </p:nvSpPr>
        <p:spPr/>
        <p:txBody>
          <a:bodyPr/>
          <a:lstStyle/>
          <a:p>
            <a:r>
              <a:rPr lang="lv-LV" dirty="0"/>
              <a:t>Normatīvie akti</a:t>
            </a:r>
            <a:endParaRPr lang="en-US" dirty="0"/>
          </a:p>
        </p:txBody>
      </p:sp>
    </p:spTree>
    <p:extLst>
      <p:ext uri="{BB962C8B-B14F-4D97-AF65-F5344CB8AC3E}">
        <p14:creationId xmlns:p14="http://schemas.microsoft.com/office/powerpoint/2010/main" val="1799102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2">
            <a:extLst>
              <a:ext uri="{FF2B5EF4-FFF2-40B4-BE49-F238E27FC236}">
                <a16:creationId xmlns:a16="http://schemas.microsoft.com/office/drawing/2014/main" id="{550FEDEA-E1EC-4D4D-93BA-15251F092959}"/>
              </a:ext>
            </a:extLst>
          </p:cNvPr>
          <p:cNvSpPr>
            <a:spLocks noGrp="1"/>
          </p:cNvSpPr>
          <p:nvPr>
            <p:ph type="title"/>
          </p:nvPr>
        </p:nvSpPr>
        <p:spPr>
          <a:xfrm>
            <a:off x="857223" y="214290"/>
            <a:ext cx="7786743" cy="1071562"/>
          </a:xfrm>
        </p:spPr>
        <p:txBody>
          <a:bodyPr wrap="square" anchor="ctr">
            <a:normAutofit/>
          </a:bodyPr>
          <a:lstStyle/>
          <a:p>
            <a:r>
              <a:rPr lang="lv-LV" dirty="0"/>
              <a:t>Īss ieskats normatīvajos aktos</a:t>
            </a:r>
          </a:p>
        </p:txBody>
      </p:sp>
    </p:spTree>
    <p:extLst>
      <p:ext uri="{BB962C8B-B14F-4D97-AF65-F5344CB8AC3E}">
        <p14:creationId xmlns:p14="http://schemas.microsoft.com/office/powerpoint/2010/main" val="1465941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299E2A-F760-4266-A30B-D135B34DD089}"/>
              </a:ext>
            </a:extLst>
          </p:cNvPr>
          <p:cNvSpPr>
            <a:spLocks noGrp="1"/>
          </p:cNvSpPr>
          <p:nvPr>
            <p:ph idx="1"/>
          </p:nvPr>
        </p:nvSpPr>
        <p:spPr/>
        <p:txBody>
          <a:bodyPr/>
          <a:lstStyle/>
          <a:p>
            <a:pPr marL="0" indent="0">
              <a:buNone/>
            </a:pPr>
            <a:r>
              <a:rPr lang="lv-LV" sz="1800" dirty="0"/>
              <a:t>2. Darba devējs </a:t>
            </a:r>
            <a:r>
              <a:rPr lang="lv-LV" sz="1800" b="1" dirty="0"/>
              <a:t>veic organizatoriskus </a:t>
            </a:r>
            <a:r>
              <a:rPr lang="lv-LV" sz="1800" dirty="0"/>
              <a:t>pasākumus </a:t>
            </a:r>
            <a:r>
              <a:rPr lang="lv-LV" sz="1800" b="1" dirty="0"/>
              <a:t>vai izmanto </a:t>
            </a:r>
            <a:r>
              <a:rPr lang="lv-LV" sz="1800" dirty="0"/>
              <a:t>attiecīgus līdzekļus, īpaši mehāniskās iekārtas, </a:t>
            </a:r>
            <a:r>
              <a:rPr lang="lv-LV" sz="1800" b="1" dirty="0"/>
              <a:t>lai</a:t>
            </a:r>
            <a:r>
              <a:rPr lang="lv-LV" sz="1800" dirty="0"/>
              <a:t> novērstu smagumu pārvietošanu ar fizisko spēku.</a:t>
            </a:r>
          </a:p>
          <a:p>
            <a:pPr marL="0" indent="0">
              <a:buNone/>
            </a:pPr>
            <a:r>
              <a:rPr lang="lv-LV" sz="1800" dirty="0"/>
              <a:t>3. Darba devējs </a:t>
            </a:r>
            <a:r>
              <a:rPr lang="lv-LV" sz="1800" b="1" dirty="0"/>
              <a:t>nodrošina</a:t>
            </a:r>
            <a:r>
              <a:rPr lang="lv-LV" sz="1800" dirty="0"/>
              <a:t> darba vides riska novērtēšanu normatīvajos aktos noteiktajā kārtībā, ņemot vērā šo noteikumu pielikumā minētos riska faktorus.</a:t>
            </a:r>
          </a:p>
          <a:p>
            <a:pPr marL="0" indent="0">
              <a:buNone/>
            </a:pPr>
            <a:r>
              <a:rPr lang="lv-LV" sz="1800" dirty="0"/>
              <a:t>5. Ja nav iespējams izvairīties no smaguma pārvietošanas ar fizisko spēku, darba devējs:</a:t>
            </a:r>
          </a:p>
          <a:p>
            <a:pPr marL="0" indent="0">
              <a:buNone/>
            </a:pPr>
            <a:r>
              <a:rPr lang="lv-LV" sz="1800" dirty="0"/>
              <a:t>5.1. </a:t>
            </a:r>
            <a:r>
              <a:rPr lang="lv-LV" sz="1800" b="1" dirty="0"/>
              <a:t>organizē</a:t>
            </a:r>
            <a:r>
              <a:rPr lang="lv-LV" sz="1800" dirty="0"/>
              <a:t> darbu tā, lai garantētu nodarbināto drošību un veselību;</a:t>
            </a:r>
          </a:p>
          <a:p>
            <a:pPr marL="0" indent="0">
              <a:buNone/>
            </a:pPr>
            <a:r>
              <a:rPr lang="lv-LV" sz="1800" dirty="0"/>
              <a:t>5.2. </a:t>
            </a:r>
            <a:r>
              <a:rPr lang="lv-LV" sz="1800" b="1" dirty="0"/>
              <a:t>veic</a:t>
            </a:r>
            <a:r>
              <a:rPr lang="lv-LV" sz="1800" dirty="0"/>
              <a:t> atbilstošus darba aizsardzības pasākumus, lai novērstu vai līdz minimumam samazinātu nodarbinātajiem risku iegūt traumu (īpaši – muguras traumu), ņemot vērā šo noteikumu pielikumā noteiktos nosacījumus;</a:t>
            </a:r>
          </a:p>
        </p:txBody>
      </p:sp>
      <p:sp>
        <p:nvSpPr>
          <p:cNvPr id="3" name="Title 2">
            <a:extLst>
              <a:ext uri="{FF2B5EF4-FFF2-40B4-BE49-F238E27FC236}">
                <a16:creationId xmlns:a16="http://schemas.microsoft.com/office/drawing/2014/main" id="{484A3D9B-1C63-4A76-8845-DCEAF6782F91}"/>
              </a:ext>
            </a:extLst>
          </p:cNvPr>
          <p:cNvSpPr>
            <a:spLocks noGrp="1"/>
          </p:cNvSpPr>
          <p:nvPr>
            <p:ph type="title"/>
          </p:nvPr>
        </p:nvSpPr>
        <p:spPr/>
        <p:txBody>
          <a:bodyPr/>
          <a:lstStyle/>
          <a:p>
            <a:r>
              <a:rPr lang="lv-LV" dirty="0"/>
              <a:t>Darba aizsardzības prasības, pārvietojot smagumus </a:t>
            </a:r>
          </a:p>
        </p:txBody>
      </p:sp>
    </p:spTree>
    <p:extLst>
      <p:ext uri="{BB962C8B-B14F-4D97-AF65-F5344CB8AC3E}">
        <p14:creationId xmlns:p14="http://schemas.microsoft.com/office/powerpoint/2010/main" val="832778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a:extLst>
              <a:ext uri="{FF2B5EF4-FFF2-40B4-BE49-F238E27FC236}">
                <a16:creationId xmlns:a16="http://schemas.microsoft.com/office/drawing/2014/main" id="{6D7E9FD5-99AE-4D1F-9D4B-A7664FFCB6F3}"/>
              </a:ext>
            </a:extLst>
          </p:cNvPr>
          <p:cNvSpPr>
            <a:spLocks noGrp="1"/>
          </p:cNvSpPr>
          <p:nvPr>
            <p:ph idx="1"/>
          </p:nvPr>
        </p:nvSpPr>
        <p:spPr>
          <a:xfrm>
            <a:off x="857224" y="1052736"/>
            <a:ext cx="7786743" cy="5090889"/>
          </a:xfrm>
        </p:spPr>
        <p:txBody>
          <a:bodyPr/>
          <a:lstStyle/>
          <a:p>
            <a:pPr marL="342900" lvl="0" indent="-342900">
              <a:buFont typeface="Symbol" panose="05050102010706020507" pitchFamily="18" charset="2"/>
              <a:buChar char=""/>
              <a:tabLst>
                <a:tab pos="457200" algn="l"/>
              </a:tabLst>
            </a:pPr>
            <a:r>
              <a:rPr lang="lv-LV"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Būtiskākās darba aizsardzības prasības un problēmas Latvijā</a:t>
            </a:r>
            <a:endParaRPr lang="lv-LV" sz="2000" dirty="0">
              <a:solidFill>
                <a:srgbClr val="000000"/>
              </a:solidFill>
              <a:effectLst/>
              <a:latin typeface="RimTimes"/>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lv-LV"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Normatīvie akti darba aizsardzībā kas attiecināmi drošu darbu veikšanai ar metālu</a:t>
            </a:r>
            <a:endParaRPr lang="lv-LV" sz="2000" dirty="0">
              <a:solidFill>
                <a:srgbClr val="000000"/>
              </a:solidFill>
              <a:effectLst/>
              <a:latin typeface="RimTimes"/>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lv-LV"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Darbu organizācijas būtiskie aspekti organizējot metālapstrādes darbus</a:t>
            </a:r>
            <a:endParaRPr lang="lv-LV" sz="2000" dirty="0">
              <a:solidFill>
                <a:srgbClr val="000000"/>
              </a:solidFill>
              <a:effectLst/>
              <a:latin typeface="RimTimes"/>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lv-LV"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Metālapstrādes daudzpusīgā ietekme uz veselību</a:t>
            </a:r>
            <a:endParaRPr lang="lv-LV" sz="2000" dirty="0">
              <a:solidFill>
                <a:srgbClr val="000000"/>
              </a:solidFill>
              <a:effectLst/>
              <a:latin typeface="RimTimes"/>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lv-LV"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Nelaimes gadījumi un arodslimības izpildot metālapstrādes darbus</a:t>
            </a:r>
            <a:endParaRPr lang="lv-LV" sz="2000" dirty="0">
              <a:solidFill>
                <a:srgbClr val="000000"/>
              </a:solidFill>
              <a:effectLst/>
              <a:latin typeface="RimTimes"/>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lv-LV"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Darba vides riski metālapstrāde un samazināšanas iespējas tiem</a:t>
            </a:r>
            <a:endParaRPr lang="lv-LV" sz="2000" dirty="0">
              <a:solidFill>
                <a:srgbClr val="000000"/>
              </a:solidFill>
              <a:effectLst/>
              <a:latin typeface="RimTimes"/>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lv-LV"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Labas prakses piemēri</a:t>
            </a:r>
            <a:endParaRPr lang="lv-LV" sz="2000" dirty="0">
              <a:solidFill>
                <a:srgbClr val="000000"/>
              </a:solidFill>
              <a:effectLst/>
              <a:latin typeface="RimTimes"/>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tabLst>
                <a:tab pos="457200" algn="l"/>
              </a:tabLst>
            </a:pPr>
            <a:r>
              <a:rPr lang="lv-LV"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Bīstamo situāciju piemēri un to iespējamā atpazīšana veicot metālapstrādes darbus</a:t>
            </a:r>
            <a:endParaRPr lang="lv-LV" sz="2000" dirty="0">
              <a:solidFill>
                <a:srgbClr val="000000"/>
              </a:solidFill>
              <a:effectLst/>
              <a:latin typeface="RimTimes"/>
              <a:ea typeface="Times New Roman" panose="02020603050405020304" pitchFamily="18" charset="0"/>
              <a:cs typeface="Times New Roman" panose="02020603050405020304" pitchFamily="18" charset="0"/>
            </a:endParaRPr>
          </a:p>
        </p:txBody>
      </p:sp>
      <p:sp>
        <p:nvSpPr>
          <p:cNvPr id="3" name="Virsraksts 2">
            <a:extLst>
              <a:ext uri="{FF2B5EF4-FFF2-40B4-BE49-F238E27FC236}">
                <a16:creationId xmlns:a16="http://schemas.microsoft.com/office/drawing/2014/main" id="{866C977E-B71A-492D-BE25-278D19C1A6FA}"/>
              </a:ext>
            </a:extLst>
          </p:cNvPr>
          <p:cNvSpPr>
            <a:spLocks noGrp="1"/>
          </p:cNvSpPr>
          <p:nvPr>
            <p:ph type="title"/>
          </p:nvPr>
        </p:nvSpPr>
        <p:spPr>
          <a:xfrm>
            <a:off x="857223" y="214290"/>
            <a:ext cx="7786743" cy="694430"/>
          </a:xfrm>
        </p:spPr>
        <p:txBody>
          <a:bodyPr/>
          <a:lstStyle/>
          <a:p>
            <a:r>
              <a:rPr lang="lv-LV" dirty="0"/>
              <a:t>Tēmas, ko aplūkosim</a:t>
            </a:r>
          </a:p>
        </p:txBody>
      </p:sp>
    </p:spTree>
    <p:extLst>
      <p:ext uri="{BB962C8B-B14F-4D97-AF65-F5344CB8AC3E}">
        <p14:creationId xmlns:p14="http://schemas.microsoft.com/office/powerpoint/2010/main" val="36162448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F217DE-2A3D-4562-87F1-6B69D403D378}"/>
              </a:ext>
            </a:extLst>
          </p:cNvPr>
          <p:cNvSpPr>
            <a:spLocks noGrp="1"/>
          </p:cNvSpPr>
          <p:nvPr>
            <p:ph idx="1"/>
          </p:nvPr>
        </p:nvSpPr>
        <p:spPr>
          <a:xfrm>
            <a:off x="857225" y="1428750"/>
            <a:ext cx="4362848" cy="4714875"/>
          </a:xfrm>
        </p:spPr>
        <p:txBody>
          <a:bodyPr/>
          <a:lstStyle/>
          <a:p>
            <a:pPr marL="0" indent="0">
              <a:buNone/>
            </a:pPr>
            <a:r>
              <a:rPr lang="lv-LV" sz="1800" dirty="0"/>
              <a:t>5.3. </a:t>
            </a:r>
            <a:r>
              <a:rPr lang="lv-LV" sz="1800" b="1" dirty="0"/>
              <a:t>nodrošina</a:t>
            </a:r>
            <a:r>
              <a:rPr lang="lv-LV" sz="1800" dirty="0"/>
              <a:t> nodarbināto ar piemērotām palīgierīcēm (piemēram, ar lāpstu, dakšu, vagoneti, sviru, </a:t>
            </a:r>
            <a:r>
              <a:rPr lang="lv-LV" sz="1800" dirty="0" err="1"/>
              <a:t>skrituļtransportieri</a:t>
            </a:r>
            <a:r>
              <a:rPr lang="lv-LV" sz="1800" dirty="0"/>
              <a:t>);</a:t>
            </a:r>
          </a:p>
          <a:p>
            <a:pPr marL="0" indent="0">
              <a:buNone/>
            </a:pPr>
            <a:r>
              <a:rPr lang="lv-LV" sz="1800" dirty="0"/>
              <a:t>5.4. </a:t>
            </a:r>
            <a:r>
              <a:rPr lang="lv-LV" sz="1800" b="1" dirty="0"/>
              <a:t>pēc iespējas </a:t>
            </a:r>
            <a:r>
              <a:rPr lang="lv-LV" sz="1800" dirty="0"/>
              <a:t>automatizē smaguma pārvietošanas procesu.</a:t>
            </a:r>
          </a:p>
          <a:p>
            <a:pPr marL="0" indent="0">
              <a:buNone/>
            </a:pPr>
            <a:r>
              <a:rPr lang="lv-LV" sz="1800" dirty="0"/>
              <a:t>6. </a:t>
            </a:r>
            <a:r>
              <a:rPr lang="lv-LV" sz="1800" b="1" dirty="0"/>
              <a:t>Uzticot</a:t>
            </a:r>
            <a:r>
              <a:rPr lang="lv-LV" sz="1800" dirty="0"/>
              <a:t> nodarbinātajam darba pienākumus, darba devējs ņem vērā nodarbinātā atbilstību un fiziskās spējas.</a:t>
            </a:r>
          </a:p>
          <a:p>
            <a:pPr marL="0" indent="0">
              <a:buNone/>
            </a:pPr>
            <a:r>
              <a:rPr lang="lv-LV" sz="1800" dirty="0">
                <a:hlinkClick r:id="rId3" action="ppaction://hlinkfile"/>
              </a:rPr>
              <a:t>..\</a:t>
            </a:r>
            <a:r>
              <a:rPr lang="lv-LV" sz="1800" dirty="0" err="1">
                <a:hlinkClick r:id="rId3" action="ppaction://hlinkfile"/>
              </a:rPr>
              <a:t>piemeri</a:t>
            </a:r>
            <a:r>
              <a:rPr lang="lv-LV" sz="1800" dirty="0">
                <a:hlinkClick r:id="rId3" action="ppaction://hlinkfile"/>
              </a:rPr>
              <a:t>\Pielikums smagumi.docx</a:t>
            </a:r>
            <a:endParaRPr lang="lv-LV" sz="1800" dirty="0"/>
          </a:p>
        </p:txBody>
      </p:sp>
      <p:sp>
        <p:nvSpPr>
          <p:cNvPr id="3" name="Title 2">
            <a:extLst>
              <a:ext uri="{FF2B5EF4-FFF2-40B4-BE49-F238E27FC236}">
                <a16:creationId xmlns:a16="http://schemas.microsoft.com/office/drawing/2014/main" id="{E1F13408-E88B-40AE-AA86-8E717D98E39F}"/>
              </a:ext>
            </a:extLst>
          </p:cNvPr>
          <p:cNvSpPr>
            <a:spLocks noGrp="1"/>
          </p:cNvSpPr>
          <p:nvPr>
            <p:ph type="title"/>
          </p:nvPr>
        </p:nvSpPr>
        <p:spPr/>
        <p:txBody>
          <a:bodyPr/>
          <a:lstStyle/>
          <a:p>
            <a:endParaRPr lang="lv-LV"/>
          </a:p>
        </p:txBody>
      </p:sp>
    </p:spTree>
    <p:extLst>
      <p:ext uri="{BB962C8B-B14F-4D97-AF65-F5344CB8AC3E}">
        <p14:creationId xmlns:p14="http://schemas.microsoft.com/office/powerpoint/2010/main" val="24567860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9FCAD1-E4F1-4941-BBF3-8217CA82C7A3}"/>
              </a:ext>
            </a:extLst>
          </p:cNvPr>
          <p:cNvSpPr>
            <a:spLocks noGrp="1"/>
          </p:cNvSpPr>
          <p:nvPr>
            <p:ph idx="1"/>
          </p:nvPr>
        </p:nvSpPr>
        <p:spPr/>
        <p:txBody>
          <a:bodyPr/>
          <a:lstStyle/>
          <a:p>
            <a:pPr marL="0" indent="0">
              <a:buNone/>
            </a:pPr>
            <a:r>
              <a:rPr lang="lv-LV" sz="1800" dirty="0"/>
              <a:t>3. Individuālos aizsardzības līdzekļus (1.pielikums) lieto, ja no darba vides riska faktora iedarbības n</a:t>
            </a:r>
            <a:r>
              <a:rPr lang="lv-LV" sz="1800" b="1" dirty="0"/>
              <a:t>av iespējams izvairīties vai to nav iespējams mazināt</a:t>
            </a:r>
            <a:r>
              <a:rPr lang="lv-LV" sz="1800" dirty="0"/>
              <a:t>, lietojot kolektīvos aizsardzības līdzekļus (aizsardzības līdzekļi, kas paredzēti vairāk nekā viena nodarbinātā drošības un veselības aizsardzībai) vai ieviešot nepieciešamos darba aizsardzības pasākumus.</a:t>
            </a:r>
          </a:p>
          <a:p>
            <a:pPr marL="0" indent="0">
              <a:buNone/>
            </a:pPr>
            <a:r>
              <a:rPr lang="lv-LV" sz="1800" dirty="0"/>
              <a:t>4. </a:t>
            </a:r>
            <a:r>
              <a:rPr lang="lv-LV" sz="1800" b="1" dirty="0"/>
              <a:t>Atļauts</a:t>
            </a:r>
            <a:r>
              <a:rPr lang="lv-LV" sz="1800" dirty="0"/>
              <a:t> lietot tikai tādus aizsardzības līdzekļus, kuri projektēti un izgatavoti atbilstoši normatīvajiem aktiem par individuālajiem aizsardzības līdzekļiem un atbilst:</a:t>
            </a:r>
          </a:p>
          <a:p>
            <a:pPr marL="0" indent="0">
              <a:buNone/>
            </a:pPr>
            <a:r>
              <a:rPr lang="lv-LV" sz="1800" dirty="0"/>
              <a:t>6. Darba devējs </a:t>
            </a:r>
            <a:r>
              <a:rPr lang="lv-LV" sz="1800" b="1" dirty="0"/>
              <a:t>bez maksas </a:t>
            </a:r>
            <a:r>
              <a:rPr lang="lv-LV" sz="1800" dirty="0"/>
              <a:t>nodrošina nodarbinātos ar aizsardzības līdzekļiem, veic pasākumus, kas nodrošina aizsardzības līdzekļu uzturēšanu darba kārtībā un atbilstību higiēnas prasībām saskaņā ar ražotāja instrukcijām (piemēram, aizsardzības līdzekļu glabāšanu, pārbaudi, tīrīšanu, dezinfekciju, remontu).</a:t>
            </a:r>
          </a:p>
        </p:txBody>
      </p:sp>
      <p:sp>
        <p:nvSpPr>
          <p:cNvPr id="3" name="Title 2">
            <a:extLst>
              <a:ext uri="{FF2B5EF4-FFF2-40B4-BE49-F238E27FC236}">
                <a16:creationId xmlns:a16="http://schemas.microsoft.com/office/drawing/2014/main" id="{731E6BAB-CCD9-46D4-A3FF-F23248B5F6A8}"/>
              </a:ext>
            </a:extLst>
          </p:cNvPr>
          <p:cNvSpPr>
            <a:spLocks noGrp="1"/>
          </p:cNvSpPr>
          <p:nvPr>
            <p:ph type="title"/>
          </p:nvPr>
        </p:nvSpPr>
        <p:spPr/>
        <p:txBody>
          <a:bodyPr/>
          <a:lstStyle/>
          <a:p>
            <a:r>
              <a:rPr lang="lv-LV" dirty="0"/>
              <a:t>Darba aizsardzības prasības, lietojot individuālos aizsardzības līdzekļus</a:t>
            </a:r>
          </a:p>
        </p:txBody>
      </p:sp>
    </p:spTree>
    <p:extLst>
      <p:ext uri="{BB962C8B-B14F-4D97-AF65-F5344CB8AC3E}">
        <p14:creationId xmlns:p14="http://schemas.microsoft.com/office/powerpoint/2010/main" val="12536415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CF7675-4906-4418-B729-659AF38F36AE}"/>
              </a:ext>
            </a:extLst>
          </p:cNvPr>
          <p:cNvSpPr>
            <a:spLocks noGrp="1"/>
          </p:cNvSpPr>
          <p:nvPr>
            <p:ph idx="1"/>
          </p:nvPr>
        </p:nvSpPr>
        <p:spPr/>
        <p:txBody>
          <a:bodyPr/>
          <a:lstStyle/>
          <a:p>
            <a:pPr marL="0" indent="0">
              <a:buNone/>
            </a:pPr>
            <a:r>
              <a:rPr lang="lv-LV" sz="1800" dirty="0"/>
              <a:t>7. Aizsardzības līdzekļus </a:t>
            </a:r>
            <a:r>
              <a:rPr lang="lv-LV" sz="1800" b="1" dirty="0"/>
              <a:t>lieto tikai ražotāja instrukcijās </a:t>
            </a:r>
            <a:r>
              <a:rPr lang="lv-LV" sz="1800" dirty="0"/>
              <a:t>paredzētajiem mērķiem un atbilstoši šajās instrukcijās noteiktajām drošības prasībām. Darba devējs nodrošina, lai instrukcijas ir nodarbinātajiem saprotamas un pieejamas.</a:t>
            </a:r>
          </a:p>
          <a:p>
            <a:pPr marL="0" indent="0">
              <a:buNone/>
            </a:pPr>
            <a:r>
              <a:rPr lang="lv-LV" sz="1800" dirty="0"/>
              <a:t>8. Aizsardzības līdzekļa pārbaudi </a:t>
            </a:r>
            <a:r>
              <a:rPr lang="lv-LV" sz="1800" b="1" dirty="0"/>
              <a:t>pirms</a:t>
            </a:r>
            <a:r>
              <a:rPr lang="lv-LV" sz="1800" dirty="0"/>
              <a:t> lietošanas, tā apkopi, tīrīšanu, dezinfekciju un remontu saskaņā ar aizsardzības līdzekļa ražotāja pievienoto instrukciju veic šajos darbos </a:t>
            </a:r>
            <a:r>
              <a:rPr lang="lv-LV" sz="1800" b="1" dirty="0"/>
              <a:t>apmācīti nodarbinātie </a:t>
            </a:r>
            <a:r>
              <a:rPr lang="lv-LV" sz="1800" dirty="0"/>
              <a:t>vai komersanti.</a:t>
            </a:r>
          </a:p>
        </p:txBody>
      </p:sp>
      <p:sp>
        <p:nvSpPr>
          <p:cNvPr id="3" name="Title 2">
            <a:extLst>
              <a:ext uri="{FF2B5EF4-FFF2-40B4-BE49-F238E27FC236}">
                <a16:creationId xmlns:a16="http://schemas.microsoft.com/office/drawing/2014/main" id="{1D1C22EF-6E1A-4D3B-B396-3122883718C5}"/>
              </a:ext>
            </a:extLst>
          </p:cNvPr>
          <p:cNvSpPr>
            <a:spLocks noGrp="1"/>
          </p:cNvSpPr>
          <p:nvPr>
            <p:ph type="title"/>
          </p:nvPr>
        </p:nvSpPr>
        <p:spPr/>
        <p:txBody>
          <a:bodyPr/>
          <a:lstStyle/>
          <a:p>
            <a:endParaRPr lang="lv-LV"/>
          </a:p>
        </p:txBody>
      </p:sp>
    </p:spTree>
    <p:extLst>
      <p:ext uri="{BB962C8B-B14F-4D97-AF65-F5344CB8AC3E}">
        <p14:creationId xmlns:p14="http://schemas.microsoft.com/office/powerpoint/2010/main" val="21057968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9127EA-AA93-471F-8604-B372721FD39D}"/>
              </a:ext>
            </a:extLst>
          </p:cNvPr>
          <p:cNvSpPr>
            <a:spLocks noGrp="1"/>
          </p:cNvSpPr>
          <p:nvPr>
            <p:ph idx="1"/>
          </p:nvPr>
        </p:nvSpPr>
        <p:spPr/>
        <p:txBody>
          <a:bodyPr/>
          <a:lstStyle/>
          <a:p>
            <a:pPr marL="0" indent="0">
              <a:buNone/>
            </a:pPr>
            <a:r>
              <a:rPr lang="lv-LV" sz="1800" dirty="0"/>
              <a:t>8. Darba devējs nodrošina ar drošības zīmēm darba vietas, kurās darba vides risku vai nopietnas un tiešas briesmas </a:t>
            </a:r>
            <a:r>
              <a:rPr lang="lv-LV" sz="1800" b="1" dirty="0"/>
              <a:t>nevar novērst vai samazināt </a:t>
            </a:r>
            <a:r>
              <a:rPr lang="lv-LV" sz="1800" dirty="0"/>
              <a:t>ar kolektīvās aizsardzības tehniskajiem līdzekļiem, kā arī darba organizācijā lietotajiem līdzekļiem, metodēm un procedūrām. Darba devējs ir atbildīgs par attiecīgo drošības zīmju uzturēšanu. Darba devējs, izvēloties drošības zīmes, ņem vērā jebkuru darba vides risku darba vietā.</a:t>
            </a:r>
          </a:p>
          <a:p>
            <a:pPr marL="0" indent="0">
              <a:buNone/>
            </a:pPr>
            <a:endParaRPr lang="lv-LV" sz="1800" dirty="0"/>
          </a:p>
          <a:p>
            <a:pPr marL="0" indent="0">
              <a:buNone/>
            </a:pPr>
            <a:r>
              <a:rPr lang="lv-LV" sz="1800" dirty="0"/>
              <a:t>9. </a:t>
            </a:r>
            <a:r>
              <a:rPr lang="lv-LV" sz="1800" b="1" dirty="0"/>
              <a:t>Nodarbināto iepazīstina </a:t>
            </a:r>
            <a:r>
              <a:rPr lang="lv-LV" sz="1800" dirty="0"/>
              <a:t>ar darba vietā lietotajām drošības zīmēm un drošības zīmju (īpaši signālu un vārdiskas saziņas) nozīmi, kā arī instruē par drošības zīmju lietošanu.</a:t>
            </a:r>
          </a:p>
        </p:txBody>
      </p:sp>
      <p:sp>
        <p:nvSpPr>
          <p:cNvPr id="3" name="Title 2">
            <a:extLst>
              <a:ext uri="{FF2B5EF4-FFF2-40B4-BE49-F238E27FC236}">
                <a16:creationId xmlns:a16="http://schemas.microsoft.com/office/drawing/2014/main" id="{5181CA00-1DC5-4C2C-84B8-94E1BC4C77D9}"/>
              </a:ext>
            </a:extLst>
          </p:cNvPr>
          <p:cNvSpPr>
            <a:spLocks noGrp="1"/>
          </p:cNvSpPr>
          <p:nvPr>
            <p:ph type="title"/>
          </p:nvPr>
        </p:nvSpPr>
        <p:spPr/>
        <p:txBody>
          <a:bodyPr/>
          <a:lstStyle/>
          <a:p>
            <a:pPr algn="ctr"/>
            <a:r>
              <a:rPr lang="lv-LV" dirty="0"/>
              <a:t>Darba aizsardzības prasības drošības zīmju lietošanā</a:t>
            </a:r>
          </a:p>
        </p:txBody>
      </p:sp>
    </p:spTree>
    <p:extLst>
      <p:ext uri="{BB962C8B-B14F-4D97-AF65-F5344CB8AC3E}">
        <p14:creationId xmlns:p14="http://schemas.microsoft.com/office/powerpoint/2010/main" val="2536866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5A2252-83D9-47DE-BC46-BA943A9B24AB}"/>
              </a:ext>
            </a:extLst>
          </p:cNvPr>
          <p:cNvSpPr>
            <a:spLocks noGrp="1"/>
          </p:cNvSpPr>
          <p:nvPr>
            <p:ph type="title"/>
          </p:nvPr>
        </p:nvSpPr>
        <p:spPr/>
        <p:txBody>
          <a:bodyPr/>
          <a:lstStyle/>
          <a:p>
            <a:pPr algn="ctr"/>
            <a:r>
              <a:rPr lang="lv-LV" dirty="0"/>
              <a:t>Darba aizsardzības prasības, lietojot darba aprīkojumu </a:t>
            </a:r>
          </a:p>
        </p:txBody>
      </p:sp>
      <p:sp>
        <p:nvSpPr>
          <p:cNvPr id="2" name="Satura vietturis 1">
            <a:extLst>
              <a:ext uri="{FF2B5EF4-FFF2-40B4-BE49-F238E27FC236}">
                <a16:creationId xmlns:a16="http://schemas.microsoft.com/office/drawing/2014/main" id="{57BADA87-2769-067F-7BEC-BA6FFA99CB1D}"/>
              </a:ext>
            </a:extLst>
          </p:cNvPr>
          <p:cNvSpPr>
            <a:spLocks noGrp="1"/>
          </p:cNvSpPr>
          <p:nvPr>
            <p:ph idx="1"/>
          </p:nvPr>
        </p:nvSpPr>
        <p:spPr/>
        <p:txBody>
          <a:bodyPr/>
          <a:lstStyle/>
          <a:p>
            <a:endParaRPr lang="lv-LV"/>
          </a:p>
        </p:txBody>
      </p:sp>
    </p:spTree>
    <p:extLst>
      <p:ext uri="{BB962C8B-B14F-4D97-AF65-F5344CB8AC3E}">
        <p14:creationId xmlns:p14="http://schemas.microsoft.com/office/powerpoint/2010/main" val="727853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7B4D91-6585-489B-984F-D8AC88BD56EC}"/>
              </a:ext>
            </a:extLst>
          </p:cNvPr>
          <p:cNvSpPr>
            <a:spLocks noGrp="1"/>
          </p:cNvSpPr>
          <p:nvPr>
            <p:ph idx="1"/>
          </p:nvPr>
        </p:nvSpPr>
        <p:spPr>
          <a:xfrm>
            <a:off x="857224" y="980728"/>
            <a:ext cx="7786743" cy="5162897"/>
          </a:xfrm>
        </p:spPr>
        <p:txBody>
          <a:bodyPr/>
          <a:lstStyle/>
          <a:p>
            <a:pPr marL="0" indent="0">
              <a:buNone/>
            </a:pPr>
            <a:r>
              <a:rPr lang="lv-LV" sz="1600" dirty="0"/>
              <a:t>6. Trokšņa radītā riska novērtēšanu darba devējs nodrošina atbilstoši uzņēmuma </a:t>
            </a:r>
            <a:r>
              <a:rPr lang="lv-LV" sz="1600" b="1" dirty="0"/>
              <a:t>darba vides iekšējās uzraudzības un darba vides risku novērtēšanas kārtībai</a:t>
            </a:r>
            <a:r>
              <a:rPr lang="lv-LV" sz="1600" dirty="0"/>
              <a:t>, iesaistot uzticības personas un nodarbinātos.</a:t>
            </a:r>
          </a:p>
          <a:p>
            <a:pPr marL="0" indent="0">
              <a:buNone/>
            </a:pPr>
            <a:r>
              <a:rPr lang="lv-LV" sz="1600" dirty="0"/>
              <a:t>7. Ja, pārbaudot darba vietas, konstatē, ka troksnis </a:t>
            </a:r>
            <a:r>
              <a:rPr lang="lv-LV" sz="1600" b="1" dirty="0"/>
              <a:t>rada vai var radīt </a:t>
            </a:r>
            <a:r>
              <a:rPr lang="lv-LV" sz="1600" dirty="0"/>
              <a:t>risku nodarbinātā drošībai un veselībai, darba devējs nodrošina trokšņa mērījumus un trokšņa radītā riska novērtēšanu.</a:t>
            </a:r>
          </a:p>
          <a:p>
            <a:pPr marL="0" indent="0">
              <a:buNone/>
            </a:pPr>
            <a:r>
              <a:rPr lang="lv-LV" sz="1600" dirty="0"/>
              <a:t>8. Trokšņa mērījumus </a:t>
            </a:r>
            <a:r>
              <a:rPr lang="lv-LV" sz="1600" b="1" dirty="0"/>
              <a:t>vispirms veic </a:t>
            </a:r>
            <a:r>
              <a:rPr lang="lv-LV" sz="1600" dirty="0"/>
              <a:t>darba vietās, kurās pēc sākotnējās (pirmreizējās) darba vietu pārbaudes konstatēts, ka troksnis rada vai var radīt risku nodarbināto drošībai vai veselībai.</a:t>
            </a:r>
          </a:p>
          <a:p>
            <a:pPr marL="0" indent="0">
              <a:buNone/>
            </a:pPr>
            <a:r>
              <a:rPr lang="lv-LV" sz="1600" dirty="0"/>
              <a:t>9. Trokšņa mērījumos izmantotās metodes un mēraparatūru pielāgo konkrētajiem apstākļiem, it īpaši mērāmā trokšņa raksturam, tā ekspozīcijas ilgumam un darba vides faktoriem. Trokšņa mērījumos izmantotās metodes pielāgo arī mēraparatūras īpatnībām.</a:t>
            </a:r>
          </a:p>
          <a:p>
            <a:pPr marL="0" indent="0">
              <a:buNone/>
            </a:pPr>
            <a:r>
              <a:rPr lang="lv-LV" sz="1600" dirty="0"/>
              <a:t>10. Trokšņa mērījumos izmantotās metodes ietver mērīšanas punktu izvēli atbilstoši konkrētajiem apstākļiem un situācijai, kādā nodarbinātais ir pakļauts troksnim ikdienas darbā (visas iekārtas un cits darba aprīkojums ir ieslēgts, nodarbinātie atrodas savās darba vietās kā parastā darba dienā). Troksni mēra un novērtē atbilstoši šo noteikumu 1.pielikumā noteiktajai trokšņa mērīšanas procedūrai.</a:t>
            </a:r>
          </a:p>
        </p:txBody>
      </p:sp>
      <p:sp>
        <p:nvSpPr>
          <p:cNvPr id="3" name="Title 2">
            <a:extLst>
              <a:ext uri="{FF2B5EF4-FFF2-40B4-BE49-F238E27FC236}">
                <a16:creationId xmlns:a16="http://schemas.microsoft.com/office/drawing/2014/main" id="{DE5DB369-0C50-4E03-B147-088481BF3A4F}"/>
              </a:ext>
            </a:extLst>
          </p:cNvPr>
          <p:cNvSpPr>
            <a:spLocks noGrp="1"/>
          </p:cNvSpPr>
          <p:nvPr>
            <p:ph type="title"/>
          </p:nvPr>
        </p:nvSpPr>
        <p:spPr>
          <a:xfrm>
            <a:off x="857223" y="214290"/>
            <a:ext cx="7786743" cy="766438"/>
          </a:xfrm>
        </p:spPr>
        <p:txBody>
          <a:bodyPr/>
          <a:lstStyle/>
          <a:p>
            <a:pPr algn="ctr"/>
            <a:r>
              <a:rPr lang="lv-LV" sz="2400" dirty="0"/>
              <a:t>Darba aizsardzības prasības nodarbināto aizsardzībai pret darba vides trokšņa radīto risku</a:t>
            </a:r>
          </a:p>
        </p:txBody>
      </p:sp>
    </p:spTree>
    <p:extLst>
      <p:ext uri="{BB962C8B-B14F-4D97-AF65-F5344CB8AC3E}">
        <p14:creationId xmlns:p14="http://schemas.microsoft.com/office/powerpoint/2010/main" val="22142064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E8A2B3-A352-4C1C-A597-8D16E2B155CF}"/>
              </a:ext>
            </a:extLst>
          </p:cNvPr>
          <p:cNvSpPr>
            <a:spLocks noGrp="1"/>
          </p:cNvSpPr>
          <p:nvPr>
            <p:ph type="title"/>
          </p:nvPr>
        </p:nvSpPr>
        <p:spPr/>
        <p:txBody>
          <a:bodyPr/>
          <a:lstStyle/>
          <a:p>
            <a:r>
              <a:rPr lang="lv-LV" dirty="0"/>
              <a:t>Troksnis</a:t>
            </a:r>
          </a:p>
        </p:txBody>
      </p:sp>
      <p:pic>
        <p:nvPicPr>
          <p:cNvPr id="5" name="Picture 4">
            <a:extLst>
              <a:ext uri="{FF2B5EF4-FFF2-40B4-BE49-F238E27FC236}">
                <a16:creationId xmlns:a16="http://schemas.microsoft.com/office/drawing/2014/main" id="{F78C9EEF-0D42-48F1-99A1-5E85248B9249}"/>
              </a:ext>
            </a:extLst>
          </p:cNvPr>
          <p:cNvPicPr>
            <a:picLocks noChangeAspect="1"/>
          </p:cNvPicPr>
          <p:nvPr/>
        </p:nvPicPr>
        <p:blipFill>
          <a:blip r:embed="rId3"/>
          <a:stretch>
            <a:fillRect/>
          </a:stretch>
        </p:blipFill>
        <p:spPr>
          <a:xfrm>
            <a:off x="0" y="2241949"/>
            <a:ext cx="9144000" cy="2374101"/>
          </a:xfrm>
          <a:prstGeom prst="rect">
            <a:avLst/>
          </a:prstGeom>
        </p:spPr>
      </p:pic>
      <p:sp>
        <p:nvSpPr>
          <p:cNvPr id="8" name="TextBox 7">
            <a:extLst>
              <a:ext uri="{FF2B5EF4-FFF2-40B4-BE49-F238E27FC236}">
                <a16:creationId xmlns:a16="http://schemas.microsoft.com/office/drawing/2014/main" id="{24F1962A-80D5-4E6A-BA28-1B8AC2B0D95D}"/>
              </a:ext>
            </a:extLst>
          </p:cNvPr>
          <p:cNvSpPr txBox="1"/>
          <p:nvPr/>
        </p:nvSpPr>
        <p:spPr>
          <a:xfrm>
            <a:off x="4571274" y="5445224"/>
            <a:ext cx="4572000" cy="584775"/>
          </a:xfrm>
          <a:prstGeom prst="rect">
            <a:avLst/>
          </a:prstGeom>
          <a:noFill/>
        </p:spPr>
        <p:txBody>
          <a:bodyPr wrap="square">
            <a:spAutoFit/>
          </a:bodyPr>
          <a:lstStyle/>
          <a:p>
            <a:r>
              <a:rPr lang="lv-LV" dirty="0"/>
              <a:t>https://www.vdi.gov.lv/sites/vdi/files/media_file/2_1_2_darba_vides_laboratoriskie_merijumi.pdf</a:t>
            </a:r>
          </a:p>
        </p:txBody>
      </p:sp>
    </p:spTree>
    <p:extLst>
      <p:ext uri="{BB962C8B-B14F-4D97-AF65-F5344CB8AC3E}">
        <p14:creationId xmlns:p14="http://schemas.microsoft.com/office/powerpoint/2010/main" val="24944713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C94CEA-A7D6-4266-843B-1523427888DA}"/>
              </a:ext>
            </a:extLst>
          </p:cNvPr>
          <p:cNvSpPr>
            <a:spLocks noGrp="1"/>
          </p:cNvSpPr>
          <p:nvPr>
            <p:ph idx="1"/>
          </p:nvPr>
        </p:nvSpPr>
        <p:spPr/>
        <p:txBody>
          <a:bodyPr/>
          <a:lstStyle/>
          <a:p>
            <a:pPr marL="0" indent="0">
              <a:buNone/>
            </a:pPr>
            <a:r>
              <a:rPr lang="lv-LV" sz="1800" dirty="0"/>
              <a:t>73. </a:t>
            </a:r>
            <a:r>
              <a:rPr lang="lv-LV" sz="1800" b="1" dirty="0"/>
              <a:t>Prasības </a:t>
            </a:r>
            <a:r>
              <a:rPr lang="lv-LV" sz="1800" dirty="0"/>
              <a:t>darbam ar metāla vai betona karkasiem, veidņiem un smagām saliekamām būvdetaļām:</a:t>
            </a:r>
          </a:p>
          <a:p>
            <a:pPr marL="0" indent="0">
              <a:buNone/>
            </a:pPr>
            <a:r>
              <a:rPr lang="lv-LV" sz="1800" dirty="0"/>
              <a:t>73.1. metāla vai betona karkasus un to sastāvdaļas, veidņus, gatavās būvdetaļas vai pagaidu balstus un balstu konstrukcijas uzstāda un nojauc </a:t>
            </a:r>
            <a:r>
              <a:rPr lang="lv-LV" sz="1800" b="1" dirty="0"/>
              <a:t>tikai darba vadītāja vai cita darba devēja norīkota nodarbinātā uzraudzībā, kuram ir nepieciešamās zināšanas un pieredze attiecīgajā jomā</a:t>
            </a:r>
            <a:r>
              <a:rPr lang="lv-LV" sz="1800" dirty="0"/>
              <a:t>;</a:t>
            </a:r>
          </a:p>
          <a:p>
            <a:pPr marL="0" indent="0">
              <a:buNone/>
            </a:pPr>
            <a:r>
              <a:rPr lang="lv-LV" sz="1800" dirty="0"/>
              <a:t>73.2. </a:t>
            </a:r>
            <a:r>
              <a:rPr lang="lv-LV" sz="1800" b="1" dirty="0"/>
              <a:t>veic atbilstošus drošības pasākumus</a:t>
            </a:r>
            <a:r>
              <a:rPr lang="lv-LV" sz="1800" dirty="0"/>
              <a:t>, lai pasargātu nodarbinātos no riska, ko rada konstrukcijas nestabilitāte vai nepietiekama stiprība;</a:t>
            </a:r>
          </a:p>
          <a:p>
            <a:pPr marL="0" indent="0">
              <a:buNone/>
            </a:pPr>
            <a:r>
              <a:rPr lang="lv-LV" sz="1800" dirty="0"/>
              <a:t>73.3. veidņu, pagaidu balstu un balstu konstrukcijas izgatavo, uzstāda un uztur tā, lai tās </a:t>
            </a:r>
            <a:r>
              <a:rPr lang="lv-LV" sz="1800" b="1" dirty="0"/>
              <a:t>droši izturētu darba procesā paredzētās slodzes un deformācijas.</a:t>
            </a:r>
          </a:p>
        </p:txBody>
      </p:sp>
      <p:sp>
        <p:nvSpPr>
          <p:cNvPr id="3" name="Title 2">
            <a:extLst>
              <a:ext uri="{FF2B5EF4-FFF2-40B4-BE49-F238E27FC236}">
                <a16:creationId xmlns:a16="http://schemas.microsoft.com/office/drawing/2014/main" id="{FD025943-6319-4F99-B2B2-7EE9E6D0BC02}"/>
              </a:ext>
            </a:extLst>
          </p:cNvPr>
          <p:cNvSpPr>
            <a:spLocks noGrp="1"/>
          </p:cNvSpPr>
          <p:nvPr>
            <p:ph type="title"/>
          </p:nvPr>
        </p:nvSpPr>
        <p:spPr/>
        <p:txBody>
          <a:bodyPr/>
          <a:lstStyle/>
          <a:p>
            <a:pPr algn="ctr"/>
            <a:r>
              <a:rPr lang="lv-LV" dirty="0"/>
              <a:t>Darba aizsardzības prasības, veicot būvdarbus</a:t>
            </a:r>
          </a:p>
        </p:txBody>
      </p:sp>
    </p:spTree>
    <p:extLst>
      <p:ext uri="{BB962C8B-B14F-4D97-AF65-F5344CB8AC3E}">
        <p14:creationId xmlns:p14="http://schemas.microsoft.com/office/powerpoint/2010/main" val="1847315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228A4E-E1CE-425A-AF48-A4CDFDAAAAC2}"/>
              </a:ext>
            </a:extLst>
          </p:cNvPr>
          <p:cNvSpPr>
            <a:spLocks noGrp="1"/>
          </p:cNvSpPr>
          <p:nvPr>
            <p:ph idx="1"/>
          </p:nvPr>
        </p:nvSpPr>
        <p:spPr/>
        <p:txBody>
          <a:bodyPr/>
          <a:lstStyle/>
          <a:p>
            <a:pPr marL="0" indent="0">
              <a:buNone/>
            </a:pPr>
            <a:r>
              <a:rPr lang="lv-LV" sz="1800" dirty="0"/>
              <a:t>8. Ja darba vietu pārbaudē un pēc iepazīšanās ar darba iekārtu tehnisko dokumentāciju konstatēts, ka </a:t>
            </a:r>
            <a:r>
              <a:rPr lang="lv-LV" sz="1800" b="1" dirty="0"/>
              <a:t>vibrācija rada vai var radīt risku nodarbinātā drošībai un veselībai</a:t>
            </a:r>
            <a:r>
              <a:rPr lang="lv-LV" sz="1800" dirty="0"/>
              <a:t>, darba devējs nodrošina vibrācijas radītā riska novērtēšanu un pirmreizējus vibrācijas līmeņa mērījumus visās darba vietās, kurās konstatēts, ka vibrācija rada vai var radīt risku nodarbināto drošībai un veselībai.</a:t>
            </a:r>
          </a:p>
          <a:p>
            <a:pPr marL="0" indent="0">
              <a:buNone/>
            </a:pPr>
            <a:endParaRPr lang="lv-LV" sz="1800" dirty="0"/>
          </a:p>
          <a:p>
            <a:pPr marL="0" indent="0">
              <a:buNone/>
            </a:pPr>
            <a:r>
              <a:rPr lang="lv-LV" sz="1800" dirty="0"/>
              <a:t>9. Vibrācijas radīto risku novērtē </a:t>
            </a:r>
            <a:r>
              <a:rPr lang="lv-LV" sz="1800" b="1" dirty="0"/>
              <a:t>ne retāk kā reizi gadā</a:t>
            </a:r>
            <a:r>
              <a:rPr lang="lv-LV" sz="1800" dirty="0"/>
              <a:t>, kā arī ja radīta jauna darba vieta vai notikušas būtiskas pārmaiņas darba vidē (piemēram, mainās darba procesi, metodes, darba aprīkojums), kas minēto risku varētu palielināt.</a:t>
            </a:r>
          </a:p>
        </p:txBody>
      </p:sp>
      <p:sp>
        <p:nvSpPr>
          <p:cNvPr id="3" name="Title 2">
            <a:extLst>
              <a:ext uri="{FF2B5EF4-FFF2-40B4-BE49-F238E27FC236}">
                <a16:creationId xmlns:a16="http://schemas.microsoft.com/office/drawing/2014/main" id="{7B4B5140-4B17-49A3-87EB-17A2211209CD}"/>
              </a:ext>
            </a:extLst>
          </p:cNvPr>
          <p:cNvSpPr>
            <a:spLocks noGrp="1"/>
          </p:cNvSpPr>
          <p:nvPr>
            <p:ph type="title"/>
          </p:nvPr>
        </p:nvSpPr>
        <p:spPr/>
        <p:txBody>
          <a:bodyPr/>
          <a:lstStyle/>
          <a:p>
            <a:pPr algn="ctr"/>
            <a:r>
              <a:rPr lang="lv-LV" sz="2800" dirty="0"/>
              <a:t>Darba aizsardzības prasības nodarbināto aizsardzībai pret vibrācijas radīto risku darba vidē</a:t>
            </a:r>
          </a:p>
        </p:txBody>
      </p:sp>
    </p:spTree>
    <p:extLst>
      <p:ext uri="{BB962C8B-B14F-4D97-AF65-F5344CB8AC3E}">
        <p14:creationId xmlns:p14="http://schemas.microsoft.com/office/powerpoint/2010/main" val="2726849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46E571-AABC-4A70-8F00-F91E9AA2C0EA}"/>
              </a:ext>
            </a:extLst>
          </p:cNvPr>
          <p:cNvSpPr>
            <a:spLocks noGrp="1"/>
          </p:cNvSpPr>
          <p:nvPr>
            <p:ph idx="1"/>
          </p:nvPr>
        </p:nvSpPr>
        <p:spPr/>
        <p:txBody>
          <a:bodyPr/>
          <a:lstStyle/>
          <a:p>
            <a:pPr marL="0" indent="0">
              <a:buNone/>
            </a:pPr>
            <a:r>
              <a:rPr lang="lv-LV" sz="1600" dirty="0"/>
              <a:t>11. Darba devējs nosaka darba vietas un darba procesus, kuros ķīmiskās vielas un maisījumi rada vai var radīt risku nodarbināto drošībai un veselībai, </a:t>
            </a:r>
            <a:r>
              <a:rPr lang="lv-LV" sz="1600" b="1" dirty="0"/>
              <a:t>un novērtē to risku</a:t>
            </a:r>
            <a:r>
              <a:rPr lang="lv-LV" sz="1600" dirty="0"/>
              <a:t>, ņemot vērā:</a:t>
            </a:r>
          </a:p>
          <a:p>
            <a:pPr marL="0" indent="0">
              <a:buNone/>
            </a:pPr>
            <a:r>
              <a:rPr lang="lv-LV" sz="1600" dirty="0"/>
              <a:t>11.1. ķīmisko vielu un maisījumu drošības datu lapas informāciju, kas saņemta no piegādātāja vai importētāja;</a:t>
            </a:r>
          </a:p>
          <a:p>
            <a:pPr marL="0" indent="0">
              <a:buNone/>
            </a:pPr>
            <a:r>
              <a:rPr lang="lv-LV" sz="1600" dirty="0"/>
              <a:t>11.2. nodarbināto veselības pārbaužu rezultātus;</a:t>
            </a:r>
          </a:p>
          <a:p>
            <a:pPr marL="0" indent="0">
              <a:buNone/>
            </a:pPr>
            <a:r>
              <a:rPr lang="lv-LV" sz="1600" dirty="0"/>
              <a:t>11.3. veikto vai veicamo preventīvo pasākumu rezultātus un prognozes;</a:t>
            </a:r>
          </a:p>
          <a:p>
            <a:pPr marL="0" indent="0">
              <a:buNone/>
            </a:pPr>
            <a:r>
              <a:rPr lang="lv-LV" sz="1600" dirty="0"/>
              <a:t>11.4. citu informāciju par ķīmisko vielu un maisījumu bīstamību;</a:t>
            </a:r>
          </a:p>
          <a:p>
            <a:pPr marL="0" indent="0">
              <a:buNone/>
            </a:pPr>
            <a:r>
              <a:rPr lang="lv-LV" sz="1600" dirty="0"/>
              <a:t>11.5. ķīmisko vielu aroda ekspozīcijas robežvērtības (AER) darba vides gaisā;</a:t>
            </a:r>
          </a:p>
          <a:p>
            <a:pPr marL="0" indent="0">
              <a:buNone/>
            </a:pPr>
            <a:r>
              <a:rPr lang="lv-LV" sz="1600" dirty="0"/>
              <a:t>11.6. ķīmisko vielu un maisījumu bioloģiskās ekspozīcijas rādītājus (BER);</a:t>
            </a:r>
          </a:p>
          <a:p>
            <a:pPr marL="0" indent="0">
              <a:buNone/>
            </a:pPr>
            <a:r>
              <a:rPr lang="lv-LV" sz="1600" dirty="0"/>
              <a:t>11.7. konkrētos darba apstākļus un procesus darba vietā un telpā (tai skaitā blakus darba vietās), kā arī darba vidē esošo ķīmisko vielu un maisījumu bīstamās īpašības, kuru dēļ rodas vai palielinās risks nodarbināto veselībai un drošībai attiecīgajos darba apstākļos un avārijas situācijās;</a:t>
            </a:r>
          </a:p>
        </p:txBody>
      </p:sp>
      <p:sp>
        <p:nvSpPr>
          <p:cNvPr id="3" name="Title 2">
            <a:extLst>
              <a:ext uri="{FF2B5EF4-FFF2-40B4-BE49-F238E27FC236}">
                <a16:creationId xmlns:a16="http://schemas.microsoft.com/office/drawing/2014/main" id="{4F9EA301-B0EA-4054-8826-39E57B409F45}"/>
              </a:ext>
            </a:extLst>
          </p:cNvPr>
          <p:cNvSpPr>
            <a:spLocks noGrp="1"/>
          </p:cNvSpPr>
          <p:nvPr>
            <p:ph type="title"/>
          </p:nvPr>
        </p:nvSpPr>
        <p:spPr/>
        <p:txBody>
          <a:bodyPr/>
          <a:lstStyle/>
          <a:p>
            <a:pPr algn="ctr"/>
            <a:r>
              <a:rPr lang="lv-LV" dirty="0"/>
              <a:t>Darba aizsardzības prasības saskarē ar ķīmiskajām vielām darba vietās</a:t>
            </a:r>
          </a:p>
        </p:txBody>
      </p:sp>
    </p:spTree>
    <p:extLst>
      <p:ext uri="{BB962C8B-B14F-4D97-AF65-F5344CB8AC3E}">
        <p14:creationId xmlns:p14="http://schemas.microsoft.com/office/powerpoint/2010/main" val="2246544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96D0C8-807E-449D-BAC7-4CF4D38B850E}"/>
              </a:ext>
            </a:extLst>
          </p:cNvPr>
          <p:cNvSpPr>
            <a:spLocks noGrp="1"/>
          </p:cNvSpPr>
          <p:nvPr>
            <p:ph type="title"/>
          </p:nvPr>
        </p:nvSpPr>
        <p:spPr/>
        <p:txBody>
          <a:bodyPr/>
          <a:lstStyle/>
          <a:p>
            <a:r>
              <a:rPr lang="lv-LV" dirty="0"/>
              <a:t>Ievads</a:t>
            </a:r>
          </a:p>
        </p:txBody>
      </p:sp>
      <p:pic>
        <p:nvPicPr>
          <p:cNvPr id="1026" name="Picture 2">
            <a:extLst>
              <a:ext uri="{FF2B5EF4-FFF2-40B4-BE49-F238E27FC236}">
                <a16:creationId xmlns:a16="http://schemas.microsoft.com/office/drawing/2014/main" id="{455364B0-F89E-497C-8FFF-EE11F168706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537356"/>
            <a:ext cx="3498850" cy="34988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9CFDB5D6-4BE9-40AE-9FE6-B0BFBEF96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484784"/>
            <a:ext cx="3603995" cy="3603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2845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0CBF33-5B44-4F41-A65D-10BA107A9DCD}"/>
              </a:ext>
            </a:extLst>
          </p:cNvPr>
          <p:cNvSpPr>
            <a:spLocks noGrp="1"/>
          </p:cNvSpPr>
          <p:nvPr>
            <p:ph idx="1"/>
          </p:nvPr>
        </p:nvSpPr>
        <p:spPr/>
        <p:txBody>
          <a:bodyPr/>
          <a:lstStyle/>
          <a:p>
            <a:pPr marL="0" indent="0">
              <a:buNone/>
            </a:pPr>
            <a:r>
              <a:rPr lang="lv-LV" sz="1800" dirty="0"/>
              <a:t>11.8. ķīmisko vielu aroda ekspozīcijas koncentrāciju darba vides gaisā, kas noteikta kā astoņu stundu vai īslaicīgā aroda ekspozīcijas koncentrācija (vienu vai abas no šīm vērtībām), kā arī vielu iedarbības veidu un ilgumu;</a:t>
            </a:r>
          </a:p>
          <a:p>
            <a:pPr marL="0" indent="0">
              <a:buNone/>
            </a:pPr>
            <a:r>
              <a:rPr lang="lv-LV" sz="1800" dirty="0"/>
              <a:t>11.9. ķīmisko vielu un maisījumu daudzumu darba vietā;</a:t>
            </a:r>
          </a:p>
          <a:p>
            <a:pPr marL="0" indent="0">
              <a:buNone/>
            </a:pPr>
            <a:r>
              <a:rPr lang="lv-LV" sz="1800" dirty="0"/>
              <a:t>11.10. iespējamo avāriju risku, kas saistīts ar ķīmisko vielu un maisījumu lietošanu darbā un to fizikāli ķīmiskām īpašībām:</a:t>
            </a:r>
          </a:p>
          <a:p>
            <a:pPr marL="0" indent="0">
              <a:buNone/>
            </a:pPr>
            <a:r>
              <a:rPr lang="lv-LV" sz="1800" dirty="0"/>
              <a:t>11.10.1. ja uzņēmumam ir saistoši normatīvie akti par rūpniecisko avāriju riska novērtēšanas kārtību un riska samazināšanas pasākumiem, tad, izpildot tur noteikto kārtību, ņem vērā arī šo noteikumu prasības;</a:t>
            </a:r>
          </a:p>
          <a:p>
            <a:pPr marL="0" indent="0">
              <a:buNone/>
            </a:pPr>
            <a:r>
              <a:rPr lang="lv-LV" sz="1800" dirty="0"/>
              <a:t>11.10.2. ja uzņēmumam nav saistoši normatīvie akti par rūpniecisko avāriju riska novērtēšanas kārtību un riska samazināšanas pasākumiem, avāriju riska samazināšanas pasākumus nosaka šie noteikumi;</a:t>
            </a:r>
          </a:p>
          <a:p>
            <a:pPr marL="0" indent="0">
              <a:buNone/>
            </a:pPr>
            <a:r>
              <a:rPr lang="lv-LV" sz="1800" dirty="0"/>
              <a:t>11.11. citu riska novērtējumu (piemēram, jaunas ķīmiskas vielas riska novērtējuma vai avārijas riska novērtējuma) rezultātus.</a:t>
            </a:r>
          </a:p>
          <a:p>
            <a:pPr marL="0" indent="0">
              <a:buNone/>
            </a:pPr>
            <a:endParaRPr lang="lv-LV" sz="1800" dirty="0"/>
          </a:p>
        </p:txBody>
      </p:sp>
      <p:sp>
        <p:nvSpPr>
          <p:cNvPr id="3" name="Title 2">
            <a:extLst>
              <a:ext uri="{FF2B5EF4-FFF2-40B4-BE49-F238E27FC236}">
                <a16:creationId xmlns:a16="http://schemas.microsoft.com/office/drawing/2014/main" id="{DDA010A1-B32E-4899-9AF2-916E402B902E}"/>
              </a:ext>
            </a:extLst>
          </p:cNvPr>
          <p:cNvSpPr>
            <a:spLocks noGrp="1"/>
          </p:cNvSpPr>
          <p:nvPr>
            <p:ph type="title"/>
          </p:nvPr>
        </p:nvSpPr>
        <p:spPr/>
        <p:txBody>
          <a:bodyPr/>
          <a:lstStyle/>
          <a:p>
            <a:endParaRPr lang="lv-LV"/>
          </a:p>
        </p:txBody>
      </p:sp>
    </p:spTree>
    <p:extLst>
      <p:ext uri="{BB962C8B-B14F-4D97-AF65-F5344CB8AC3E}">
        <p14:creationId xmlns:p14="http://schemas.microsoft.com/office/powerpoint/2010/main" val="5784968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3E713E-38A6-4B00-93BB-8B90AF0CC4C4}"/>
              </a:ext>
            </a:extLst>
          </p:cNvPr>
          <p:cNvSpPr>
            <a:spLocks noGrp="1"/>
          </p:cNvSpPr>
          <p:nvPr>
            <p:ph idx="1"/>
          </p:nvPr>
        </p:nvSpPr>
        <p:spPr/>
        <p:txBody>
          <a:bodyPr/>
          <a:lstStyle/>
          <a:p>
            <a:r>
              <a:rPr lang="lv-LV" dirty="0"/>
              <a:t>Jābaidās vai var saprast, ka darām ko nepareizi!</a:t>
            </a:r>
          </a:p>
        </p:txBody>
      </p:sp>
      <p:sp>
        <p:nvSpPr>
          <p:cNvPr id="3" name="Title 2">
            <a:extLst>
              <a:ext uri="{FF2B5EF4-FFF2-40B4-BE49-F238E27FC236}">
                <a16:creationId xmlns:a16="http://schemas.microsoft.com/office/drawing/2014/main" id="{B85AC5A7-893F-42BD-9C16-6A833502842E}"/>
              </a:ext>
            </a:extLst>
          </p:cNvPr>
          <p:cNvSpPr>
            <a:spLocks noGrp="1"/>
          </p:cNvSpPr>
          <p:nvPr>
            <p:ph type="title"/>
          </p:nvPr>
        </p:nvSpPr>
        <p:spPr/>
        <p:txBody>
          <a:bodyPr/>
          <a:lstStyle/>
          <a:p>
            <a:pPr algn="ctr"/>
            <a:r>
              <a:rPr lang="lv-LV" dirty="0"/>
              <a:t>Kārtība, kādā veicama obligātā veselības pārbaude</a:t>
            </a:r>
          </a:p>
        </p:txBody>
      </p:sp>
    </p:spTree>
    <p:extLst>
      <p:ext uri="{BB962C8B-B14F-4D97-AF65-F5344CB8AC3E}">
        <p14:creationId xmlns:p14="http://schemas.microsoft.com/office/powerpoint/2010/main" val="38207541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85EDC8-C838-4FF7-90E3-C01D7803F1A4}"/>
              </a:ext>
            </a:extLst>
          </p:cNvPr>
          <p:cNvSpPr>
            <a:spLocks noGrp="1"/>
          </p:cNvSpPr>
          <p:nvPr>
            <p:ph idx="1"/>
          </p:nvPr>
        </p:nvSpPr>
        <p:spPr/>
        <p:txBody>
          <a:bodyPr/>
          <a:lstStyle/>
          <a:p>
            <a:pPr marL="0" indent="0">
              <a:buNone/>
            </a:pPr>
            <a:r>
              <a:rPr lang="lv-LV" sz="1800" dirty="0"/>
              <a:t>8. Darba devējs, pie kura nodarbinātais strādā </a:t>
            </a:r>
            <a:r>
              <a:rPr lang="lv-LV" sz="1800" b="1" dirty="0"/>
              <a:t>blakusdarbā</a:t>
            </a:r>
            <a:r>
              <a:rPr lang="lv-LV" sz="1800" dirty="0"/>
              <a:t>, kā apliecinājumu nodarbinātā veselības stāvokļa atbilstībai veicamajam darbam pieņem pamatdarbā veiktās veselības pārbaudes darba devēja apliecinātu veselības pārbaudes kartes kopiju, ja veselībai kaitīgie darba vides faktori un darba apstākļi ir tādi paši kā nodarbinātā pamatdarbā.</a:t>
            </a:r>
          </a:p>
        </p:txBody>
      </p:sp>
      <p:sp>
        <p:nvSpPr>
          <p:cNvPr id="3" name="Title 2">
            <a:extLst>
              <a:ext uri="{FF2B5EF4-FFF2-40B4-BE49-F238E27FC236}">
                <a16:creationId xmlns:a16="http://schemas.microsoft.com/office/drawing/2014/main" id="{FFFD79F8-DC6F-4599-A701-2F44BEA6B9E6}"/>
              </a:ext>
            </a:extLst>
          </p:cNvPr>
          <p:cNvSpPr>
            <a:spLocks noGrp="1"/>
          </p:cNvSpPr>
          <p:nvPr>
            <p:ph type="title"/>
          </p:nvPr>
        </p:nvSpPr>
        <p:spPr/>
        <p:txBody>
          <a:bodyPr/>
          <a:lstStyle/>
          <a:p>
            <a:pPr algn="ctr"/>
            <a:r>
              <a:rPr lang="lv-LV" dirty="0"/>
              <a:t>Kārtība, kādā veicama obligātā veselības pārbaude</a:t>
            </a:r>
          </a:p>
        </p:txBody>
      </p:sp>
    </p:spTree>
    <p:extLst>
      <p:ext uri="{BB962C8B-B14F-4D97-AF65-F5344CB8AC3E}">
        <p14:creationId xmlns:p14="http://schemas.microsoft.com/office/powerpoint/2010/main" val="12644437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29424C-786F-4961-AE39-5CA27A711027}"/>
              </a:ext>
            </a:extLst>
          </p:cNvPr>
          <p:cNvSpPr>
            <a:spLocks noGrp="1"/>
          </p:cNvSpPr>
          <p:nvPr>
            <p:ph idx="1"/>
          </p:nvPr>
        </p:nvSpPr>
        <p:spPr/>
        <p:txBody>
          <a:bodyPr/>
          <a:lstStyle/>
          <a:p>
            <a:pPr marL="0" indent="0">
              <a:buNone/>
            </a:pPr>
            <a:r>
              <a:rPr lang="lv-LV" sz="1800" dirty="0"/>
              <a:t>13. </a:t>
            </a:r>
            <a:r>
              <a:rPr lang="lv-LV" sz="1800" b="1" dirty="0"/>
              <a:t>Prasības</a:t>
            </a:r>
            <a:r>
              <a:rPr lang="lv-LV" sz="1800" dirty="0"/>
              <a:t> slēgtu darba telpu vēdināšanai:</a:t>
            </a:r>
          </a:p>
          <a:p>
            <a:pPr marL="0" indent="0">
              <a:buNone/>
            </a:pPr>
            <a:r>
              <a:rPr lang="lv-LV" sz="1800" dirty="0"/>
              <a:t>13.1. </a:t>
            </a:r>
            <a:r>
              <a:rPr lang="lv-LV" sz="1800" b="1" dirty="0"/>
              <a:t>nodrošināta svaiga gaisa pievade</a:t>
            </a:r>
            <a:r>
              <a:rPr lang="lv-LV" sz="1800" dirty="0"/>
              <a:t>, ņemot vērā darba raksturu un nodarbināto fizisko slodzi;</a:t>
            </a:r>
          </a:p>
          <a:p>
            <a:pPr marL="0" indent="0">
              <a:buNone/>
            </a:pPr>
            <a:r>
              <a:rPr lang="lv-LV" sz="1800" dirty="0"/>
              <a:t>13.2. </a:t>
            </a:r>
            <a:r>
              <a:rPr lang="lv-LV" sz="1800" b="1" dirty="0"/>
              <a:t>to ķīmisko vielu vai produktu koncentrācija</a:t>
            </a:r>
            <a:r>
              <a:rPr lang="lv-LV" sz="1800" dirty="0"/>
              <a:t>, kura darba vidē var radīt vai rada risku nodarbinātā veselībai un, nonākot saskarē ar cilvēka organismu, var radīt traumu, arodslimību vai citus veselības traucējumus (turpmāk – ķīmiskā viela), </a:t>
            </a:r>
            <a:r>
              <a:rPr lang="lv-LV" sz="1800" b="1" dirty="0"/>
              <a:t>nedrīkst pārsniegt maksimāli pieļaujamo ķīmisko vielu un ķīmisko produktu koncentrāciju darba vides gaisā atbilstoši normatīvajiem aktiem par darba aizsardzības prasībām</a:t>
            </a:r>
            <a:r>
              <a:rPr lang="lv-LV" sz="1800" dirty="0"/>
              <a:t>, saskaroties ar ķīmiskajām vielām darba vietās;</a:t>
            </a:r>
          </a:p>
          <a:p>
            <a:pPr marL="0" indent="0">
              <a:buNone/>
            </a:pPr>
            <a:r>
              <a:rPr lang="lv-LV" sz="1800" dirty="0"/>
              <a:t>13.3. gaisa kondicionēšanas vai ventilācijas sistēmas </a:t>
            </a:r>
            <a:r>
              <a:rPr lang="lv-LV" sz="1800" b="1" dirty="0"/>
              <a:t>uztur kārtībā</a:t>
            </a:r>
            <a:r>
              <a:rPr lang="lv-LV" sz="1800" dirty="0"/>
              <a:t>, </a:t>
            </a:r>
            <a:r>
              <a:rPr lang="lv-LV" sz="1800" b="1" dirty="0"/>
              <a:t>regulāri tīra un pārbauda to darbības efektivitāti</a:t>
            </a:r>
            <a:r>
              <a:rPr lang="lv-LV" sz="1800" dirty="0"/>
              <a:t>;</a:t>
            </a:r>
          </a:p>
          <a:p>
            <a:pPr marL="0" indent="0">
              <a:buNone/>
            </a:pPr>
            <a:r>
              <a:rPr lang="lv-LV" sz="1800" dirty="0"/>
              <a:t>13.4. </a:t>
            </a:r>
            <a:r>
              <a:rPr lang="lv-LV" sz="1800" b="1" dirty="0"/>
              <a:t>ir iekārtota ventilācijas kontroles sistēma</a:t>
            </a:r>
            <a:r>
              <a:rPr lang="lv-LV" sz="1800" dirty="0"/>
              <a:t>, kura uzrāda traucējumus ventilācijas sistēmas darbībā (ja šāda kontroles sistēma nepieciešama nodarbināto drošības un veselības aizsardzības nodrošināšanai);</a:t>
            </a:r>
          </a:p>
          <a:p>
            <a:pPr marL="0" indent="0">
              <a:buNone/>
            </a:pPr>
            <a:endParaRPr lang="lv-LV" sz="1800" dirty="0"/>
          </a:p>
        </p:txBody>
      </p:sp>
      <p:sp>
        <p:nvSpPr>
          <p:cNvPr id="3" name="Title 2">
            <a:extLst>
              <a:ext uri="{FF2B5EF4-FFF2-40B4-BE49-F238E27FC236}">
                <a16:creationId xmlns:a16="http://schemas.microsoft.com/office/drawing/2014/main" id="{E65BA1D3-B69A-47DD-9C64-A14850D6BD46}"/>
              </a:ext>
            </a:extLst>
          </p:cNvPr>
          <p:cNvSpPr>
            <a:spLocks noGrp="1"/>
          </p:cNvSpPr>
          <p:nvPr>
            <p:ph type="title"/>
          </p:nvPr>
        </p:nvSpPr>
        <p:spPr/>
        <p:txBody>
          <a:bodyPr/>
          <a:lstStyle/>
          <a:p>
            <a:pPr algn="ctr"/>
            <a:r>
              <a:rPr lang="lv-LV" dirty="0"/>
              <a:t>Darba aizsardzības prasības darba vietās</a:t>
            </a:r>
          </a:p>
        </p:txBody>
      </p:sp>
    </p:spTree>
    <p:extLst>
      <p:ext uri="{BB962C8B-B14F-4D97-AF65-F5344CB8AC3E}">
        <p14:creationId xmlns:p14="http://schemas.microsoft.com/office/powerpoint/2010/main" val="30175760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DA3BAB-0749-461D-A432-19AC7C82724B}"/>
              </a:ext>
            </a:extLst>
          </p:cNvPr>
          <p:cNvSpPr>
            <a:spLocks noGrp="1"/>
          </p:cNvSpPr>
          <p:nvPr>
            <p:ph idx="1"/>
          </p:nvPr>
        </p:nvSpPr>
        <p:spPr>
          <a:xfrm>
            <a:off x="857224" y="332656"/>
            <a:ext cx="7786743" cy="5810969"/>
          </a:xfrm>
        </p:spPr>
        <p:txBody>
          <a:bodyPr/>
          <a:lstStyle/>
          <a:p>
            <a:pPr marL="0" indent="0">
              <a:buNone/>
            </a:pPr>
            <a:r>
              <a:rPr lang="lv-LV" sz="1800" dirty="0"/>
              <a:t>13.5. mehānisko ventilācijas sistēmu un gaisa kondicionēšanas iekārtu darbība </a:t>
            </a:r>
            <a:r>
              <a:rPr lang="lv-LV" sz="1800" b="1" dirty="0"/>
              <a:t>nerada caurvēju</a:t>
            </a:r>
            <a:r>
              <a:rPr lang="lv-LV" sz="1800" dirty="0"/>
              <a:t>, kas pārsniedz pieļaujamo gaisa kustības ātrumu;</a:t>
            </a:r>
          </a:p>
          <a:p>
            <a:pPr marL="0" indent="0">
              <a:buNone/>
            </a:pPr>
            <a:r>
              <a:rPr lang="lv-LV" sz="1800" dirty="0"/>
              <a:t>13.6. iekārtojot pieplūdes–</a:t>
            </a:r>
            <a:r>
              <a:rPr lang="lv-LV" sz="1800" dirty="0" err="1"/>
              <a:t>nosūces</a:t>
            </a:r>
            <a:r>
              <a:rPr lang="lv-LV" sz="1800" dirty="0"/>
              <a:t> ventilāciju un gaisa apsildīšanu, ir pieļaujama gaisa </a:t>
            </a:r>
            <a:r>
              <a:rPr lang="lv-LV" sz="1800" b="1" dirty="0" err="1"/>
              <a:t>recirkulācija</a:t>
            </a:r>
            <a:r>
              <a:rPr lang="lv-LV" sz="1800" b="1" dirty="0"/>
              <a:t> ne vairāk kā 90 % </a:t>
            </a:r>
            <a:r>
              <a:rPr lang="lv-LV" sz="1800" dirty="0"/>
              <a:t>no visa pievadāmā gaisa apjoma. </a:t>
            </a:r>
            <a:r>
              <a:rPr lang="lv-LV" sz="1800" b="1" dirty="0"/>
              <a:t>Gaisa </a:t>
            </a:r>
            <a:r>
              <a:rPr lang="lv-LV" sz="1800" b="1" dirty="0" err="1"/>
              <a:t>recirkulācija</a:t>
            </a:r>
            <a:r>
              <a:rPr lang="lv-LV" sz="1800" b="1" dirty="0"/>
              <a:t> aizliegta no telpām, kurās darbi ir saistīti ar ķīmiskām vielām, azbestu, baktērijām, vīrusiem, radioaktīvām vielām, kā arī no telpām, kurās veic ugunsbīstamus vai </a:t>
            </a:r>
            <a:r>
              <a:rPr lang="lv-LV" sz="1800" b="1" dirty="0" err="1"/>
              <a:t>sprādzienbīstamus</a:t>
            </a:r>
            <a:r>
              <a:rPr lang="lv-LV" sz="1800" b="1" dirty="0"/>
              <a:t> darbus</a:t>
            </a:r>
            <a:r>
              <a:rPr lang="lv-LV" sz="1800" dirty="0"/>
              <a:t>;</a:t>
            </a:r>
          </a:p>
          <a:p>
            <a:pPr marL="0" indent="0">
              <a:buNone/>
            </a:pPr>
            <a:r>
              <a:rPr lang="lv-LV" sz="1800" dirty="0"/>
              <a:t>13.7. ja, izmantojot tehniskos līdzekļus, nav iespējams novērst vai samazināt ķīmisko vielu koncentrāciju līdz ķīmisko vielu aroda ekspozīcijas robežvērtībai, darba vietās, </a:t>
            </a:r>
            <a:r>
              <a:rPr lang="lv-LV" sz="1800" b="1" dirty="0"/>
              <a:t>kur gaisā izdalās ķīmiskas vielas, ierīko vietēju </a:t>
            </a:r>
            <a:r>
              <a:rPr lang="lv-LV" sz="1800" b="1" dirty="0" err="1"/>
              <a:t>nosūces</a:t>
            </a:r>
            <a:r>
              <a:rPr lang="lv-LV" sz="1800" b="1" dirty="0"/>
              <a:t> ventilāciju tā, lai nepieļautu ķīmisko vielu nokļūšanu nodarbināto elpošanas orgānos</a:t>
            </a:r>
            <a:r>
              <a:rPr lang="lv-LV" sz="1800" dirty="0"/>
              <a:t>, kā arī blakus esošajās darba vietās un apkārtējā vidē;</a:t>
            </a:r>
          </a:p>
          <a:p>
            <a:pPr marL="0" indent="0">
              <a:buNone/>
            </a:pPr>
            <a:r>
              <a:rPr lang="lv-LV" sz="1800" dirty="0"/>
              <a:t>13.8. ventilācijas sistēma ir savienota ar ugunsdzēsības signalizācijas vai ugunsgrēka dzēšanas iekārtu, lai, izceļoties ugunsgrēkam, ventilācija tiktu atslēgta un uguns neizplatītos uz citām telpām.</a:t>
            </a:r>
          </a:p>
          <a:p>
            <a:pPr marL="0" indent="0">
              <a:buNone/>
            </a:pPr>
            <a:endParaRPr lang="lv-LV" sz="1800" dirty="0"/>
          </a:p>
        </p:txBody>
      </p:sp>
    </p:spTree>
    <p:extLst>
      <p:ext uri="{BB962C8B-B14F-4D97-AF65-F5344CB8AC3E}">
        <p14:creationId xmlns:p14="http://schemas.microsoft.com/office/powerpoint/2010/main" val="20733096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35903E-7AA1-4399-9D13-80F9D695A21C}"/>
              </a:ext>
            </a:extLst>
          </p:cNvPr>
          <p:cNvSpPr>
            <a:spLocks noGrp="1"/>
          </p:cNvSpPr>
          <p:nvPr>
            <p:ph idx="1"/>
          </p:nvPr>
        </p:nvSpPr>
        <p:spPr/>
        <p:txBody>
          <a:bodyPr/>
          <a:lstStyle/>
          <a:p>
            <a:pPr marL="0" indent="0">
              <a:buNone/>
            </a:pPr>
            <a:r>
              <a:rPr lang="lv-LV" sz="1800" dirty="0"/>
              <a:t>1. Noteikumi nosaka darba aizsardzības prasības nodarbināto aizsardzībai pret risku, ko darba vidē rada vai var radīt mākslīgā optiskā starojuma (turp­māk – optiskais starojums) iedarbība uz nodarbinātajiem darba laikā, </a:t>
            </a:r>
            <a:r>
              <a:rPr lang="lv-LV" sz="1800" b="1" dirty="0"/>
              <a:t>īpaši uz viņu acīm un ādu</a:t>
            </a:r>
            <a:r>
              <a:rPr lang="lv-LV" sz="1800" dirty="0"/>
              <a:t>.</a:t>
            </a:r>
          </a:p>
          <a:p>
            <a:pPr marL="0" indent="0">
              <a:buNone/>
            </a:pPr>
            <a:r>
              <a:rPr lang="lv-LV" sz="1800" dirty="0"/>
              <a:t>8. </a:t>
            </a:r>
            <a:r>
              <a:rPr lang="lv-LV" sz="1800" b="1" dirty="0"/>
              <a:t>Darba devējs nedrīkst pakļaut nodarbinātos tāda optiskā starojuma iedarbībai, kas pārsniedz ekspozīcijas robežvērtības neviendabīgajam starojumam </a:t>
            </a:r>
            <a:r>
              <a:rPr lang="lv-LV" sz="1800" dirty="0"/>
              <a:t>(1.pielikums) un ekspozīcijas robežvērtības lāzera starojumam (2.pielikums).</a:t>
            </a:r>
          </a:p>
          <a:p>
            <a:pPr marL="0" indent="0">
              <a:buNone/>
            </a:pPr>
            <a:r>
              <a:rPr lang="lv-LV" sz="1800" dirty="0"/>
              <a:t>9. Ekspozīcijas robežvērtības ir optiskā starojuma iedarbības ierobežojumi, kurus ievērojot starojumam pakļautie nodarbinātie ir aizsargāti pret tā kaitīgo ietekmi uz veselību.</a:t>
            </a:r>
          </a:p>
          <a:p>
            <a:pPr marL="0" indent="0">
              <a:buNone/>
            </a:pPr>
            <a:r>
              <a:rPr lang="lv-LV" sz="1800" dirty="0"/>
              <a:t>12. </a:t>
            </a:r>
            <a:r>
              <a:rPr lang="lv-LV" sz="1800" b="1" dirty="0"/>
              <a:t>Darba devējs visās darba vietās veic pirmreizēju optiskā starojuma radītā riska novērtējumu</a:t>
            </a:r>
            <a:r>
              <a:rPr lang="lv-LV" sz="1800" dirty="0"/>
              <a:t>, nosakot, vai tajā ir optiskā starojuma avoti, kas varētu izraisīt kaitējumu nodarbinātā veselībai</a:t>
            </a:r>
          </a:p>
        </p:txBody>
      </p:sp>
      <p:sp>
        <p:nvSpPr>
          <p:cNvPr id="3" name="Title 2">
            <a:extLst>
              <a:ext uri="{FF2B5EF4-FFF2-40B4-BE49-F238E27FC236}">
                <a16:creationId xmlns:a16="http://schemas.microsoft.com/office/drawing/2014/main" id="{6E2C72AA-3005-4657-882B-7F986B4F0086}"/>
              </a:ext>
            </a:extLst>
          </p:cNvPr>
          <p:cNvSpPr>
            <a:spLocks noGrp="1"/>
          </p:cNvSpPr>
          <p:nvPr>
            <p:ph type="title"/>
          </p:nvPr>
        </p:nvSpPr>
        <p:spPr/>
        <p:txBody>
          <a:bodyPr/>
          <a:lstStyle/>
          <a:p>
            <a:pPr algn="ctr"/>
            <a:r>
              <a:rPr lang="lv-LV" sz="2400" dirty="0"/>
              <a:t>Darba aizsardzības prasības nodarbināto aizsardzībai pret mākslīgā optiskā starojuma radīto risku darba vidē</a:t>
            </a:r>
          </a:p>
        </p:txBody>
      </p:sp>
    </p:spTree>
    <p:extLst>
      <p:ext uri="{BB962C8B-B14F-4D97-AF65-F5344CB8AC3E}">
        <p14:creationId xmlns:p14="http://schemas.microsoft.com/office/powerpoint/2010/main" val="29838389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BE61C1-DAB1-45EB-98DD-A351ADA4B27F}"/>
              </a:ext>
            </a:extLst>
          </p:cNvPr>
          <p:cNvPicPr>
            <a:picLocks noChangeAspect="1"/>
          </p:cNvPicPr>
          <p:nvPr/>
        </p:nvPicPr>
        <p:blipFill>
          <a:blip r:embed="rId3"/>
          <a:stretch>
            <a:fillRect/>
          </a:stretch>
        </p:blipFill>
        <p:spPr>
          <a:xfrm>
            <a:off x="857224" y="2228839"/>
            <a:ext cx="7786743" cy="3114697"/>
          </a:xfrm>
          <a:prstGeom prst="rect">
            <a:avLst/>
          </a:prstGeom>
          <a:noFill/>
        </p:spPr>
      </p:pic>
      <p:sp>
        <p:nvSpPr>
          <p:cNvPr id="8" name="Title 2">
            <a:extLst>
              <a:ext uri="{FF2B5EF4-FFF2-40B4-BE49-F238E27FC236}">
                <a16:creationId xmlns:a16="http://schemas.microsoft.com/office/drawing/2014/main" id="{86552FA1-1818-4CB6-818E-6AE59390C9D6}"/>
              </a:ext>
            </a:extLst>
          </p:cNvPr>
          <p:cNvSpPr>
            <a:spLocks noGrp="1"/>
          </p:cNvSpPr>
          <p:nvPr>
            <p:ph type="title"/>
          </p:nvPr>
        </p:nvSpPr>
        <p:spPr>
          <a:xfrm>
            <a:off x="857223" y="214290"/>
            <a:ext cx="7786743" cy="1071562"/>
          </a:xfrm>
        </p:spPr>
        <p:txBody>
          <a:bodyPr/>
          <a:lstStyle/>
          <a:p>
            <a:endParaRPr lang="en-US"/>
          </a:p>
        </p:txBody>
      </p:sp>
    </p:spTree>
    <p:extLst>
      <p:ext uri="{BB962C8B-B14F-4D97-AF65-F5344CB8AC3E}">
        <p14:creationId xmlns:p14="http://schemas.microsoft.com/office/powerpoint/2010/main" val="28002518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D2DC93-B280-4506-BCA0-CDE766425497}"/>
              </a:ext>
            </a:extLst>
          </p:cNvPr>
          <p:cNvPicPr>
            <a:picLocks noChangeAspect="1"/>
          </p:cNvPicPr>
          <p:nvPr/>
        </p:nvPicPr>
        <p:blipFill>
          <a:blip r:embed="rId3"/>
          <a:stretch>
            <a:fillRect/>
          </a:stretch>
        </p:blipFill>
        <p:spPr>
          <a:xfrm>
            <a:off x="857224" y="1878435"/>
            <a:ext cx="7786743" cy="3815504"/>
          </a:xfrm>
          <a:prstGeom prst="rect">
            <a:avLst/>
          </a:prstGeom>
          <a:noFill/>
        </p:spPr>
      </p:pic>
      <p:sp>
        <p:nvSpPr>
          <p:cNvPr id="7" name="Title 2">
            <a:extLst>
              <a:ext uri="{FF2B5EF4-FFF2-40B4-BE49-F238E27FC236}">
                <a16:creationId xmlns:a16="http://schemas.microsoft.com/office/drawing/2014/main" id="{7D9AA465-045D-4C97-B55C-44667F4931D9}"/>
              </a:ext>
            </a:extLst>
          </p:cNvPr>
          <p:cNvSpPr>
            <a:spLocks noGrp="1"/>
          </p:cNvSpPr>
          <p:nvPr>
            <p:ph type="title"/>
          </p:nvPr>
        </p:nvSpPr>
        <p:spPr>
          <a:xfrm>
            <a:off x="857223" y="214290"/>
            <a:ext cx="7786743" cy="1071562"/>
          </a:xfrm>
        </p:spPr>
        <p:txBody>
          <a:bodyPr/>
          <a:lstStyle/>
          <a:p>
            <a:endParaRPr lang="en-US"/>
          </a:p>
        </p:txBody>
      </p:sp>
    </p:spTree>
    <p:extLst>
      <p:ext uri="{BB962C8B-B14F-4D97-AF65-F5344CB8AC3E}">
        <p14:creationId xmlns:p14="http://schemas.microsoft.com/office/powerpoint/2010/main" val="38535665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FD06BA-8C89-4329-A230-77E65E052995}"/>
              </a:ext>
            </a:extLst>
          </p:cNvPr>
          <p:cNvSpPr>
            <a:spLocks noGrp="1"/>
          </p:cNvSpPr>
          <p:nvPr>
            <p:ph idx="1"/>
          </p:nvPr>
        </p:nvSpPr>
        <p:spPr/>
        <p:txBody>
          <a:bodyPr/>
          <a:lstStyle/>
          <a:p>
            <a:pPr marL="0" indent="0">
              <a:buNone/>
            </a:pPr>
            <a:r>
              <a:rPr lang="lv-LV" sz="1800" dirty="0"/>
              <a:t>15. Instruktāžā nodarbināto iepazīstina ar veicamo darbu, darba devēja apstiprinātajām instrukcijām un darba aizsardzības prasībām atbilstoši </a:t>
            </a:r>
            <a:r>
              <a:rPr lang="lv-LV" sz="1800" b="1" dirty="0"/>
              <a:t>konkrētā darba veidam vai profesijai attiecīgajā darba vietā, praktiski parādot drošus darba paņēmienus un metodes un, ja nepieciešams, izmantojot uzskates līdzekļus</a:t>
            </a:r>
            <a:r>
              <a:rPr lang="lv-LV" sz="1800" dirty="0"/>
              <a:t>. Darba aizsardzības instrukcijas satura un struktūras paraugs ir iekļauts šo noteikumu 2.pielikumā. Darba devējs ir tiesīgs neizmantot šo noteikumu 2.pielikumā noteikto darba aizsardzības instrukcijas satura un struktūras paraugu instrukciju izstrādei, ja instrukcijās ir ietvertas visas darba aizsardzības prasības, kas attiecas uz konkrēto darba veidu vai darba vietu.</a:t>
            </a:r>
          </a:p>
          <a:p>
            <a:pPr marL="0" indent="0">
              <a:buNone/>
            </a:pPr>
            <a:r>
              <a:rPr lang="lv-LV" sz="1800" dirty="0"/>
              <a:t>17. Instruktāžu darba vietā </a:t>
            </a:r>
            <a:r>
              <a:rPr lang="lv-LV" sz="1800" b="1" dirty="0"/>
              <a:t>veic darba aizsardzības speciālists vai persona (piemēram, struktūrvienības vadītājs, darbu vadītājs vai meistars), kurai ir atbilstoša pieredze attiecīgajā darbā (amatā vai profesijā) un kuru par šo noteikumu 18.punktā minētajiem jautājumiem ir apmācījis darba aizsardzības speciālists, kompetenta institūcija vai kompetents speciālists (turpmāk – instruētājs)</a:t>
            </a:r>
            <a:r>
              <a:rPr lang="lv-LV" sz="1800" dirty="0"/>
              <a:t>. Atsevišķu jautājumu izklāstam instruētājs, ja nepieciešams, pieaicina attiecīgos speciālistus.</a:t>
            </a:r>
          </a:p>
        </p:txBody>
      </p:sp>
      <p:sp>
        <p:nvSpPr>
          <p:cNvPr id="3" name="Title 2">
            <a:extLst>
              <a:ext uri="{FF2B5EF4-FFF2-40B4-BE49-F238E27FC236}">
                <a16:creationId xmlns:a16="http://schemas.microsoft.com/office/drawing/2014/main" id="{6F47ABFD-6746-4FE2-A716-59CFFCDFE382}"/>
              </a:ext>
            </a:extLst>
          </p:cNvPr>
          <p:cNvSpPr>
            <a:spLocks noGrp="1"/>
          </p:cNvSpPr>
          <p:nvPr>
            <p:ph type="title"/>
          </p:nvPr>
        </p:nvSpPr>
        <p:spPr/>
        <p:txBody>
          <a:bodyPr/>
          <a:lstStyle/>
          <a:p>
            <a:pPr algn="ctr"/>
            <a:r>
              <a:rPr lang="lv-LV" dirty="0"/>
              <a:t>Apmācības kārtība darba aizsardzības jautājumos</a:t>
            </a:r>
          </a:p>
        </p:txBody>
      </p:sp>
    </p:spTree>
    <p:extLst>
      <p:ext uri="{BB962C8B-B14F-4D97-AF65-F5344CB8AC3E}">
        <p14:creationId xmlns:p14="http://schemas.microsoft.com/office/powerpoint/2010/main" val="1424972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7A5D34-4541-4D0E-87EE-19D721B15CBC}"/>
              </a:ext>
            </a:extLst>
          </p:cNvPr>
          <p:cNvSpPr>
            <a:spLocks noGrp="1"/>
          </p:cNvSpPr>
          <p:nvPr>
            <p:ph idx="1"/>
          </p:nvPr>
        </p:nvSpPr>
        <p:spPr/>
        <p:txBody>
          <a:bodyPr/>
          <a:lstStyle/>
          <a:p>
            <a:pPr marL="0" indent="0">
              <a:buNone/>
            </a:pPr>
            <a:r>
              <a:rPr lang="lv-LV" sz="1800" dirty="0"/>
              <a:t>3. </a:t>
            </a:r>
            <a:r>
              <a:rPr lang="lv-LV" sz="1800" b="1" dirty="0"/>
              <a:t>Pirms uzsākt </a:t>
            </a:r>
            <a:r>
              <a:rPr lang="lv-LV" sz="1800" dirty="0"/>
              <a:t>darbu augstumā, darba devējs novērtē attiecīgās darba vides riskus atbilstoši normatīvajiem aktiem par darba vides iekšējās uzraudzības kārtību un nosaka pasākumus darba vides riska samazināšanai vai tā novēršanai.</a:t>
            </a:r>
          </a:p>
          <a:p>
            <a:pPr marL="0" indent="0">
              <a:buNone/>
            </a:pPr>
            <a:endParaRPr lang="lv-LV" sz="1800" dirty="0"/>
          </a:p>
          <a:p>
            <a:pPr marL="0" indent="0">
              <a:buNone/>
            </a:pPr>
            <a:r>
              <a:rPr lang="lv-LV" sz="1800" dirty="0"/>
              <a:t>4. Ja paredzēts veikt darbu augstumā, jo īpaši, ja darba virsma ir no neizturīgiem materiāliem, darba virsmu nožogo un nostiprina, lai tā būtu stabila, nekustīga un neradītu risku nodarbināto un citu cilvēku drošībai un veselībai, kā arī nodrošina, lai tiktu ievērotas ergonomikas prasības un principi.</a:t>
            </a:r>
          </a:p>
        </p:txBody>
      </p:sp>
      <p:sp>
        <p:nvSpPr>
          <p:cNvPr id="3" name="Title 2">
            <a:extLst>
              <a:ext uri="{FF2B5EF4-FFF2-40B4-BE49-F238E27FC236}">
                <a16:creationId xmlns:a16="http://schemas.microsoft.com/office/drawing/2014/main" id="{9F9DF3DD-4461-4AFC-9CB2-5C89567F9ACA}"/>
              </a:ext>
            </a:extLst>
          </p:cNvPr>
          <p:cNvSpPr>
            <a:spLocks noGrp="1"/>
          </p:cNvSpPr>
          <p:nvPr>
            <p:ph type="title"/>
          </p:nvPr>
        </p:nvSpPr>
        <p:spPr/>
        <p:txBody>
          <a:bodyPr/>
          <a:lstStyle/>
          <a:p>
            <a:pPr algn="ctr"/>
            <a:r>
              <a:rPr lang="lv-LV" dirty="0"/>
              <a:t>Darba aizsardzības prasības, strādājot augstumā</a:t>
            </a:r>
          </a:p>
        </p:txBody>
      </p:sp>
    </p:spTree>
    <p:extLst>
      <p:ext uri="{BB962C8B-B14F-4D97-AF65-F5344CB8AC3E}">
        <p14:creationId xmlns:p14="http://schemas.microsoft.com/office/powerpoint/2010/main" val="161230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9D2F8D-9459-4696-9D0E-0D8DA40F275A}"/>
              </a:ext>
            </a:extLst>
          </p:cNvPr>
          <p:cNvSpPr>
            <a:spLocks noGrp="1"/>
          </p:cNvSpPr>
          <p:nvPr>
            <p:ph type="title"/>
          </p:nvPr>
        </p:nvSpPr>
        <p:spPr>
          <a:xfrm>
            <a:off x="857223" y="214290"/>
            <a:ext cx="7786743" cy="2278606"/>
          </a:xfrm>
        </p:spPr>
        <p:txBody>
          <a:bodyPr/>
          <a:lstStyle/>
          <a:p>
            <a:pPr algn="ctr"/>
            <a:r>
              <a:rPr lang="lv-LV" sz="3200" dirty="0">
                <a:latin typeface="Times New Roman" panose="02020603050405020304" pitchFamily="18" charset="0"/>
                <a:cs typeface="Times New Roman" panose="02020603050405020304" pitchFamily="18" charset="0"/>
              </a:rPr>
              <a:t>VDI Eiropas Sociālā fonda</a:t>
            </a:r>
            <a:br>
              <a:rPr lang="lv-LV" sz="3200" dirty="0">
                <a:latin typeface="Times New Roman" panose="02020603050405020304" pitchFamily="18" charset="0"/>
                <a:cs typeface="Times New Roman" panose="02020603050405020304" pitchFamily="18" charset="0"/>
              </a:rPr>
            </a:br>
            <a:r>
              <a:rPr lang="lv-LV" sz="3200" dirty="0">
                <a:latin typeface="Times New Roman" panose="02020603050405020304" pitchFamily="18" charset="0"/>
                <a:cs typeface="Times New Roman" panose="02020603050405020304" pitchFamily="18" charset="0"/>
              </a:rPr>
              <a:t>projekts "Darba drošības normatīvo aktu praktiskās ieviešanas un uzraudzības pilnveidošana" (Nr.7.3.1.0/16/I/001) </a:t>
            </a:r>
            <a:endParaRPr lang="lv-LV" dirty="0"/>
          </a:p>
        </p:txBody>
      </p:sp>
    </p:spTree>
    <p:extLst>
      <p:ext uri="{BB962C8B-B14F-4D97-AF65-F5344CB8AC3E}">
        <p14:creationId xmlns:p14="http://schemas.microsoft.com/office/powerpoint/2010/main" val="40783264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464F0B-F7D5-434E-86DE-2AA931EB78FD}"/>
              </a:ext>
            </a:extLst>
          </p:cNvPr>
          <p:cNvSpPr>
            <a:spLocks noGrp="1"/>
          </p:cNvSpPr>
          <p:nvPr>
            <p:ph idx="1"/>
          </p:nvPr>
        </p:nvSpPr>
        <p:spPr>
          <a:xfrm>
            <a:off x="857224" y="1285852"/>
            <a:ext cx="7786743" cy="4857773"/>
          </a:xfrm>
        </p:spPr>
        <p:txBody>
          <a:bodyPr/>
          <a:lstStyle/>
          <a:p>
            <a:pPr marL="0" indent="0">
              <a:buNone/>
            </a:pPr>
            <a:r>
              <a:rPr lang="lv-LV" sz="1600" dirty="0"/>
              <a:t>6. </a:t>
            </a:r>
            <a:r>
              <a:rPr lang="lv-LV" sz="1600" b="1" dirty="0"/>
              <a:t>Darba devējs nodrošina, ka elektromagnētisko lauku iedarbība uz nodarbinātajiem tiek ierobežota līdz šo noteikumu </a:t>
            </a:r>
            <a:r>
              <a:rPr lang="lv-LV" sz="1600" dirty="0"/>
              <a:t>1. pielikumā norādītajam ekspozīcijas robežvērtības līmenim attiecībā uz netermālo ietekmi un līdz šo noteikumu 2. pielikumā minētajam ekspozīcijas robežvērtības līmenim </a:t>
            </a:r>
            <a:r>
              <a:rPr lang="lv-LV" sz="1600" b="1" dirty="0"/>
              <a:t>attiecībā uz termālo ietekm</a:t>
            </a:r>
            <a:r>
              <a:rPr lang="lv-LV" sz="1600" dirty="0"/>
              <a:t>i.</a:t>
            </a:r>
          </a:p>
          <a:p>
            <a:pPr marL="0" indent="0">
              <a:buNone/>
            </a:pPr>
            <a:r>
              <a:rPr lang="lv-LV" sz="1600" dirty="0"/>
              <a:t>7. Ja elektromagnētisko lauku iedarbība uz nodarbinātajiem pārsniedz ekspozīcijas robežvērtības, darba </a:t>
            </a:r>
            <a:r>
              <a:rPr lang="lv-LV" sz="1600" b="1" dirty="0"/>
              <a:t>devējs nekavējoties veic pasākumus</a:t>
            </a:r>
            <a:r>
              <a:rPr lang="lv-LV" sz="1600" dirty="0"/>
              <a:t>, lai nepieļautu nodarbināto pakļaušanu paaugstinātam elektromagnētiskā lauka līmenim un samazinātu elektromagnētiskā lauka iedarbību tiktāl, ka tā nepārsniedz ekspozīcijas robežvērtības.</a:t>
            </a:r>
          </a:p>
          <a:p>
            <a:pPr marL="0" indent="0">
              <a:buNone/>
            </a:pPr>
            <a:r>
              <a:rPr lang="lv-LV" sz="1600" dirty="0"/>
              <a:t>8. Ja elektromagnētisko lauku iedarbība uz nodarbinātajiem </a:t>
            </a:r>
            <a:r>
              <a:rPr lang="lv-LV" sz="1600" b="1" dirty="0"/>
              <a:t>pārsniedz ekspozīcijas </a:t>
            </a:r>
            <a:r>
              <a:rPr lang="lv-LV" sz="1600" dirty="0"/>
              <a:t>darbības vērtības, darba devējs izstrādā un ievieš darba aizsardzības pasākumu plānu saskaņā ar šo noteikumu 21. punktu, ja vien saskaņā ar risku novērtējumu (tajā skaitā ar veiktajiem mērījumiem) nepierāda, ka attiecīgās ekspozīcijas robežvērtības nav pārsniegtas un ka riskus nodarbināto drošībai var izslēgt.</a:t>
            </a:r>
          </a:p>
          <a:p>
            <a:pPr marL="0" indent="0">
              <a:buNone/>
            </a:pPr>
            <a:r>
              <a:rPr lang="lv-LV" sz="1600" dirty="0"/>
              <a:t>9. </a:t>
            </a:r>
            <a:r>
              <a:rPr lang="lv-LV" sz="1600" b="1" dirty="0"/>
              <a:t>Ja ir pierādīts</a:t>
            </a:r>
            <a:r>
              <a:rPr lang="lv-LV" sz="1600" dirty="0"/>
              <a:t>, ka šo noteikumu 1. un 2. pielikumā norādītās ekspozīcijas darbības vērtības nav pārsniegtas, uzskata, ka darba devējs ievēro ekspozīcijas robežvērtības.</a:t>
            </a:r>
          </a:p>
        </p:txBody>
      </p:sp>
      <p:sp>
        <p:nvSpPr>
          <p:cNvPr id="3" name="Title 2">
            <a:extLst>
              <a:ext uri="{FF2B5EF4-FFF2-40B4-BE49-F238E27FC236}">
                <a16:creationId xmlns:a16="http://schemas.microsoft.com/office/drawing/2014/main" id="{40965772-3EFB-4BF1-A027-8F400D3CC8F3}"/>
              </a:ext>
            </a:extLst>
          </p:cNvPr>
          <p:cNvSpPr>
            <a:spLocks noGrp="1"/>
          </p:cNvSpPr>
          <p:nvPr>
            <p:ph type="title"/>
          </p:nvPr>
        </p:nvSpPr>
        <p:spPr/>
        <p:txBody>
          <a:bodyPr/>
          <a:lstStyle/>
          <a:p>
            <a:pPr algn="ctr"/>
            <a:r>
              <a:rPr lang="lv-LV" sz="2400" dirty="0"/>
              <a:t>Darba aizsardzības prasības nodarbināto aizsardzībai pret elektromagnētiskā lauka radīto risku darba vidē</a:t>
            </a:r>
          </a:p>
        </p:txBody>
      </p:sp>
    </p:spTree>
    <p:extLst>
      <p:ext uri="{BB962C8B-B14F-4D97-AF65-F5344CB8AC3E}">
        <p14:creationId xmlns:p14="http://schemas.microsoft.com/office/powerpoint/2010/main" val="26943436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0C54D6-20D3-4938-B919-DBB061E7CD2A}"/>
              </a:ext>
            </a:extLst>
          </p:cNvPr>
          <p:cNvSpPr>
            <a:spLocks noGrp="1"/>
          </p:cNvSpPr>
          <p:nvPr>
            <p:ph type="title"/>
          </p:nvPr>
        </p:nvSpPr>
        <p:spPr/>
        <p:txBody>
          <a:bodyPr/>
          <a:lstStyle/>
          <a:p>
            <a:endParaRPr lang="lv-LV"/>
          </a:p>
        </p:txBody>
      </p:sp>
      <p:pic>
        <p:nvPicPr>
          <p:cNvPr id="5" name="Picture 4">
            <a:extLst>
              <a:ext uri="{FF2B5EF4-FFF2-40B4-BE49-F238E27FC236}">
                <a16:creationId xmlns:a16="http://schemas.microsoft.com/office/drawing/2014/main" id="{7B77CB37-148D-40A9-B807-D7F1BB768DA9}"/>
              </a:ext>
            </a:extLst>
          </p:cNvPr>
          <p:cNvPicPr>
            <a:picLocks noChangeAspect="1"/>
          </p:cNvPicPr>
          <p:nvPr/>
        </p:nvPicPr>
        <p:blipFill>
          <a:blip r:embed="rId3"/>
          <a:stretch>
            <a:fillRect/>
          </a:stretch>
        </p:blipFill>
        <p:spPr>
          <a:xfrm>
            <a:off x="0" y="3067320"/>
            <a:ext cx="9144000" cy="723359"/>
          </a:xfrm>
          <a:prstGeom prst="rect">
            <a:avLst/>
          </a:prstGeom>
        </p:spPr>
      </p:pic>
      <p:pic>
        <p:nvPicPr>
          <p:cNvPr id="7" name="Picture 6">
            <a:extLst>
              <a:ext uri="{FF2B5EF4-FFF2-40B4-BE49-F238E27FC236}">
                <a16:creationId xmlns:a16="http://schemas.microsoft.com/office/drawing/2014/main" id="{B273D5DD-730F-44A7-B57F-C3FC48A60B19}"/>
              </a:ext>
            </a:extLst>
          </p:cNvPr>
          <p:cNvPicPr>
            <a:picLocks noChangeAspect="1"/>
          </p:cNvPicPr>
          <p:nvPr/>
        </p:nvPicPr>
        <p:blipFill>
          <a:blip r:embed="rId4"/>
          <a:stretch>
            <a:fillRect/>
          </a:stretch>
        </p:blipFill>
        <p:spPr>
          <a:xfrm>
            <a:off x="0" y="3766253"/>
            <a:ext cx="9144000" cy="615820"/>
          </a:xfrm>
          <a:prstGeom prst="rect">
            <a:avLst/>
          </a:prstGeom>
        </p:spPr>
      </p:pic>
      <p:sp>
        <p:nvSpPr>
          <p:cNvPr id="9" name="TextBox 8">
            <a:extLst>
              <a:ext uri="{FF2B5EF4-FFF2-40B4-BE49-F238E27FC236}">
                <a16:creationId xmlns:a16="http://schemas.microsoft.com/office/drawing/2014/main" id="{949B65BB-483A-4F40-9185-B3C9C4140BC1}"/>
              </a:ext>
            </a:extLst>
          </p:cNvPr>
          <p:cNvSpPr txBox="1"/>
          <p:nvPr/>
        </p:nvSpPr>
        <p:spPr>
          <a:xfrm>
            <a:off x="4427984" y="5556304"/>
            <a:ext cx="4572000" cy="584775"/>
          </a:xfrm>
          <a:prstGeom prst="rect">
            <a:avLst/>
          </a:prstGeom>
          <a:noFill/>
        </p:spPr>
        <p:txBody>
          <a:bodyPr wrap="square">
            <a:spAutoFit/>
          </a:bodyPr>
          <a:lstStyle/>
          <a:p>
            <a:r>
              <a:rPr lang="lv-LV" dirty="0"/>
              <a:t>https://www.vdi.gov.lv/sites/vdi/files/media_file/2_1_2_darba_vides_laboratoriskie_merijumi.pdf</a:t>
            </a:r>
          </a:p>
        </p:txBody>
      </p:sp>
    </p:spTree>
    <p:extLst>
      <p:ext uri="{BB962C8B-B14F-4D97-AF65-F5344CB8AC3E}">
        <p14:creationId xmlns:p14="http://schemas.microsoft.com/office/powerpoint/2010/main" val="32840669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075A49-13FD-4E4E-A0A0-94706E6F93BD}"/>
              </a:ext>
            </a:extLst>
          </p:cNvPr>
          <p:cNvSpPr>
            <a:spLocks noGrp="1"/>
          </p:cNvSpPr>
          <p:nvPr>
            <p:ph idx="1"/>
          </p:nvPr>
        </p:nvSpPr>
        <p:spPr/>
        <p:txBody>
          <a:bodyPr/>
          <a:lstStyle/>
          <a:p>
            <a:r>
              <a:rPr lang="lv-LV" b="1" dirty="0"/>
              <a:t>Likuma mērķis </a:t>
            </a:r>
            <a:r>
              <a:rPr lang="lv-LV" dirty="0"/>
              <a:t>ir garantēt un uzlabot nodarbināto drošību un veselības aizsardzību darbā, nosakot darba devēju, nodarbināto un viņu pārstāvju, kā arī valsts institūciju pienākumus, tiesības un savstarpējās attiecības darba aizsardzībā.</a:t>
            </a:r>
            <a:endParaRPr lang="en-US" dirty="0"/>
          </a:p>
        </p:txBody>
      </p:sp>
      <p:sp>
        <p:nvSpPr>
          <p:cNvPr id="3" name="Title 2">
            <a:extLst>
              <a:ext uri="{FF2B5EF4-FFF2-40B4-BE49-F238E27FC236}">
                <a16:creationId xmlns:a16="http://schemas.microsoft.com/office/drawing/2014/main" id="{27BB140B-5E49-45EF-A1DD-9FF8783581AF}"/>
              </a:ext>
            </a:extLst>
          </p:cNvPr>
          <p:cNvSpPr>
            <a:spLocks noGrp="1"/>
          </p:cNvSpPr>
          <p:nvPr>
            <p:ph type="title"/>
          </p:nvPr>
        </p:nvSpPr>
        <p:spPr/>
        <p:txBody>
          <a:bodyPr/>
          <a:lstStyle/>
          <a:p>
            <a:r>
              <a:rPr lang="lv-LV" dirty="0"/>
              <a:t>Darba aizsardzības likums</a:t>
            </a:r>
            <a:endParaRPr lang="en-US" dirty="0"/>
          </a:p>
        </p:txBody>
      </p:sp>
    </p:spTree>
    <p:extLst>
      <p:ext uri="{BB962C8B-B14F-4D97-AF65-F5344CB8AC3E}">
        <p14:creationId xmlns:p14="http://schemas.microsoft.com/office/powerpoint/2010/main" val="18111789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0C66C1-291E-4E2B-80EC-16F5BAC3C941}"/>
              </a:ext>
            </a:extLst>
          </p:cNvPr>
          <p:cNvSpPr>
            <a:spLocks noGrp="1"/>
          </p:cNvSpPr>
          <p:nvPr>
            <p:ph idx="1"/>
          </p:nvPr>
        </p:nvSpPr>
        <p:spPr/>
        <p:txBody>
          <a:bodyPr/>
          <a:lstStyle/>
          <a:p>
            <a:pPr marL="0" indent="0">
              <a:buNone/>
            </a:pPr>
            <a:r>
              <a:rPr lang="lv-LV" dirty="0"/>
              <a:t>preventīvi tiesiski, saimnieciski, sociāli, tehniski un organizatoriski pasākumi, kuru mērķis ir izveidot drošu un veselībai nekaitīgu darba vidi, kā arī novērst nelaimes gadījumus darbā un arodslimības;</a:t>
            </a:r>
            <a:endParaRPr lang="en-US" dirty="0"/>
          </a:p>
        </p:txBody>
      </p:sp>
      <p:sp>
        <p:nvSpPr>
          <p:cNvPr id="3" name="Title 2">
            <a:extLst>
              <a:ext uri="{FF2B5EF4-FFF2-40B4-BE49-F238E27FC236}">
                <a16:creationId xmlns:a16="http://schemas.microsoft.com/office/drawing/2014/main" id="{2C1B3ED1-8445-4A12-83F3-D507A3F40874}"/>
              </a:ext>
            </a:extLst>
          </p:cNvPr>
          <p:cNvSpPr>
            <a:spLocks noGrp="1"/>
          </p:cNvSpPr>
          <p:nvPr>
            <p:ph type="title"/>
          </p:nvPr>
        </p:nvSpPr>
        <p:spPr/>
        <p:txBody>
          <a:bodyPr/>
          <a:lstStyle/>
          <a:p>
            <a:r>
              <a:rPr lang="lv-LV" dirty="0"/>
              <a:t>Darba aizsardzības pasākumi</a:t>
            </a:r>
            <a:endParaRPr lang="en-US" dirty="0"/>
          </a:p>
        </p:txBody>
      </p:sp>
    </p:spTree>
    <p:extLst>
      <p:ext uri="{BB962C8B-B14F-4D97-AF65-F5344CB8AC3E}">
        <p14:creationId xmlns:p14="http://schemas.microsoft.com/office/powerpoint/2010/main" val="20465202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4FEFCB-A2FB-4849-9896-E7A19C68B062}"/>
              </a:ext>
            </a:extLst>
          </p:cNvPr>
          <p:cNvSpPr>
            <a:spLocks noGrp="1"/>
          </p:cNvSpPr>
          <p:nvPr>
            <p:ph type="title"/>
          </p:nvPr>
        </p:nvSpPr>
        <p:spPr/>
        <p:txBody>
          <a:bodyPr/>
          <a:lstStyle/>
          <a:p>
            <a:pPr algn="ctr"/>
            <a:r>
              <a:rPr lang="lv-LV" dirty="0"/>
              <a:t>Darbu organizācijas būtiskie aspekti organizējot metālapstrādes darbus</a:t>
            </a:r>
          </a:p>
        </p:txBody>
      </p:sp>
      <p:sp>
        <p:nvSpPr>
          <p:cNvPr id="2" name="Satura vietturis 1">
            <a:extLst>
              <a:ext uri="{FF2B5EF4-FFF2-40B4-BE49-F238E27FC236}">
                <a16:creationId xmlns:a16="http://schemas.microsoft.com/office/drawing/2014/main" id="{54E43341-6B3D-B8C1-3591-EC7CD1DC990B}"/>
              </a:ext>
            </a:extLst>
          </p:cNvPr>
          <p:cNvSpPr>
            <a:spLocks noGrp="1"/>
          </p:cNvSpPr>
          <p:nvPr>
            <p:ph idx="1"/>
          </p:nvPr>
        </p:nvSpPr>
        <p:spPr/>
        <p:txBody>
          <a:bodyPr/>
          <a:lstStyle/>
          <a:p>
            <a:endParaRPr lang="lv-LV"/>
          </a:p>
        </p:txBody>
      </p:sp>
    </p:spTree>
    <p:extLst>
      <p:ext uri="{BB962C8B-B14F-4D97-AF65-F5344CB8AC3E}">
        <p14:creationId xmlns:p14="http://schemas.microsoft.com/office/powerpoint/2010/main" val="17416677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310D69-60B8-4E99-BF1E-2DF9BB00DEE4}"/>
              </a:ext>
            </a:extLst>
          </p:cNvPr>
          <p:cNvSpPr>
            <a:spLocks noGrp="1"/>
          </p:cNvSpPr>
          <p:nvPr>
            <p:ph type="title"/>
          </p:nvPr>
        </p:nvSpPr>
        <p:spPr/>
        <p:txBody>
          <a:bodyPr/>
          <a:lstStyle/>
          <a:p>
            <a:r>
              <a:rPr lang="lv-LV" dirty="0"/>
              <a:t>Tehnoloģijas izvēle</a:t>
            </a:r>
          </a:p>
        </p:txBody>
      </p:sp>
    </p:spTree>
    <p:extLst>
      <p:ext uri="{BB962C8B-B14F-4D97-AF65-F5344CB8AC3E}">
        <p14:creationId xmlns:p14="http://schemas.microsoft.com/office/powerpoint/2010/main" val="20949825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7179C5-88EB-405A-8CD5-C0A7BA38D03C}"/>
              </a:ext>
            </a:extLst>
          </p:cNvPr>
          <p:cNvSpPr>
            <a:spLocks noGrp="1"/>
          </p:cNvSpPr>
          <p:nvPr>
            <p:ph type="title"/>
          </p:nvPr>
        </p:nvSpPr>
        <p:spPr/>
        <p:txBody>
          <a:bodyPr/>
          <a:lstStyle/>
          <a:p>
            <a:r>
              <a:rPr lang="lv-LV" dirty="0"/>
              <a:t>Metodes izvēle</a:t>
            </a:r>
          </a:p>
        </p:txBody>
      </p:sp>
      <p:sp>
        <p:nvSpPr>
          <p:cNvPr id="2" name="Satura vietturis 1">
            <a:extLst>
              <a:ext uri="{FF2B5EF4-FFF2-40B4-BE49-F238E27FC236}">
                <a16:creationId xmlns:a16="http://schemas.microsoft.com/office/drawing/2014/main" id="{0BC22AA6-81DA-FE34-F8E4-95368F07A115}"/>
              </a:ext>
            </a:extLst>
          </p:cNvPr>
          <p:cNvSpPr>
            <a:spLocks noGrp="1"/>
          </p:cNvSpPr>
          <p:nvPr>
            <p:ph idx="1"/>
          </p:nvPr>
        </p:nvSpPr>
        <p:spPr/>
        <p:txBody>
          <a:bodyPr/>
          <a:lstStyle/>
          <a:p>
            <a:endParaRPr lang="lv-LV"/>
          </a:p>
        </p:txBody>
      </p:sp>
    </p:spTree>
    <p:extLst>
      <p:ext uri="{BB962C8B-B14F-4D97-AF65-F5344CB8AC3E}">
        <p14:creationId xmlns:p14="http://schemas.microsoft.com/office/powerpoint/2010/main" val="16310597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6189DD-E1DB-4E70-9724-2B7AAF341CF0}"/>
              </a:ext>
            </a:extLst>
          </p:cNvPr>
          <p:cNvSpPr>
            <a:spLocks noGrp="1"/>
          </p:cNvSpPr>
          <p:nvPr>
            <p:ph idx="1"/>
          </p:nvPr>
        </p:nvSpPr>
        <p:spPr>
          <a:xfrm>
            <a:off x="821673" y="1071562"/>
            <a:ext cx="7786743" cy="4714875"/>
          </a:xfrm>
        </p:spPr>
        <p:txBody>
          <a:bodyPr/>
          <a:lstStyle/>
          <a:p>
            <a:r>
              <a:rPr lang="lv-LV" dirty="0"/>
              <a:t>Krāsojam</a:t>
            </a:r>
          </a:p>
          <a:p>
            <a:r>
              <a:rPr lang="lv-LV" dirty="0"/>
              <a:t>Karsējam</a:t>
            </a:r>
          </a:p>
          <a:p>
            <a:r>
              <a:rPr lang="lv-LV" dirty="0"/>
              <a:t>Lokam</a:t>
            </a:r>
          </a:p>
          <a:p>
            <a:r>
              <a:rPr lang="lv-LV" dirty="0"/>
              <a:t>Griežam</a:t>
            </a:r>
          </a:p>
          <a:p>
            <a:r>
              <a:rPr lang="lv-LV" dirty="0"/>
              <a:t>Slīpējam</a:t>
            </a:r>
          </a:p>
          <a:p>
            <a:r>
              <a:rPr lang="lv-LV" dirty="0"/>
              <a:t>Hromējam</a:t>
            </a:r>
          </a:p>
          <a:p>
            <a:r>
              <a:rPr lang="lv-LV" dirty="0"/>
              <a:t>Lodējam </a:t>
            </a:r>
          </a:p>
          <a:p>
            <a:r>
              <a:rPr lang="lv-LV" dirty="0"/>
              <a:t>U.c.</a:t>
            </a:r>
          </a:p>
        </p:txBody>
      </p:sp>
      <p:sp>
        <p:nvSpPr>
          <p:cNvPr id="3" name="Title 2">
            <a:extLst>
              <a:ext uri="{FF2B5EF4-FFF2-40B4-BE49-F238E27FC236}">
                <a16:creationId xmlns:a16="http://schemas.microsoft.com/office/drawing/2014/main" id="{4349A7A7-E29A-4E6F-8F20-4768524738B2}"/>
              </a:ext>
            </a:extLst>
          </p:cNvPr>
          <p:cNvSpPr>
            <a:spLocks noGrp="1"/>
          </p:cNvSpPr>
          <p:nvPr>
            <p:ph type="title"/>
          </p:nvPr>
        </p:nvSpPr>
        <p:spPr/>
        <p:txBody>
          <a:bodyPr/>
          <a:lstStyle/>
          <a:p>
            <a:r>
              <a:rPr lang="lv-LV" dirty="0"/>
              <a:t>Ko mēs darām ar metālu</a:t>
            </a:r>
          </a:p>
        </p:txBody>
      </p:sp>
    </p:spTree>
    <p:extLst>
      <p:ext uri="{BB962C8B-B14F-4D97-AF65-F5344CB8AC3E}">
        <p14:creationId xmlns:p14="http://schemas.microsoft.com/office/powerpoint/2010/main" val="39706124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7ACDCF-F500-45A6-9402-8E23B3F736A1}"/>
              </a:ext>
            </a:extLst>
          </p:cNvPr>
          <p:cNvSpPr>
            <a:spLocks noGrp="1"/>
          </p:cNvSpPr>
          <p:nvPr>
            <p:ph type="title"/>
          </p:nvPr>
        </p:nvSpPr>
        <p:spPr>
          <a:xfrm>
            <a:off x="857223" y="214290"/>
            <a:ext cx="7786743" cy="1071562"/>
          </a:xfrm>
        </p:spPr>
        <p:txBody>
          <a:bodyPr wrap="square" anchor="ctr">
            <a:normAutofit/>
          </a:bodyPr>
          <a:lstStyle/>
          <a:p>
            <a:r>
              <a:rPr lang="lv-LV" dirty="0"/>
              <a:t>No mazas darbnīcas </a:t>
            </a:r>
          </a:p>
        </p:txBody>
      </p:sp>
      <p:pic>
        <p:nvPicPr>
          <p:cNvPr id="7" name="Picture 6" descr="A room with shelves and a chair&#10;&#10;Description automatically generated with low confidence">
            <a:extLst>
              <a:ext uri="{FF2B5EF4-FFF2-40B4-BE49-F238E27FC236}">
                <a16:creationId xmlns:a16="http://schemas.microsoft.com/office/drawing/2014/main" id="{EDD41542-356C-497E-B899-15C26BE05B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868965"/>
            <a:ext cx="4583410" cy="3437557"/>
          </a:xfrm>
          <a:prstGeom prst="rect">
            <a:avLst/>
          </a:prstGeom>
        </p:spPr>
      </p:pic>
    </p:spTree>
    <p:extLst>
      <p:ext uri="{BB962C8B-B14F-4D97-AF65-F5344CB8AC3E}">
        <p14:creationId xmlns:p14="http://schemas.microsoft.com/office/powerpoint/2010/main" val="25493240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65F657-78D9-4417-91A5-7456C5A27789}"/>
              </a:ext>
            </a:extLst>
          </p:cNvPr>
          <p:cNvSpPr>
            <a:spLocks noGrp="1"/>
          </p:cNvSpPr>
          <p:nvPr>
            <p:ph idx="1"/>
          </p:nvPr>
        </p:nvSpPr>
        <p:spPr>
          <a:xfrm>
            <a:off x="837334" y="5787356"/>
            <a:ext cx="7786743" cy="410369"/>
          </a:xfrm>
        </p:spPr>
        <p:txBody>
          <a:bodyPr/>
          <a:lstStyle/>
          <a:p>
            <a:pPr marL="0" indent="0">
              <a:buNone/>
            </a:pPr>
            <a:r>
              <a:rPr lang="lv-LV" sz="1100" dirty="0"/>
              <a:t>*irLiepāja.lv</a:t>
            </a:r>
          </a:p>
        </p:txBody>
      </p:sp>
      <p:sp>
        <p:nvSpPr>
          <p:cNvPr id="3" name="Title 2">
            <a:extLst>
              <a:ext uri="{FF2B5EF4-FFF2-40B4-BE49-F238E27FC236}">
                <a16:creationId xmlns:a16="http://schemas.microsoft.com/office/drawing/2014/main" id="{A270D90A-B470-4BF3-BC5A-E39095A38EE1}"/>
              </a:ext>
            </a:extLst>
          </p:cNvPr>
          <p:cNvSpPr>
            <a:spLocks noGrp="1"/>
          </p:cNvSpPr>
          <p:nvPr>
            <p:ph type="title"/>
          </p:nvPr>
        </p:nvSpPr>
        <p:spPr/>
        <p:txBody>
          <a:bodyPr/>
          <a:lstStyle/>
          <a:p>
            <a:r>
              <a:rPr lang="lv-LV" dirty="0"/>
              <a:t>līdz lielām rūpnīcām</a:t>
            </a:r>
          </a:p>
        </p:txBody>
      </p:sp>
      <p:pic>
        <p:nvPicPr>
          <p:cNvPr id="1026" name="Picture 2" descr="Attēlu rezultāti vaicājumam “liepājas metalurgs”">
            <a:extLst>
              <a:ext uri="{FF2B5EF4-FFF2-40B4-BE49-F238E27FC236}">
                <a16:creationId xmlns:a16="http://schemas.microsoft.com/office/drawing/2014/main" id="{BACFC59A-F313-4815-B3FC-80BECD330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52736"/>
            <a:ext cx="6840760" cy="454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554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952B24-255F-4A84-9EC6-85AF664ED146}"/>
              </a:ext>
            </a:extLst>
          </p:cNvPr>
          <p:cNvPicPr>
            <a:picLocks noChangeAspect="1"/>
          </p:cNvPicPr>
          <p:nvPr/>
        </p:nvPicPr>
        <p:blipFill rotWithShape="1">
          <a:blip r:embed="rId3"/>
          <a:srcRect r="665" b="-2"/>
          <a:stretch/>
        </p:blipFill>
        <p:spPr>
          <a:xfrm>
            <a:off x="20" y="10"/>
            <a:ext cx="9143980" cy="6857990"/>
          </a:xfrm>
          <a:prstGeom prst="rect">
            <a:avLst/>
          </a:prstGeom>
          <a:noFill/>
        </p:spPr>
      </p:pic>
    </p:spTree>
    <p:extLst>
      <p:ext uri="{BB962C8B-B14F-4D97-AF65-F5344CB8AC3E}">
        <p14:creationId xmlns:p14="http://schemas.microsoft.com/office/powerpoint/2010/main" val="878578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19FA60-6F9E-4D4E-9B8E-5913635DBA10}"/>
              </a:ext>
            </a:extLst>
          </p:cNvPr>
          <p:cNvSpPr>
            <a:spLocks noGrp="1"/>
          </p:cNvSpPr>
          <p:nvPr>
            <p:ph idx="1"/>
          </p:nvPr>
        </p:nvSpPr>
        <p:spPr/>
        <p:txBody>
          <a:bodyPr/>
          <a:lstStyle/>
          <a:p>
            <a:pPr marL="0" indent="0">
              <a:buNone/>
            </a:pPr>
            <a:r>
              <a:rPr lang="lv-LV" dirty="0">
                <a:hlinkClick r:id="rId2"/>
              </a:rPr>
              <a:t>https://www.facebook.com/watch?ref=search&amp;v=869451290190352&amp;external_log_id=cb9a84d8-940f-448f-9b5f-948a62c7cd9d&amp;q=TITANS%20of%20CNC</a:t>
            </a:r>
            <a:r>
              <a:rPr lang="lv-LV" dirty="0"/>
              <a:t> </a:t>
            </a:r>
          </a:p>
        </p:txBody>
      </p:sp>
      <p:sp>
        <p:nvSpPr>
          <p:cNvPr id="3" name="Title 2">
            <a:extLst>
              <a:ext uri="{FF2B5EF4-FFF2-40B4-BE49-F238E27FC236}">
                <a16:creationId xmlns:a16="http://schemas.microsoft.com/office/drawing/2014/main" id="{98E19BEA-4A0E-4A28-9DC0-71F305592C5F}"/>
              </a:ext>
            </a:extLst>
          </p:cNvPr>
          <p:cNvSpPr>
            <a:spLocks noGrp="1"/>
          </p:cNvSpPr>
          <p:nvPr>
            <p:ph type="title"/>
          </p:nvPr>
        </p:nvSpPr>
        <p:spPr/>
        <p:txBody>
          <a:bodyPr/>
          <a:lstStyle/>
          <a:p>
            <a:r>
              <a:rPr lang="lv-LV" dirty="0"/>
              <a:t>Līdz modernām</a:t>
            </a:r>
          </a:p>
        </p:txBody>
      </p:sp>
    </p:spTree>
    <p:extLst>
      <p:ext uri="{BB962C8B-B14F-4D97-AF65-F5344CB8AC3E}">
        <p14:creationId xmlns:p14="http://schemas.microsoft.com/office/powerpoint/2010/main" val="10607511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building, ground, wall, old&#10;&#10;Description automatically generated">
            <a:extLst>
              <a:ext uri="{FF2B5EF4-FFF2-40B4-BE49-F238E27FC236}">
                <a16:creationId xmlns:a16="http://schemas.microsoft.com/office/drawing/2014/main" id="{FE77143F-3930-4632-A3EE-4F9D8D112DDE}"/>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9347" r="1" b="9920"/>
          <a:stretch/>
        </p:blipFill>
        <p:spPr>
          <a:xfrm>
            <a:off x="857224" y="1428750"/>
            <a:ext cx="7786743" cy="4714875"/>
          </a:xfrm>
          <a:noFill/>
        </p:spPr>
      </p:pic>
      <p:sp>
        <p:nvSpPr>
          <p:cNvPr id="3" name="Title 2">
            <a:extLst>
              <a:ext uri="{FF2B5EF4-FFF2-40B4-BE49-F238E27FC236}">
                <a16:creationId xmlns:a16="http://schemas.microsoft.com/office/drawing/2014/main" id="{4B3A589A-563B-4D6B-B6C6-A2E2DD003BE2}"/>
              </a:ext>
            </a:extLst>
          </p:cNvPr>
          <p:cNvSpPr>
            <a:spLocks noGrp="1"/>
          </p:cNvSpPr>
          <p:nvPr>
            <p:ph type="title"/>
          </p:nvPr>
        </p:nvSpPr>
        <p:spPr>
          <a:xfrm>
            <a:off x="857223" y="214290"/>
            <a:ext cx="7786743" cy="1071562"/>
          </a:xfrm>
        </p:spPr>
        <p:txBody>
          <a:bodyPr wrap="square" anchor="ctr">
            <a:normAutofit/>
          </a:bodyPr>
          <a:lstStyle/>
          <a:p>
            <a:pPr algn="ctr"/>
            <a:r>
              <a:rPr lang="lv-LV" dirty="0"/>
              <a:t>Jebkurā vieta ir kaut vai leņķa slīpmašīna</a:t>
            </a:r>
          </a:p>
        </p:txBody>
      </p:sp>
    </p:spTree>
    <p:extLst>
      <p:ext uri="{BB962C8B-B14F-4D97-AF65-F5344CB8AC3E}">
        <p14:creationId xmlns:p14="http://schemas.microsoft.com/office/powerpoint/2010/main" val="21669705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481D020-A847-4A15-AD55-72A71DD55BAF}"/>
              </a:ext>
            </a:extLst>
          </p:cNvPr>
          <p:cNvPicPr>
            <a:picLocks noGrp="1" noChangeAspect="1"/>
          </p:cNvPicPr>
          <p:nvPr>
            <p:ph idx="1"/>
          </p:nvPr>
        </p:nvPicPr>
        <p:blipFill>
          <a:blip r:embed="rId3"/>
          <a:stretch>
            <a:fillRect/>
          </a:stretch>
        </p:blipFill>
        <p:spPr>
          <a:xfrm>
            <a:off x="4572000" y="970370"/>
            <a:ext cx="4224469" cy="3168352"/>
          </a:xfrm>
          <a:prstGeom prst="rect">
            <a:avLst/>
          </a:prstGeom>
        </p:spPr>
      </p:pic>
      <p:sp>
        <p:nvSpPr>
          <p:cNvPr id="3" name="Title 2">
            <a:extLst>
              <a:ext uri="{FF2B5EF4-FFF2-40B4-BE49-F238E27FC236}">
                <a16:creationId xmlns:a16="http://schemas.microsoft.com/office/drawing/2014/main" id="{8AF4F5E2-9B72-4F0E-A8F5-DE1A54B65131}"/>
              </a:ext>
            </a:extLst>
          </p:cNvPr>
          <p:cNvSpPr>
            <a:spLocks noGrp="1"/>
          </p:cNvSpPr>
          <p:nvPr>
            <p:ph type="title"/>
          </p:nvPr>
        </p:nvSpPr>
        <p:spPr/>
        <p:txBody>
          <a:bodyPr/>
          <a:lstStyle/>
          <a:p>
            <a:r>
              <a:rPr lang="lv-LV" dirty="0"/>
              <a:t>Smilšu strūklā, skrošu strūkla, attīrīšana, skābes</a:t>
            </a:r>
          </a:p>
        </p:txBody>
      </p:sp>
      <p:pic>
        <p:nvPicPr>
          <p:cNvPr id="5" name="Picture 2" descr="Attēlu rezultāti vaicājumam “smilšu strūklas iekārtas”">
            <a:extLst>
              <a:ext uri="{FF2B5EF4-FFF2-40B4-BE49-F238E27FC236}">
                <a16:creationId xmlns:a16="http://schemas.microsoft.com/office/drawing/2014/main" id="{F5F25B2E-6D65-4C5A-B1C2-454B180CB7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8255"/>
          <a:stretch/>
        </p:blipFill>
        <p:spPr bwMode="auto">
          <a:xfrm>
            <a:off x="360977" y="2916846"/>
            <a:ext cx="4211023" cy="3021197"/>
          </a:xfrm>
          <a:prstGeom prst="rect">
            <a:avLst/>
          </a:prstGeom>
          <a:solidFill>
            <a:srgbClr val="FFFFFF"/>
          </a:solidFill>
        </p:spPr>
      </p:pic>
    </p:spTree>
    <p:extLst>
      <p:ext uri="{BB962C8B-B14F-4D97-AF65-F5344CB8AC3E}">
        <p14:creationId xmlns:p14="http://schemas.microsoft.com/office/powerpoint/2010/main" val="6045119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CE902F-0DAF-4C37-921C-E0DBDF9870E8}"/>
              </a:ext>
            </a:extLst>
          </p:cNvPr>
          <p:cNvSpPr>
            <a:spLocks noGrp="1"/>
          </p:cNvSpPr>
          <p:nvPr>
            <p:ph type="title"/>
          </p:nvPr>
        </p:nvSpPr>
        <p:spPr/>
        <p:txBody>
          <a:bodyPr/>
          <a:lstStyle/>
          <a:p>
            <a:r>
              <a:rPr lang="lv-LV" dirty="0"/>
              <a:t>Kur mēs saskaramies, iepazīstam metālu</a:t>
            </a:r>
          </a:p>
        </p:txBody>
      </p:sp>
      <p:pic>
        <p:nvPicPr>
          <p:cNvPr id="1028" name="Picture 4" descr="Attēlu rezultāti vaicājumam “mēle pie aukstas trubas”">
            <a:extLst>
              <a:ext uri="{FF2B5EF4-FFF2-40B4-BE49-F238E27FC236}">
                <a16:creationId xmlns:a16="http://schemas.microsoft.com/office/drawing/2014/main" id="{3056DA1E-981D-47A2-BBDC-F065AD51B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219200"/>
            <a:ext cx="6629400" cy="4419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F226892-E667-4B93-8532-283408ED0768}"/>
              </a:ext>
            </a:extLst>
          </p:cNvPr>
          <p:cNvSpPr txBox="1"/>
          <p:nvPr/>
        </p:nvSpPr>
        <p:spPr>
          <a:xfrm>
            <a:off x="752984" y="5877272"/>
            <a:ext cx="7995220" cy="338554"/>
          </a:xfrm>
          <a:prstGeom prst="rect">
            <a:avLst/>
          </a:prstGeom>
          <a:noFill/>
        </p:spPr>
        <p:txBody>
          <a:bodyPr wrap="square">
            <a:spAutoFit/>
          </a:bodyPr>
          <a:lstStyle/>
          <a:p>
            <a:r>
              <a:rPr lang="lv-LV" dirty="0"/>
              <a:t>https://www.google.lv/url?sa=i&amp;url=https%3A%2F%2Fwww.mammamuntetiem.lv</a:t>
            </a:r>
          </a:p>
        </p:txBody>
      </p:sp>
    </p:spTree>
    <p:extLst>
      <p:ext uri="{BB962C8B-B14F-4D97-AF65-F5344CB8AC3E}">
        <p14:creationId xmlns:p14="http://schemas.microsoft.com/office/powerpoint/2010/main" val="30917933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F00512-1675-4F0E-9FD4-6212CAA6868A}"/>
              </a:ext>
            </a:extLst>
          </p:cNvPr>
          <p:cNvSpPr>
            <a:spLocks noGrp="1"/>
          </p:cNvSpPr>
          <p:nvPr>
            <p:ph idx="1"/>
          </p:nvPr>
        </p:nvSpPr>
        <p:spPr/>
        <p:txBody>
          <a:bodyPr/>
          <a:lstStyle/>
          <a:p>
            <a:r>
              <a:rPr lang="lv-LV" dirty="0"/>
              <a:t>Acis</a:t>
            </a:r>
          </a:p>
          <a:p>
            <a:r>
              <a:rPr lang="lv-LV" dirty="0"/>
              <a:t>Āda</a:t>
            </a:r>
          </a:p>
          <a:p>
            <a:r>
              <a:rPr lang="lv-LV" dirty="0"/>
              <a:t>Iekšējie orgāni</a:t>
            </a:r>
          </a:p>
        </p:txBody>
      </p:sp>
      <p:sp>
        <p:nvSpPr>
          <p:cNvPr id="3" name="Title 2">
            <a:extLst>
              <a:ext uri="{FF2B5EF4-FFF2-40B4-BE49-F238E27FC236}">
                <a16:creationId xmlns:a16="http://schemas.microsoft.com/office/drawing/2014/main" id="{5463C1BC-AF15-4D66-8FC5-699021E790C2}"/>
              </a:ext>
            </a:extLst>
          </p:cNvPr>
          <p:cNvSpPr>
            <a:spLocks noGrp="1"/>
          </p:cNvSpPr>
          <p:nvPr>
            <p:ph type="title"/>
          </p:nvPr>
        </p:nvSpPr>
        <p:spPr/>
        <p:txBody>
          <a:bodyPr/>
          <a:lstStyle/>
          <a:p>
            <a:pPr algn="ctr"/>
            <a:r>
              <a:rPr lang="lv-LV" dirty="0"/>
              <a:t>Metālapstrādes daudzpusīgā ietekme uz veselību</a:t>
            </a:r>
          </a:p>
        </p:txBody>
      </p:sp>
    </p:spTree>
    <p:extLst>
      <p:ext uri="{BB962C8B-B14F-4D97-AF65-F5344CB8AC3E}">
        <p14:creationId xmlns:p14="http://schemas.microsoft.com/office/powerpoint/2010/main" val="9790831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4632DD-0096-458A-AB0E-715A6ABF5F0D}"/>
              </a:ext>
            </a:extLst>
          </p:cNvPr>
          <p:cNvSpPr>
            <a:spLocks noGrp="1"/>
          </p:cNvSpPr>
          <p:nvPr>
            <p:ph type="title"/>
          </p:nvPr>
        </p:nvSpPr>
        <p:spPr/>
        <p:txBody>
          <a:bodyPr/>
          <a:lstStyle/>
          <a:p>
            <a:r>
              <a:rPr lang="lv-LV" dirty="0"/>
              <a:t>Kāpēc viņš tik kaitīgs</a:t>
            </a:r>
          </a:p>
        </p:txBody>
      </p:sp>
      <p:pic>
        <p:nvPicPr>
          <p:cNvPr id="3074" name="Picture 2">
            <a:extLst>
              <a:ext uri="{FF2B5EF4-FFF2-40B4-BE49-F238E27FC236}">
                <a16:creationId xmlns:a16="http://schemas.microsoft.com/office/drawing/2014/main" id="{FA365E13-4288-41D6-A61B-FAC04AA7F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439782"/>
            <a:ext cx="2921099" cy="23368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E3C512-0840-4972-BF0E-892C7AE07AC4}"/>
              </a:ext>
            </a:extLst>
          </p:cNvPr>
          <p:cNvSpPr txBox="1"/>
          <p:nvPr/>
        </p:nvSpPr>
        <p:spPr>
          <a:xfrm>
            <a:off x="4499992" y="5418218"/>
            <a:ext cx="4572000" cy="584775"/>
          </a:xfrm>
          <a:prstGeom prst="rect">
            <a:avLst/>
          </a:prstGeom>
          <a:noFill/>
        </p:spPr>
        <p:txBody>
          <a:bodyPr wrap="square">
            <a:spAutoFit/>
          </a:bodyPr>
          <a:lstStyle/>
          <a:p>
            <a:r>
              <a:rPr lang="lv-LV" dirty="0"/>
              <a:t>https://lv.wikipedia.org/wiki/Ur%C4%81ns_(elements)</a:t>
            </a:r>
          </a:p>
        </p:txBody>
      </p:sp>
    </p:spTree>
    <p:extLst>
      <p:ext uri="{BB962C8B-B14F-4D97-AF65-F5344CB8AC3E}">
        <p14:creationId xmlns:p14="http://schemas.microsoft.com/office/powerpoint/2010/main" val="38308517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8E7839-9922-4F2C-B424-4DC5CD2C1152}"/>
              </a:ext>
            </a:extLst>
          </p:cNvPr>
          <p:cNvSpPr>
            <a:spLocks noGrp="1"/>
          </p:cNvSpPr>
          <p:nvPr>
            <p:ph idx="1"/>
          </p:nvPr>
        </p:nvSpPr>
        <p:spPr/>
        <p:txBody>
          <a:bodyPr/>
          <a:lstStyle/>
          <a:p>
            <a:endParaRPr lang="lv-LV" sz="2800" dirty="0"/>
          </a:p>
        </p:txBody>
      </p:sp>
      <p:sp>
        <p:nvSpPr>
          <p:cNvPr id="3" name="Title 2">
            <a:extLst>
              <a:ext uri="{FF2B5EF4-FFF2-40B4-BE49-F238E27FC236}">
                <a16:creationId xmlns:a16="http://schemas.microsoft.com/office/drawing/2014/main" id="{72C04D9A-A1F2-4D30-AAF7-DEE2F14AB16F}"/>
              </a:ext>
            </a:extLst>
          </p:cNvPr>
          <p:cNvSpPr>
            <a:spLocks noGrp="1"/>
          </p:cNvSpPr>
          <p:nvPr>
            <p:ph type="title"/>
          </p:nvPr>
        </p:nvSpPr>
        <p:spPr/>
        <p:txBody>
          <a:bodyPr/>
          <a:lstStyle/>
          <a:p>
            <a:r>
              <a:rPr lang="lv-LV" dirty="0"/>
              <a:t>Sekas līdz mūža beigām</a:t>
            </a:r>
          </a:p>
        </p:txBody>
      </p:sp>
    </p:spTree>
    <p:extLst>
      <p:ext uri="{BB962C8B-B14F-4D97-AF65-F5344CB8AC3E}">
        <p14:creationId xmlns:p14="http://schemas.microsoft.com/office/powerpoint/2010/main" val="40260066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069030-A0F4-4508-B063-5F221358596C}"/>
              </a:ext>
            </a:extLst>
          </p:cNvPr>
          <p:cNvSpPr>
            <a:spLocks noGrp="1" noChangeArrowheads="1"/>
          </p:cNvSpPr>
          <p:nvPr>
            <p:ph type="title"/>
          </p:nvPr>
        </p:nvSpPr>
        <p:spPr>
          <a:xfrm>
            <a:off x="539750" y="188913"/>
            <a:ext cx="8218488" cy="922337"/>
          </a:xfrm>
        </p:spPr>
        <p:txBody>
          <a:bodyPr/>
          <a:lstStyle/>
          <a:p>
            <a:pPr eaLnBrk="1" hangingPunct="1"/>
            <a:r>
              <a:rPr lang="lv-LV" altLang="lv-LV" sz="3200"/>
              <a:t>Biežāko arodslimību pazīmes metālapstrādē</a:t>
            </a:r>
            <a:endParaRPr lang="ru-RU" altLang="lv-LV" sz="3200"/>
          </a:p>
        </p:txBody>
      </p:sp>
      <p:sp>
        <p:nvSpPr>
          <p:cNvPr id="36867" name="Rectangle 3">
            <a:extLst>
              <a:ext uri="{FF2B5EF4-FFF2-40B4-BE49-F238E27FC236}">
                <a16:creationId xmlns:a16="http://schemas.microsoft.com/office/drawing/2014/main" id="{8A9AD858-4223-46F8-9E42-2A63B5E719C2}"/>
              </a:ext>
            </a:extLst>
          </p:cNvPr>
          <p:cNvSpPr>
            <a:spLocks noGrp="1" noChangeArrowheads="1"/>
          </p:cNvSpPr>
          <p:nvPr>
            <p:ph type="body" idx="1"/>
          </p:nvPr>
        </p:nvSpPr>
        <p:spPr>
          <a:xfrm>
            <a:off x="457200" y="1268413"/>
            <a:ext cx="8229600" cy="5329237"/>
          </a:xfrm>
        </p:spPr>
        <p:txBody>
          <a:bodyPr/>
          <a:lstStyle/>
          <a:p>
            <a:pPr marL="0" indent="0" eaLnBrk="1" hangingPunct="1">
              <a:lnSpc>
                <a:spcPct val="90000"/>
              </a:lnSpc>
              <a:buNone/>
              <a:defRPr/>
            </a:pPr>
            <a:r>
              <a:rPr lang="lv-LV" sz="2000" b="1" i="1" dirty="0"/>
              <a:t>Metāliskais drudzis </a:t>
            </a:r>
            <a:r>
              <a:rPr lang="lv-LV" sz="2000" dirty="0"/>
              <a:t>= ieelpotu metālu tvaiku izraisīts drudzis jeb lietuves drudzis</a:t>
            </a:r>
          </a:p>
          <a:p>
            <a:pPr marL="0" indent="0" eaLnBrk="1" hangingPunct="1">
              <a:lnSpc>
                <a:spcPct val="90000"/>
              </a:lnSpc>
              <a:buFont typeface="Wingdings" pitchFamily="2" charset="2"/>
              <a:buNone/>
              <a:defRPr/>
            </a:pPr>
            <a:r>
              <a:rPr lang="lv-LV" sz="2000" u="sng" dirty="0"/>
              <a:t>Raksturīgās pazīmes:</a:t>
            </a:r>
          </a:p>
          <a:p>
            <a:pPr eaLnBrk="1" hangingPunct="1">
              <a:lnSpc>
                <a:spcPct val="90000"/>
              </a:lnSpc>
              <a:buFont typeface="Wingdings" pitchFamily="2" charset="2"/>
              <a:buChar char="§"/>
              <a:defRPr/>
            </a:pPr>
            <a:r>
              <a:rPr lang="lv-LV" sz="2000" dirty="0"/>
              <a:t>nogurums,</a:t>
            </a:r>
          </a:p>
          <a:p>
            <a:pPr eaLnBrk="1" hangingPunct="1">
              <a:lnSpc>
                <a:spcPct val="90000"/>
              </a:lnSpc>
              <a:buFont typeface="Wingdings" pitchFamily="2" charset="2"/>
              <a:buChar char="§"/>
              <a:defRPr/>
            </a:pPr>
            <a:r>
              <a:rPr lang="lv-LV" sz="2000" dirty="0"/>
              <a:t>smaguma sajūta krūtīs,</a:t>
            </a:r>
          </a:p>
          <a:p>
            <a:pPr eaLnBrk="1" hangingPunct="1">
              <a:lnSpc>
                <a:spcPct val="90000"/>
              </a:lnSpc>
              <a:buFont typeface="Wingdings" pitchFamily="2" charset="2"/>
              <a:buChar char="§"/>
              <a:defRPr/>
            </a:pPr>
            <a:r>
              <a:rPr lang="lv-LV" sz="2000" dirty="0"/>
              <a:t>klepus,</a:t>
            </a:r>
          </a:p>
          <a:p>
            <a:pPr eaLnBrk="1" hangingPunct="1">
              <a:lnSpc>
                <a:spcPct val="90000"/>
              </a:lnSpc>
              <a:buFont typeface="Wingdings" pitchFamily="2" charset="2"/>
              <a:buChar char="§"/>
              <a:defRPr/>
            </a:pPr>
            <a:r>
              <a:rPr lang="lv-LV" sz="2000" dirty="0"/>
              <a:t>drudzis (temperatūra paaugstinās līdz 38-40°C), bet vēlāk temperatūra kritiski pazeminās līdz normālai,</a:t>
            </a:r>
          </a:p>
          <a:p>
            <a:pPr eaLnBrk="1" hangingPunct="1">
              <a:lnSpc>
                <a:spcPct val="90000"/>
              </a:lnSpc>
              <a:buFont typeface="Wingdings" pitchFamily="2" charset="2"/>
              <a:buChar char="§"/>
              <a:defRPr/>
            </a:pPr>
            <a:r>
              <a:rPr lang="lv-LV" sz="2000" dirty="0"/>
              <a:t>stipras galvassāpes,</a:t>
            </a:r>
          </a:p>
          <a:p>
            <a:pPr eaLnBrk="1" hangingPunct="1">
              <a:lnSpc>
                <a:spcPct val="90000"/>
              </a:lnSpc>
              <a:buFont typeface="Wingdings" pitchFamily="2" charset="2"/>
              <a:buChar char="§"/>
              <a:defRPr/>
            </a:pPr>
            <a:r>
              <a:rPr lang="lv-LV" sz="2000" dirty="0"/>
              <a:t>lauzošas sāpes visā ķermenī,</a:t>
            </a:r>
          </a:p>
          <a:p>
            <a:pPr eaLnBrk="1" hangingPunct="1">
              <a:lnSpc>
                <a:spcPct val="90000"/>
              </a:lnSpc>
              <a:buFont typeface="Wingdings" pitchFamily="2" charset="2"/>
              <a:buChar char="§"/>
              <a:defRPr/>
            </a:pPr>
            <a:r>
              <a:rPr lang="lv-LV" sz="2000" dirty="0"/>
              <a:t>slikta dūša, vemšana.</a:t>
            </a:r>
          </a:p>
          <a:p>
            <a:pPr marL="0" indent="0" eaLnBrk="1" hangingPunct="1">
              <a:lnSpc>
                <a:spcPct val="90000"/>
              </a:lnSpc>
              <a:buFont typeface="Wingdings" pitchFamily="2" charset="2"/>
              <a:buNone/>
              <a:defRPr/>
            </a:pPr>
            <a:endParaRPr lang="lv-LV" sz="2000" dirty="0"/>
          </a:p>
          <a:p>
            <a:pPr marL="0" indent="0" eaLnBrk="1" hangingPunct="1">
              <a:lnSpc>
                <a:spcPct val="90000"/>
              </a:lnSpc>
              <a:buFont typeface="Wingdings" pitchFamily="2" charset="2"/>
              <a:buNone/>
              <a:defRPr/>
            </a:pPr>
            <a:endParaRPr lang="lv-LV" sz="2000" dirty="0"/>
          </a:p>
          <a:p>
            <a:pPr eaLnBrk="1" hangingPunct="1">
              <a:lnSpc>
                <a:spcPct val="90000"/>
              </a:lnSpc>
              <a:buFont typeface="Arial" charset="0"/>
              <a:buChar char="•"/>
              <a:defRPr/>
            </a:pPr>
            <a:endParaRPr lang="lv-LV" sz="2400" dirty="0"/>
          </a:p>
        </p:txBody>
      </p:sp>
      <p:sp>
        <p:nvSpPr>
          <p:cNvPr id="58372" name="Slide Number Placeholder 5">
            <a:extLst>
              <a:ext uri="{FF2B5EF4-FFF2-40B4-BE49-F238E27FC236}">
                <a16:creationId xmlns:a16="http://schemas.microsoft.com/office/drawing/2014/main" id="{90A2E07B-C54F-448A-A427-586C2BCA4E17}"/>
              </a:ext>
            </a:extLst>
          </p:cNvPr>
          <p:cNvSpPr>
            <a:spLocks noGrp="1"/>
          </p:cNvSpPr>
          <p:nvPr>
            <p:ph type="sldNum" sz="quarter" idx="11"/>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fld id="{EE6CFB55-6960-4EC1-A70C-2ED921F9E088}" type="slidenum">
              <a:rPr lang="en-US" altLang="lv-LV" smtClean="0"/>
              <a:pPr>
                <a:spcBef>
                  <a:spcPct val="0"/>
                </a:spcBef>
                <a:buFontTx/>
                <a:buNone/>
              </a:pPr>
              <a:t>87</a:t>
            </a:fld>
            <a:endParaRPr lang="en-US" altLang="lv-LV" sz="1200">
              <a:latin typeface="Verdana" panose="020B0604030504040204"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7357B8EC-E342-4243-871A-407A500AE896}"/>
              </a:ext>
            </a:extLst>
          </p:cNvPr>
          <p:cNvSpPr>
            <a:spLocks noGrp="1" noChangeArrowheads="1"/>
          </p:cNvSpPr>
          <p:nvPr>
            <p:ph type="title"/>
          </p:nvPr>
        </p:nvSpPr>
        <p:spPr>
          <a:xfrm>
            <a:off x="539750" y="188913"/>
            <a:ext cx="8218488" cy="922337"/>
          </a:xfrm>
        </p:spPr>
        <p:txBody>
          <a:bodyPr/>
          <a:lstStyle/>
          <a:p>
            <a:pPr eaLnBrk="1" hangingPunct="1"/>
            <a:r>
              <a:rPr lang="lv-LV" altLang="lv-LV" sz="3200"/>
              <a:t>Biežāko arodslimību pazīmes metālapstrādē</a:t>
            </a:r>
            <a:endParaRPr lang="ru-RU" altLang="lv-LV" sz="3200"/>
          </a:p>
        </p:txBody>
      </p:sp>
      <p:sp>
        <p:nvSpPr>
          <p:cNvPr id="36867" name="Rectangle 3">
            <a:extLst>
              <a:ext uri="{FF2B5EF4-FFF2-40B4-BE49-F238E27FC236}">
                <a16:creationId xmlns:a16="http://schemas.microsoft.com/office/drawing/2014/main" id="{B1B2CC48-6530-452A-98DC-1F5670671094}"/>
              </a:ext>
            </a:extLst>
          </p:cNvPr>
          <p:cNvSpPr>
            <a:spLocks noGrp="1" noChangeArrowheads="1"/>
          </p:cNvSpPr>
          <p:nvPr>
            <p:ph type="body" idx="1"/>
          </p:nvPr>
        </p:nvSpPr>
        <p:spPr>
          <a:xfrm>
            <a:off x="457200" y="1268413"/>
            <a:ext cx="8229600" cy="5329237"/>
          </a:xfrm>
        </p:spPr>
        <p:txBody>
          <a:bodyPr/>
          <a:lstStyle/>
          <a:p>
            <a:pPr marL="0" indent="0" eaLnBrk="1" hangingPunct="1">
              <a:lnSpc>
                <a:spcPct val="90000"/>
              </a:lnSpc>
              <a:buNone/>
              <a:defRPr/>
            </a:pPr>
            <a:r>
              <a:rPr lang="lv-LV" sz="2000" b="1" i="1" dirty="0"/>
              <a:t>Hroniska obstruktīva plaušu slimība </a:t>
            </a:r>
            <a:r>
              <a:rPr lang="lv-LV" sz="2000" dirty="0"/>
              <a:t>= lēni progresējoša plaušu slimība</a:t>
            </a:r>
          </a:p>
          <a:p>
            <a:pPr marL="0" indent="0" eaLnBrk="1" hangingPunct="1">
              <a:lnSpc>
                <a:spcPct val="90000"/>
              </a:lnSpc>
              <a:buFont typeface="Wingdings" pitchFamily="2" charset="2"/>
              <a:buNone/>
              <a:defRPr/>
            </a:pPr>
            <a:r>
              <a:rPr lang="lv-LV" sz="2000" u="sng" dirty="0"/>
              <a:t>Raksturīgās pazīmes:</a:t>
            </a:r>
          </a:p>
          <a:p>
            <a:pPr eaLnBrk="1" hangingPunct="1">
              <a:lnSpc>
                <a:spcPct val="90000"/>
              </a:lnSpc>
              <a:buFont typeface="Wingdings" pitchFamily="2" charset="2"/>
              <a:buChar char="§"/>
              <a:defRPr/>
            </a:pPr>
            <a:r>
              <a:rPr lang="lv-LV" sz="2000" dirty="0"/>
              <a:t>elpas trūkums, </a:t>
            </a:r>
          </a:p>
          <a:p>
            <a:pPr eaLnBrk="1" hangingPunct="1">
              <a:lnSpc>
                <a:spcPct val="90000"/>
              </a:lnSpc>
              <a:buFont typeface="Wingdings" pitchFamily="2" charset="2"/>
              <a:buChar char="§"/>
              <a:defRPr/>
            </a:pPr>
            <a:r>
              <a:rPr lang="lv-LV" sz="2000" dirty="0"/>
              <a:t>apgrūtināta elpošana,</a:t>
            </a:r>
          </a:p>
          <a:p>
            <a:pPr eaLnBrk="1" hangingPunct="1">
              <a:lnSpc>
                <a:spcPct val="90000"/>
              </a:lnSpc>
              <a:buFont typeface="Wingdings" pitchFamily="2" charset="2"/>
              <a:buChar char="§"/>
              <a:defRPr/>
            </a:pPr>
            <a:r>
              <a:rPr lang="lv-LV" sz="2000" dirty="0"/>
              <a:t>klepus, </a:t>
            </a:r>
          </a:p>
          <a:p>
            <a:pPr eaLnBrk="1" hangingPunct="1">
              <a:lnSpc>
                <a:spcPct val="90000"/>
              </a:lnSpc>
              <a:buFont typeface="Wingdings" pitchFamily="2" charset="2"/>
              <a:buChar char="§"/>
              <a:defRPr/>
            </a:pPr>
            <a:r>
              <a:rPr lang="lv-LV" sz="2000" dirty="0"/>
              <a:t>spiedoša sajūta krūtīs,</a:t>
            </a:r>
          </a:p>
          <a:p>
            <a:pPr eaLnBrk="1" hangingPunct="1">
              <a:lnSpc>
                <a:spcPct val="90000"/>
              </a:lnSpc>
              <a:buFont typeface="Wingdings" pitchFamily="2" charset="2"/>
              <a:buChar char="§"/>
              <a:defRPr/>
            </a:pPr>
            <a:r>
              <a:rPr lang="lv-LV" sz="2000" dirty="0"/>
              <a:t>pastiprināta krēpu sekrēcija. </a:t>
            </a:r>
          </a:p>
          <a:p>
            <a:pPr marL="0" indent="0" eaLnBrk="1" hangingPunct="1">
              <a:lnSpc>
                <a:spcPct val="90000"/>
              </a:lnSpc>
              <a:buFont typeface="Wingdings" pitchFamily="2" charset="2"/>
              <a:buNone/>
              <a:defRPr/>
            </a:pPr>
            <a:endParaRPr lang="lv-LV" sz="2000" dirty="0"/>
          </a:p>
          <a:p>
            <a:pPr eaLnBrk="1" hangingPunct="1">
              <a:lnSpc>
                <a:spcPct val="90000"/>
              </a:lnSpc>
              <a:buFont typeface="Arial" charset="0"/>
              <a:buChar char="•"/>
              <a:defRPr/>
            </a:pPr>
            <a:endParaRPr lang="lv-LV" sz="2400" dirty="0"/>
          </a:p>
        </p:txBody>
      </p:sp>
      <p:sp>
        <p:nvSpPr>
          <p:cNvPr id="59396" name="Slide Number Placeholder 5">
            <a:extLst>
              <a:ext uri="{FF2B5EF4-FFF2-40B4-BE49-F238E27FC236}">
                <a16:creationId xmlns:a16="http://schemas.microsoft.com/office/drawing/2014/main" id="{26CD1174-E972-4D07-82C4-36CC8CC995DB}"/>
              </a:ext>
            </a:extLst>
          </p:cNvPr>
          <p:cNvSpPr>
            <a:spLocks noGrp="1"/>
          </p:cNvSpPr>
          <p:nvPr>
            <p:ph type="sldNum" sz="quarter" idx="11"/>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fld id="{EE6CFB55-6960-4EC1-A70C-2ED921F9E088}" type="slidenum">
              <a:rPr lang="en-US" altLang="lv-LV" smtClean="0"/>
              <a:pPr>
                <a:spcBef>
                  <a:spcPct val="0"/>
                </a:spcBef>
                <a:buFontTx/>
                <a:buNone/>
              </a:pPr>
              <a:t>88</a:t>
            </a:fld>
            <a:endParaRPr lang="en-US" altLang="lv-LV" sz="1200">
              <a:latin typeface="Verdana" panose="020B0604030504040204"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FBCC28C-C911-459D-B1AB-B493E180D73A}"/>
              </a:ext>
            </a:extLst>
          </p:cNvPr>
          <p:cNvSpPr>
            <a:spLocks noGrp="1" noChangeArrowheads="1"/>
          </p:cNvSpPr>
          <p:nvPr>
            <p:ph type="title"/>
          </p:nvPr>
        </p:nvSpPr>
        <p:spPr>
          <a:xfrm>
            <a:off x="539750" y="188913"/>
            <a:ext cx="8218488" cy="922337"/>
          </a:xfrm>
        </p:spPr>
        <p:txBody>
          <a:bodyPr/>
          <a:lstStyle/>
          <a:p>
            <a:pPr eaLnBrk="1" hangingPunct="1"/>
            <a:r>
              <a:rPr lang="lv-LV" altLang="lv-LV" sz="3200"/>
              <a:t>Biežāko arodslimību pazīmes metālapstrādē</a:t>
            </a:r>
            <a:endParaRPr lang="ru-RU" altLang="lv-LV" sz="3200"/>
          </a:p>
        </p:txBody>
      </p:sp>
      <p:sp>
        <p:nvSpPr>
          <p:cNvPr id="36867" name="Rectangle 3">
            <a:extLst>
              <a:ext uri="{FF2B5EF4-FFF2-40B4-BE49-F238E27FC236}">
                <a16:creationId xmlns:a16="http://schemas.microsoft.com/office/drawing/2014/main" id="{977AB128-FC09-4E29-A173-14C15A134AAA}"/>
              </a:ext>
            </a:extLst>
          </p:cNvPr>
          <p:cNvSpPr>
            <a:spLocks noGrp="1" noChangeArrowheads="1"/>
          </p:cNvSpPr>
          <p:nvPr>
            <p:ph type="body" idx="1"/>
          </p:nvPr>
        </p:nvSpPr>
        <p:spPr>
          <a:xfrm>
            <a:off x="457200" y="1268413"/>
            <a:ext cx="8229600" cy="5329237"/>
          </a:xfrm>
        </p:spPr>
        <p:txBody>
          <a:bodyPr>
            <a:normAutofit/>
          </a:bodyPr>
          <a:lstStyle/>
          <a:p>
            <a:pPr marL="0" indent="0" eaLnBrk="1" hangingPunct="1">
              <a:lnSpc>
                <a:spcPct val="90000"/>
              </a:lnSpc>
              <a:buNone/>
              <a:defRPr/>
            </a:pPr>
            <a:r>
              <a:rPr lang="lv-LV" sz="2000" b="1" i="1" dirty="0"/>
              <a:t>Bronhiālā astma </a:t>
            </a:r>
            <a:r>
              <a:rPr lang="lv-LV" sz="2000" dirty="0"/>
              <a:t>= hroniska iekaisīgi – alerģiska elpošanas ceļu slimība</a:t>
            </a:r>
          </a:p>
          <a:p>
            <a:pPr marL="0" indent="0" eaLnBrk="1" hangingPunct="1">
              <a:lnSpc>
                <a:spcPct val="90000"/>
              </a:lnSpc>
              <a:buFont typeface="Wingdings" pitchFamily="2" charset="2"/>
              <a:buNone/>
              <a:defRPr/>
            </a:pPr>
            <a:r>
              <a:rPr lang="lv-LV" sz="2000" u="sng" dirty="0"/>
              <a:t>Raksturīgās pazīmes:</a:t>
            </a:r>
          </a:p>
          <a:p>
            <a:pPr eaLnBrk="1" hangingPunct="1">
              <a:lnSpc>
                <a:spcPct val="90000"/>
              </a:lnSpc>
              <a:buFont typeface="Wingdings" pitchFamily="2" charset="2"/>
              <a:buChar char="§"/>
              <a:defRPr/>
            </a:pPr>
            <a:r>
              <a:rPr lang="lv-LV" sz="2000" dirty="0"/>
              <a:t>bronhiālās astmas lēkmes izpaužas kā elpas trūkums ar apgrūtinātu izelpu,</a:t>
            </a:r>
          </a:p>
          <a:p>
            <a:pPr eaLnBrk="1" hangingPunct="1">
              <a:lnSpc>
                <a:spcPct val="90000"/>
              </a:lnSpc>
              <a:buFont typeface="Wingdings" pitchFamily="2" charset="2"/>
              <a:buChar char="§"/>
              <a:defRPr/>
            </a:pPr>
            <a:r>
              <a:rPr lang="lv-LV" sz="2000" dirty="0"/>
              <a:t>čīkstēšana krūtīs, </a:t>
            </a:r>
          </a:p>
          <a:p>
            <a:pPr eaLnBrk="1" hangingPunct="1">
              <a:lnSpc>
                <a:spcPct val="90000"/>
              </a:lnSpc>
              <a:buFont typeface="Wingdings" pitchFamily="2" charset="2"/>
              <a:buChar char="§"/>
              <a:defRPr/>
            </a:pPr>
            <a:r>
              <a:rPr lang="lv-LV" sz="2000" dirty="0"/>
              <a:t>bieži pievienojas arī klepus. Tas var būt ar vai bez krēpām, klepus vairāk raksturīgs naktīs un agri no rīta.</a:t>
            </a:r>
          </a:p>
        </p:txBody>
      </p:sp>
      <p:sp>
        <p:nvSpPr>
          <p:cNvPr id="60420" name="Slide Number Placeholder 5">
            <a:extLst>
              <a:ext uri="{FF2B5EF4-FFF2-40B4-BE49-F238E27FC236}">
                <a16:creationId xmlns:a16="http://schemas.microsoft.com/office/drawing/2014/main" id="{158F76DF-403F-48FE-8A95-8FB1F24AB2E4}"/>
              </a:ext>
            </a:extLst>
          </p:cNvPr>
          <p:cNvSpPr>
            <a:spLocks noGrp="1"/>
          </p:cNvSpPr>
          <p:nvPr>
            <p:ph type="sldNum" sz="quarter" idx="11"/>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fld id="{EE6CFB55-6960-4EC1-A70C-2ED921F9E088}" type="slidenum">
              <a:rPr lang="en-US" altLang="lv-LV" smtClean="0"/>
              <a:pPr>
                <a:spcBef>
                  <a:spcPct val="0"/>
                </a:spcBef>
                <a:buFontTx/>
                <a:buNone/>
              </a:pPr>
              <a:t>89</a:t>
            </a:fld>
            <a:endParaRPr lang="en-US" altLang="lv-LV" sz="1200">
              <a:latin typeface="Verdan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EB134D-2551-4122-B859-5307E98C7AB2}"/>
              </a:ext>
            </a:extLst>
          </p:cNvPr>
          <p:cNvPicPr>
            <a:picLocks noChangeAspect="1"/>
          </p:cNvPicPr>
          <p:nvPr/>
        </p:nvPicPr>
        <p:blipFill>
          <a:blip r:embed="rId3"/>
          <a:stretch>
            <a:fillRect/>
          </a:stretch>
        </p:blipFill>
        <p:spPr>
          <a:xfrm>
            <a:off x="1967083" y="1124744"/>
            <a:ext cx="5209834" cy="3446789"/>
          </a:xfrm>
          <a:prstGeom prst="rect">
            <a:avLst/>
          </a:prstGeom>
        </p:spPr>
      </p:pic>
      <p:pic>
        <p:nvPicPr>
          <p:cNvPr id="8" name="Picture 7">
            <a:extLst>
              <a:ext uri="{FF2B5EF4-FFF2-40B4-BE49-F238E27FC236}">
                <a16:creationId xmlns:a16="http://schemas.microsoft.com/office/drawing/2014/main" id="{46B3B10B-016A-4B6A-84B0-964C805E8520}"/>
              </a:ext>
            </a:extLst>
          </p:cNvPr>
          <p:cNvPicPr>
            <a:picLocks noChangeAspect="1"/>
          </p:cNvPicPr>
          <p:nvPr/>
        </p:nvPicPr>
        <p:blipFill>
          <a:blip r:embed="rId4"/>
          <a:stretch>
            <a:fillRect/>
          </a:stretch>
        </p:blipFill>
        <p:spPr>
          <a:xfrm>
            <a:off x="1967082" y="5057475"/>
            <a:ext cx="5209835" cy="1071562"/>
          </a:xfrm>
          <a:prstGeom prst="rect">
            <a:avLst/>
          </a:prstGeom>
        </p:spPr>
      </p:pic>
    </p:spTree>
    <p:extLst>
      <p:ext uri="{BB962C8B-B14F-4D97-AF65-F5344CB8AC3E}">
        <p14:creationId xmlns:p14="http://schemas.microsoft.com/office/powerpoint/2010/main" val="30779142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BD10A06F-0342-429F-996F-E452649A31AD}"/>
              </a:ext>
            </a:extLst>
          </p:cNvPr>
          <p:cNvSpPr>
            <a:spLocks noGrp="1" noChangeArrowheads="1"/>
          </p:cNvSpPr>
          <p:nvPr>
            <p:ph type="title"/>
          </p:nvPr>
        </p:nvSpPr>
        <p:spPr>
          <a:xfrm>
            <a:off x="539750" y="188913"/>
            <a:ext cx="8218488" cy="922337"/>
          </a:xfrm>
        </p:spPr>
        <p:txBody>
          <a:bodyPr/>
          <a:lstStyle/>
          <a:p>
            <a:pPr eaLnBrk="1" hangingPunct="1"/>
            <a:r>
              <a:rPr lang="lv-LV" altLang="lv-LV" sz="3200"/>
              <a:t>Biežāko arodslimību pazīmes metālapstrādē</a:t>
            </a:r>
            <a:endParaRPr lang="ru-RU" altLang="lv-LV" sz="3200"/>
          </a:p>
        </p:txBody>
      </p:sp>
      <p:sp>
        <p:nvSpPr>
          <p:cNvPr id="36867" name="Rectangle 3">
            <a:extLst>
              <a:ext uri="{FF2B5EF4-FFF2-40B4-BE49-F238E27FC236}">
                <a16:creationId xmlns:a16="http://schemas.microsoft.com/office/drawing/2014/main" id="{873EB34A-4CFC-460C-9F66-DAAA7210A988}"/>
              </a:ext>
            </a:extLst>
          </p:cNvPr>
          <p:cNvSpPr>
            <a:spLocks noGrp="1" noChangeArrowheads="1"/>
          </p:cNvSpPr>
          <p:nvPr>
            <p:ph type="body" idx="1"/>
          </p:nvPr>
        </p:nvSpPr>
        <p:spPr>
          <a:xfrm>
            <a:off x="457200" y="1268413"/>
            <a:ext cx="8229600" cy="5329237"/>
          </a:xfrm>
        </p:spPr>
        <p:txBody>
          <a:bodyPr>
            <a:normAutofit/>
          </a:bodyPr>
          <a:lstStyle/>
          <a:p>
            <a:pPr marL="0" indent="0" eaLnBrk="1" hangingPunct="1">
              <a:lnSpc>
                <a:spcPct val="90000"/>
              </a:lnSpc>
              <a:buNone/>
              <a:defRPr/>
            </a:pPr>
            <a:r>
              <a:rPr lang="lv-LV" sz="2000" b="1" i="1" dirty="0"/>
              <a:t>Akūts toksisks bronhīts </a:t>
            </a:r>
            <a:r>
              <a:rPr lang="lv-LV" sz="2000" dirty="0"/>
              <a:t>= bronhu gļotādas iekaisums</a:t>
            </a:r>
          </a:p>
          <a:p>
            <a:pPr marL="0" indent="0" eaLnBrk="1" hangingPunct="1">
              <a:lnSpc>
                <a:spcPct val="90000"/>
              </a:lnSpc>
              <a:buFont typeface="Wingdings" pitchFamily="2" charset="2"/>
              <a:buNone/>
              <a:defRPr/>
            </a:pPr>
            <a:r>
              <a:rPr lang="lv-LV" sz="2000" u="sng" dirty="0"/>
              <a:t>Raksturīgās pazīmes:</a:t>
            </a:r>
          </a:p>
          <a:p>
            <a:pPr eaLnBrk="1" hangingPunct="1">
              <a:lnSpc>
                <a:spcPct val="90000"/>
              </a:lnSpc>
              <a:buFont typeface="Wingdings" pitchFamily="2" charset="2"/>
              <a:buChar char="§"/>
              <a:defRPr/>
            </a:pPr>
            <a:r>
              <a:rPr lang="lv-LV" sz="2000" dirty="0"/>
              <a:t>sauss klepus,</a:t>
            </a:r>
          </a:p>
          <a:p>
            <a:pPr eaLnBrk="1" hangingPunct="1">
              <a:lnSpc>
                <a:spcPct val="90000"/>
              </a:lnSpc>
              <a:buFont typeface="Wingdings" pitchFamily="2" charset="2"/>
              <a:buChar char="§"/>
              <a:defRPr/>
            </a:pPr>
            <a:r>
              <a:rPr lang="lv-LV" sz="2000" dirty="0"/>
              <a:t>dedzinoša sajūta vai spiediena sajūta aiz krūšu kaula,</a:t>
            </a:r>
          </a:p>
          <a:p>
            <a:pPr eaLnBrk="1" hangingPunct="1">
              <a:lnSpc>
                <a:spcPct val="90000"/>
              </a:lnSpc>
              <a:buFont typeface="Wingdings" pitchFamily="2" charset="2"/>
              <a:buChar char="§"/>
              <a:defRPr/>
            </a:pPr>
            <a:r>
              <a:rPr lang="lv-LV" sz="2000" dirty="0"/>
              <a:t>klepus ar nedaudz krēpām, kas ir gļotaini strutainas, dzelteni zaļganā krāsā,</a:t>
            </a:r>
          </a:p>
          <a:p>
            <a:pPr eaLnBrk="1" hangingPunct="1">
              <a:lnSpc>
                <a:spcPct val="90000"/>
              </a:lnSpc>
              <a:buFont typeface="Wingdings" pitchFamily="2" charset="2"/>
              <a:buChar char="§"/>
              <a:defRPr/>
            </a:pPr>
            <a:r>
              <a:rPr lang="lv-LV" sz="2000" dirty="0"/>
              <a:t>nespēks, </a:t>
            </a:r>
          </a:p>
          <a:p>
            <a:pPr eaLnBrk="1" hangingPunct="1">
              <a:lnSpc>
                <a:spcPct val="90000"/>
              </a:lnSpc>
              <a:buFont typeface="Wingdings" pitchFamily="2" charset="2"/>
              <a:buChar char="§"/>
              <a:defRPr/>
            </a:pPr>
            <a:r>
              <a:rPr lang="lv-LV" sz="2000" dirty="0"/>
              <a:t>temperatūra var būt normāla vai paaugstināta. </a:t>
            </a:r>
          </a:p>
        </p:txBody>
      </p:sp>
      <p:sp>
        <p:nvSpPr>
          <p:cNvPr id="61444" name="Slide Number Placeholder 5">
            <a:extLst>
              <a:ext uri="{FF2B5EF4-FFF2-40B4-BE49-F238E27FC236}">
                <a16:creationId xmlns:a16="http://schemas.microsoft.com/office/drawing/2014/main" id="{2317F0F0-EA70-40C7-95AF-248F12D83A55}"/>
              </a:ext>
            </a:extLst>
          </p:cNvPr>
          <p:cNvSpPr>
            <a:spLocks noGrp="1"/>
          </p:cNvSpPr>
          <p:nvPr>
            <p:ph type="sldNum" sz="quarter" idx="11"/>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fld id="{EE6CFB55-6960-4EC1-A70C-2ED921F9E088}" type="slidenum">
              <a:rPr lang="en-US" altLang="lv-LV" smtClean="0"/>
              <a:pPr>
                <a:spcBef>
                  <a:spcPct val="0"/>
                </a:spcBef>
                <a:buFontTx/>
                <a:buNone/>
              </a:pPr>
              <a:t>90</a:t>
            </a:fld>
            <a:endParaRPr lang="en-US" altLang="lv-LV" sz="1200">
              <a:latin typeface="Verdana" panose="020B060403050404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85E0165-38EB-4240-B69A-A8A46D742A1F}"/>
              </a:ext>
            </a:extLst>
          </p:cNvPr>
          <p:cNvSpPr>
            <a:spLocks noGrp="1" noChangeArrowheads="1"/>
          </p:cNvSpPr>
          <p:nvPr>
            <p:ph type="title"/>
          </p:nvPr>
        </p:nvSpPr>
        <p:spPr>
          <a:xfrm>
            <a:off x="539750" y="188913"/>
            <a:ext cx="8218488" cy="922337"/>
          </a:xfrm>
        </p:spPr>
        <p:txBody>
          <a:bodyPr/>
          <a:lstStyle/>
          <a:p>
            <a:pPr eaLnBrk="1" hangingPunct="1"/>
            <a:r>
              <a:rPr lang="lv-LV" altLang="lv-LV" sz="3200"/>
              <a:t>Biežāko arodslimību pazīmes metālapstrādē</a:t>
            </a:r>
            <a:endParaRPr lang="ru-RU" altLang="lv-LV" sz="3200"/>
          </a:p>
        </p:txBody>
      </p:sp>
      <p:sp>
        <p:nvSpPr>
          <p:cNvPr id="62467" name="Rectangle 3">
            <a:extLst>
              <a:ext uri="{FF2B5EF4-FFF2-40B4-BE49-F238E27FC236}">
                <a16:creationId xmlns:a16="http://schemas.microsoft.com/office/drawing/2014/main" id="{2915B18B-DD18-412A-BE0F-AE9BB8BF5B6D}"/>
              </a:ext>
            </a:extLst>
          </p:cNvPr>
          <p:cNvSpPr>
            <a:spLocks noGrp="1" noChangeArrowheads="1"/>
          </p:cNvSpPr>
          <p:nvPr>
            <p:ph type="body" idx="1"/>
          </p:nvPr>
        </p:nvSpPr>
        <p:spPr>
          <a:xfrm>
            <a:off x="457200" y="1268413"/>
            <a:ext cx="8229600" cy="5329237"/>
          </a:xfrm>
        </p:spPr>
        <p:txBody>
          <a:bodyPr/>
          <a:lstStyle/>
          <a:p>
            <a:pPr marL="0" indent="0" eaLnBrk="1" hangingPunct="1">
              <a:lnSpc>
                <a:spcPct val="90000"/>
              </a:lnSpc>
              <a:buNone/>
            </a:pPr>
            <a:r>
              <a:rPr lang="lv-LV" altLang="en-US" sz="2000" b="1" i="1" dirty="0" err="1"/>
              <a:t>Polineiropātija</a:t>
            </a:r>
            <a:r>
              <a:rPr lang="lv-LV" altLang="en-US" sz="2000" dirty="0"/>
              <a:t> = daudzu perifērisko nervu vienlaicīgs bojājums</a:t>
            </a:r>
          </a:p>
          <a:p>
            <a:pPr eaLnBrk="1" hangingPunct="1">
              <a:lnSpc>
                <a:spcPct val="90000"/>
              </a:lnSpc>
              <a:buFont typeface="Wingdings" panose="05000000000000000000" pitchFamily="2" charset="2"/>
              <a:buNone/>
            </a:pPr>
            <a:r>
              <a:rPr lang="lv-LV" altLang="en-US" sz="2000" u="sng" dirty="0"/>
              <a:t>Raksturīgās pazīmes:</a:t>
            </a:r>
          </a:p>
          <a:p>
            <a:pPr eaLnBrk="1" hangingPunct="1">
              <a:buFont typeface="Wingdings" panose="05000000000000000000" pitchFamily="2" charset="2"/>
              <a:buChar char="§"/>
            </a:pPr>
            <a:r>
              <a:rPr lang="lv-LV" altLang="en-US" sz="2000" dirty="0"/>
              <a:t>ir sāpes pa nervu stumbru gaitu, </a:t>
            </a:r>
          </a:p>
          <a:p>
            <a:pPr eaLnBrk="1" hangingPunct="1">
              <a:buFont typeface="Wingdings" panose="05000000000000000000" pitchFamily="2" charset="2"/>
              <a:buChar char="§"/>
            </a:pPr>
            <a:r>
              <a:rPr lang="lv-LV" altLang="en-US" sz="2000" dirty="0"/>
              <a:t>tirpšana, durstīšana, dedzināšana,</a:t>
            </a:r>
          </a:p>
          <a:p>
            <a:pPr eaLnBrk="1" hangingPunct="1">
              <a:buFont typeface="Wingdings" panose="05000000000000000000" pitchFamily="2" charset="2"/>
              <a:buChar char="§"/>
            </a:pPr>
            <a:r>
              <a:rPr lang="lv-LV" altLang="en-US" sz="2000" dirty="0"/>
              <a:t>dažādi kustību traucējumi - kustību ierobežojums, nespēks, muskuļu nodilums, ļenganums, gaitas traucējumi, nestabilitāte,</a:t>
            </a:r>
          </a:p>
          <a:p>
            <a:pPr eaLnBrk="1" hangingPunct="1">
              <a:buFont typeface="Wingdings" panose="05000000000000000000" pitchFamily="2" charset="2"/>
              <a:buChar char="§"/>
            </a:pPr>
            <a:r>
              <a:rPr lang="lv-LV" altLang="en-US" sz="2000" dirty="0"/>
              <a:t>nervu šķiedru bojājums izraisa ādas krāsas un temperatūras, nagu pārmaiņas, sviedru atdalīšanās traucējumus, reizēm arī iekšējo orgānu darbības traucējumus.</a:t>
            </a:r>
          </a:p>
          <a:p>
            <a:pPr eaLnBrk="1" hangingPunct="1">
              <a:lnSpc>
                <a:spcPct val="90000"/>
              </a:lnSpc>
              <a:buFont typeface="Wingdings" panose="05000000000000000000" pitchFamily="2" charset="2"/>
              <a:buNone/>
            </a:pPr>
            <a:endParaRPr lang="lv-LV" altLang="en-US" sz="2800" u="sng" dirty="0"/>
          </a:p>
        </p:txBody>
      </p:sp>
      <p:sp>
        <p:nvSpPr>
          <p:cNvPr id="62468" name="Slide Number Placeholder 5">
            <a:extLst>
              <a:ext uri="{FF2B5EF4-FFF2-40B4-BE49-F238E27FC236}">
                <a16:creationId xmlns:a16="http://schemas.microsoft.com/office/drawing/2014/main" id="{4BDE398A-AD25-46D2-A323-900840B34E6D}"/>
              </a:ext>
            </a:extLst>
          </p:cNvPr>
          <p:cNvSpPr>
            <a:spLocks noGrp="1"/>
          </p:cNvSpPr>
          <p:nvPr>
            <p:ph type="sldNum" sz="quarter" idx="11"/>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fld id="{EE6CFB55-6960-4EC1-A70C-2ED921F9E088}" type="slidenum">
              <a:rPr lang="en-US" altLang="lv-LV" smtClean="0"/>
              <a:pPr>
                <a:spcBef>
                  <a:spcPct val="0"/>
                </a:spcBef>
                <a:buFontTx/>
                <a:buNone/>
              </a:pPr>
              <a:t>91</a:t>
            </a:fld>
            <a:endParaRPr lang="en-US" altLang="lv-LV" sz="1200">
              <a:latin typeface="Verdana" panose="020B060403050404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084D24-B9E6-433B-A635-0CBF41860FA7}"/>
              </a:ext>
            </a:extLst>
          </p:cNvPr>
          <p:cNvSpPr>
            <a:spLocks noGrp="1"/>
          </p:cNvSpPr>
          <p:nvPr>
            <p:ph type="title"/>
          </p:nvPr>
        </p:nvSpPr>
        <p:spPr/>
        <p:txBody>
          <a:bodyPr/>
          <a:lstStyle/>
          <a:p>
            <a:r>
              <a:rPr lang="lv-LV" dirty="0"/>
              <a:t>Dzīves ilgums</a:t>
            </a:r>
          </a:p>
        </p:txBody>
      </p:sp>
      <p:pic>
        <p:nvPicPr>
          <p:cNvPr id="4098" name="Picture 2" descr="Attēlu rezultāti vaicājumam “cilvēka dzīves ilgums”">
            <a:extLst>
              <a:ext uri="{FF2B5EF4-FFF2-40B4-BE49-F238E27FC236}">
                <a16:creationId xmlns:a16="http://schemas.microsoft.com/office/drawing/2014/main" id="{9389476C-1466-42E1-AF59-61E29DA49A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319C0E2-9BEB-40B3-BB51-C4BB824E2938}"/>
              </a:ext>
            </a:extLst>
          </p:cNvPr>
          <p:cNvSpPr txBox="1"/>
          <p:nvPr/>
        </p:nvSpPr>
        <p:spPr>
          <a:xfrm>
            <a:off x="4427984" y="5733256"/>
            <a:ext cx="4572000" cy="338554"/>
          </a:xfrm>
          <a:prstGeom prst="rect">
            <a:avLst/>
          </a:prstGeom>
          <a:noFill/>
        </p:spPr>
        <p:txBody>
          <a:bodyPr wrap="square">
            <a:spAutoFit/>
          </a:bodyPr>
          <a:lstStyle/>
          <a:p>
            <a:r>
              <a:rPr lang="lv-LV" dirty="0"/>
              <a:t>https://www.la.lv/dzivojam-ilgak-bet-vai-labak</a:t>
            </a:r>
          </a:p>
        </p:txBody>
      </p:sp>
    </p:spTree>
    <p:extLst>
      <p:ext uri="{BB962C8B-B14F-4D97-AF65-F5344CB8AC3E}">
        <p14:creationId xmlns:p14="http://schemas.microsoft.com/office/powerpoint/2010/main" val="31133790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CC3D75-9E8D-4A0C-945F-1E6727726F7F}"/>
              </a:ext>
            </a:extLst>
          </p:cNvPr>
          <p:cNvSpPr>
            <a:spLocks noGrp="1"/>
          </p:cNvSpPr>
          <p:nvPr>
            <p:ph idx="1"/>
          </p:nvPr>
        </p:nvSpPr>
        <p:spPr/>
        <p:txBody>
          <a:bodyPr/>
          <a:lstStyle/>
          <a:p>
            <a:r>
              <a:rPr lang="lv-LV" dirty="0">
                <a:hlinkClick r:id="rId3" action="ppaction://hlinkfile"/>
              </a:rPr>
              <a:t>..\labo\F_10_HYPE_LV-LAV-2 v2.pdf</a:t>
            </a:r>
            <a:endParaRPr lang="lv-LV" dirty="0"/>
          </a:p>
        </p:txBody>
      </p:sp>
      <p:sp>
        <p:nvSpPr>
          <p:cNvPr id="3" name="Title 2">
            <a:extLst>
              <a:ext uri="{FF2B5EF4-FFF2-40B4-BE49-F238E27FC236}">
                <a16:creationId xmlns:a16="http://schemas.microsoft.com/office/drawing/2014/main" id="{04DCF7F6-B479-4DA2-822E-E8051A6DEB9A}"/>
              </a:ext>
            </a:extLst>
          </p:cNvPr>
          <p:cNvSpPr>
            <a:spLocks noGrp="1"/>
          </p:cNvSpPr>
          <p:nvPr>
            <p:ph type="title"/>
          </p:nvPr>
        </p:nvSpPr>
        <p:spPr/>
        <p:txBody>
          <a:bodyPr/>
          <a:lstStyle/>
          <a:p>
            <a:pPr algn="ctr"/>
            <a:r>
              <a:rPr lang="lv-LV" dirty="0"/>
              <a:t>Ķīmiskās reakcijas kad kaut kas veidojas</a:t>
            </a:r>
          </a:p>
        </p:txBody>
      </p:sp>
    </p:spTree>
    <p:extLst>
      <p:ext uri="{BB962C8B-B14F-4D97-AF65-F5344CB8AC3E}">
        <p14:creationId xmlns:p14="http://schemas.microsoft.com/office/powerpoint/2010/main" val="27765724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ound, container, bin, barrel&#10;&#10;Description automatically generated">
            <a:extLst>
              <a:ext uri="{FF2B5EF4-FFF2-40B4-BE49-F238E27FC236}">
                <a16:creationId xmlns:a16="http://schemas.microsoft.com/office/drawing/2014/main" id="{37A991F6-C171-4250-95A4-E97AC46F2F57}"/>
              </a:ext>
            </a:extLst>
          </p:cNvPr>
          <p:cNvPicPr>
            <a:picLocks noChangeAspect="1"/>
          </p:cNvPicPr>
          <p:nvPr/>
        </p:nvPicPr>
        <p:blipFill rotWithShape="1">
          <a:blip r:embed="rId3">
            <a:extLst>
              <a:ext uri="{28A0092B-C50C-407E-A947-70E740481C1C}">
                <a14:useLocalDpi xmlns:a14="http://schemas.microsoft.com/office/drawing/2010/main" val="0"/>
              </a:ext>
            </a:extLst>
          </a:blip>
          <a:srcRect t="3794" r="2" b="5618"/>
          <a:stretch/>
        </p:blipFill>
        <p:spPr>
          <a:xfrm>
            <a:off x="90488" y="68263"/>
            <a:ext cx="8963025" cy="6089650"/>
          </a:xfrm>
          <a:prstGeom prst="rect">
            <a:avLst/>
          </a:prstGeom>
          <a:noFill/>
        </p:spPr>
      </p:pic>
    </p:spTree>
    <p:extLst>
      <p:ext uri="{BB962C8B-B14F-4D97-AF65-F5344CB8AC3E}">
        <p14:creationId xmlns:p14="http://schemas.microsoft.com/office/powerpoint/2010/main" val="34238607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br>
              <a:rPr lang="lv-LV" sz="4200" dirty="0">
                <a:latin typeface="+mn-lt"/>
              </a:rPr>
            </a:br>
            <a:r>
              <a:rPr lang="lv-LV" sz="3600" dirty="0">
                <a:latin typeface="+mn-lt"/>
              </a:rPr>
              <a:t>Ekspozīcijas indekss / OVP </a:t>
            </a:r>
            <a:r>
              <a:rPr lang="lv-LV" sz="4200" dirty="0">
                <a:latin typeface="+mn-lt"/>
              </a:rPr>
              <a:t>periodiskums</a:t>
            </a:r>
            <a:br>
              <a:rPr lang="lv-LV" sz="4200" dirty="0">
                <a:latin typeface="+mn-lt"/>
              </a:rPr>
            </a:br>
            <a:endParaRPr lang="en-GB" sz="4200" dirty="0">
              <a:latin typeface="+mn-lt"/>
            </a:endParaRPr>
          </a:p>
        </p:txBody>
      </p:sp>
      <p:sp>
        <p:nvSpPr>
          <p:cNvPr id="64515" name="Rectangle 3"/>
          <p:cNvSpPr>
            <a:spLocks noGrp="1" noChangeArrowheads="1"/>
          </p:cNvSpPr>
          <p:nvPr>
            <p:ph type="body" idx="1"/>
          </p:nvPr>
        </p:nvSpPr>
        <p:spPr>
          <a:xfrm>
            <a:off x="914399" y="1524001"/>
            <a:ext cx="7853363" cy="4572298"/>
          </a:xfrm>
        </p:spPr>
        <p:txBody>
          <a:bodyPr/>
          <a:lstStyle/>
          <a:p>
            <a:pPr eaLnBrk="1" fontAlgn="t" hangingPunct="1">
              <a:buNone/>
            </a:pPr>
            <a:r>
              <a:rPr lang="lv-LV" sz="2300" b="1" dirty="0"/>
              <a:t>Ekspozīcijas indekss          OVP periodiskums</a:t>
            </a:r>
          </a:p>
          <a:p>
            <a:pPr eaLnBrk="1" fontAlgn="t" hangingPunct="1">
              <a:buNone/>
            </a:pPr>
            <a:r>
              <a:rPr lang="lv-LV" sz="2300" dirty="0"/>
              <a:t>	0,5-0,75			1 x 3 gados</a:t>
            </a:r>
          </a:p>
          <a:p>
            <a:pPr eaLnBrk="1" fontAlgn="t" hangingPunct="1">
              <a:buNone/>
            </a:pPr>
            <a:r>
              <a:rPr lang="lv-LV" sz="2300" dirty="0"/>
              <a:t>	0,75-1			1 x 2 gados</a:t>
            </a:r>
          </a:p>
          <a:p>
            <a:pPr eaLnBrk="1" fontAlgn="t" hangingPunct="1">
              <a:buNone/>
            </a:pPr>
            <a:r>
              <a:rPr lang="lv-LV" sz="2300" dirty="0"/>
              <a:t>	Vairāk par 1			1 x gadā</a:t>
            </a:r>
          </a:p>
          <a:p>
            <a:pPr eaLnBrk="1" fontAlgn="t" hangingPunct="1">
              <a:buNone/>
            </a:pPr>
            <a:endParaRPr lang="lv-LV" sz="2300" dirty="0"/>
          </a:p>
          <a:p>
            <a:pPr fontAlgn="t">
              <a:buNone/>
            </a:pPr>
            <a:r>
              <a:rPr lang="lv-LV" sz="2300" dirty="0"/>
              <a:t>	Nav veikti mērījumi, 	 1 x gadā</a:t>
            </a:r>
          </a:p>
          <a:p>
            <a:pPr eaLnBrk="1" fontAlgn="t" hangingPunct="1">
              <a:buNone/>
            </a:pPr>
            <a:r>
              <a:rPr lang="lv-LV" sz="2300" dirty="0"/>
              <a:t>	bet vispār var izmērīt	</a:t>
            </a:r>
          </a:p>
          <a:p>
            <a:pPr eaLnBrk="1" fontAlgn="t" hangingPunct="1">
              <a:buNone/>
            </a:pPr>
            <a:endParaRPr lang="lv-LV" sz="2300" dirty="0"/>
          </a:p>
          <a:p>
            <a:pPr eaLnBrk="1" fontAlgn="t" hangingPunct="1">
              <a:buNone/>
            </a:pPr>
            <a:r>
              <a:rPr lang="lv-LV" sz="2300" dirty="0"/>
              <a:t>	Kancerogēnās vielas		1 x gadā</a:t>
            </a:r>
          </a:p>
          <a:p>
            <a:pPr algn="just" eaLnBrk="1" hangingPunct="1">
              <a:spcBef>
                <a:spcPct val="0"/>
              </a:spcBef>
              <a:buClrTx/>
              <a:buFont typeface="Wingdings" pitchFamily="2" charset="2"/>
              <a:buChar char="ü"/>
            </a:pPr>
            <a:endParaRPr lang="en-GB" sz="2300" dirty="0">
              <a:latin typeface="Arial Narrow"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5938690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892FB-4E6D-4451-BE5F-A7D72B512A75}"/>
              </a:ext>
            </a:extLst>
          </p:cNvPr>
          <p:cNvPicPr>
            <a:picLocks noChangeAspect="1"/>
          </p:cNvPicPr>
          <p:nvPr/>
        </p:nvPicPr>
        <p:blipFill>
          <a:blip r:embed="rId3"/>
          <a:stretch>
            <a:fillRect/>
          </a:stretch>
        </p:blipFill>
        <p:spPr>
          <a:xfrm>
            <a:off x="857223" y="866158"/>
            <a:ext cx="7036622" cy="5277467"/>
          </a:xfrm>
          <a:prstGeom prst="rect">
            <a:avLst/>
          </a:prstGeom>
          <a:noFill/>
        </p:spPr>
      </p:pic>
      <p:sp>
        <p:nvSpPr>
          <p:cNvPr id="3" name="Title 2">
            <a:extLst>
              <a:ext uri="{FF2B5EF4-FFF2-40B4-BE49-F238E27FC236}">
                <a16:creationId xmlns:a16="http://schemas.microsoft.com/office/drawing/2014/main" id="{3E51474E-16E9-463A-ABAC-BDB0E1403874}"/>
              </a:ext>
            </a:extLst>
          </p:cNvPr>
          <p:cNvSpPr>
            <a:spLocks noGrp="1"/>
          </p:cNvSpPr>
          <p:nvPr>
            <p:ph type="title"/>
          </p:nvPr>
        </p:nvSpPr>
        <p:spPr>
          <a:xfrm>
            <a:off x="857223" y="214290"/>
            <a:ext cx="7786743" cy="1071562"/>
          </a:xfrm>
        </p:spPr>
        <p:txBody>
          <a:bodyPr wrap="square" anchor="ctr">
            <a:normAutofit/>
          </a:bodyPr>
          <a:lstStyle/>
          <a:p>
            <a:r>
              <a:rPr lang="lv-LV" dirty="0"/>
              <a:t>Datu apstrāde</a:t>
            </a:r>
          </a:p>
        </p:txBody>
      </p:sp>
    </p:spTree>
    <p:extLst>
      <p:ext uri="{BB962C8B-B14F-4D97-AF65-F5344CB8AC3E}">
        <p14:creationId xmlns:p14="http://schemas.microsoft.com/office/powerpoint/2010/main" val="11822421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8B9A23-03C5-4012-818F-F43F5178DD69}"/>
              </a:ext>
            </a:extLst>
          </p:cNvPr>
          <p:cNvSpPr>
            <a:spLocks noGrp="1"/>
          </p:cNvSpPr>
          <p:nvPr>
            <p:ph idx="1"/>
          </p:nvPr>
        </p:nvSpPr>
        <p:spPr/>
        <p:txBody>
          <a:bodyPr/>
          <a:lstStyle/>
          <a:p>
            <a:r>
              <a:rPr lang="lv-LV" sz="2000" dirty="0"/>
              <a:t>Nelaimes gadījums darbā </a:t>
            </a:r>
          </a:p>
          <a:p>
            <a:pPr>
              <a:buFontTx/>
              <a:buChar char="-"/>
            </a:pPr>
            <a:r>
              <a:rPr lang="lv-LV" sz="2000" dirty="0"/>
              <a:t>nesmags;</a:t>
            </a:r>
          </a:p>
          <a:p>
            <a:pPr>
              <a:buFontTx/>
              <a:buChar char="-"/>
            </a:pPr>
            <a:r>
              <a:rPr lang="lv-LV" sz="2000" dirty="0"/>
              <a:t>smags; </a:t>
            </a:r>
          </a:p>
          <a:p>
            <a:pPr>
              <a:buFontTx/>
              <a:buChar char="-"/>
            </a:pPr>
            <a:r>
              <a:rPr lang="lv-LV" sz="2000" dirty="0"/>
              <a:t>letāls.</a:t>
            </a:r>
          </a:p>
          <a:p>
            <a:r>
              <a:rPr lang="lv-LV" sz="2000" dirty="0"/>
              <a:t>Invaliditāte</a:t>
            </a:r>
            <a:endParaRPr lang="en-US" sz="2000" dirty="0"/>
          </a:p>
        </p:txBody>
      </p:sp>
      <p:sp>
        <p:nvSpPr>
          <p:cNvPr id="3" name="Title 2">
            <a:extLst>
              <a:ext uri="{FF2B5EF4-FFF2-40B4-BE49-F238E27FC236}">
                <a16:creationId xmlns:a16="http://schemas.microsoft.com/office/drawing/2014/main" id="{6C112E9B-C048-496C-8CA5-408C97BEC55D}"/>
              </a:ext>
            </a:extLst>
          </p:cNvPr>
          <p:cNvSpPr>
            <a:spLocks noGrp="1"/>
          </p:cNvSpPr>
          <p:nvPr>
            <p:ph type="title"/>
          </p:nvPr>
        </p:nvSpPr>
        <p:spPr/>
        <p:txBody>
          <a:bodyPr/>
          <a:lstStyle/>
          <a:p>
            <a:r>
              <a:rPr lang="lv-LV" dirty="0"/>
              <a:t>Neprognozējamās sekas riskiem darba vietā</a:t>
            </a:r>
            <a:endParaRPr lang="en-US" dirty="0"/>
          </a:p>
        </p:txBody>
      </p:sp>
      <p:pic>
        <p:nvPicPr>
          <p:cNvPr id="1026" name="Picture 2" descr="Stiprināti invalīdu ratiņi ARDEA PLUS izmantošanai telpās, līdz 200 kg |  Medicīnas preču veikals">
            <a:extLst>
              <a:ext uri="{FF2B5EF4-FFF2-40B4-BE49-F238E27FC236}">
                <a16:creationId xmlns:a16="http://schemas.microsoft.com/office/drawing/2014/main" id="{06C31578-D4D6-464A-BD13-E2DA845B4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405413"/>
            <a:ext cx="3448050" cy="3795990"/>
          </a:xfrm>
          <a:prstGeom prst="rect">
            <a:avLst/>
          </a:prstGeom>
          <a:noFill/>
          <a:extLst>
            <a:ext uri="{909E8E84-426E-40DD-AFC4-6F175D3DCCD1}">
              <a14:hiddenFill xmlns:a14="http://schemas.microsoft.com/office/drawing/2010/main">
                <a:solidFill>
                  <a:srgbClr val="FFFFFF"/>
                </a:solidFill>
              </a14:hiddenFill>
            </a:ext>
          </a:extLst>
        </p:spPr>
      </p:pic>
      <p:sp>
        <p:nvSpPr>
          <p:cNvPr id="5" name="Satura vietturis 3">
            <a:extLst>
              <a:ext uri="{FF2B5EF4-FFF2-40B4-BE49-F238E27FC236}">
                <a16:creationId xmlns:a16="http://schemas.microsoft.com/office/drawing/2014/main" id="{F3AD80E7-F15D-4BFE-A9E7-5339CE6DCCDF}"/>
              </a:ext>
            </a:extLst>
          </p:cNvPr>
          <p:cNvSpPr txBox="1">
            <a:spLocks/>
          </p:cNvSpPr>
          <p:nvPr/>
        </p:nvSpPr>
        <p:spPr bwMode="auto">
          <a:xfrm>
            <a:off x="857224" y="5733256"/>
            <a:ext cx="7786743"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6700" indent="-266700" algn="l" rtl="0" eaLnBrk="0" fontAlgn="base" hangingPunct="0">
              <a:spcBef>
                <a:spcPts val="600"/>
              </a:spcBef>
              <a:spcAft>
                <a:spcPts val="600"/>
              </a:spcAft>
              <a:buClr>
                <a:srgbClr val="C85A0A"/>
              </a:buClr>
              <a:buSzPct val="95000"/>
              <a:buFont typeface="Wingdings" pitchFamily="2" charset="2"/>
              <a:buChar char="n"/>
              <a:defRPr sz="3200">
                <a:solidFill>
                  <a:srgbClr val="353535"/>
                </a:solidFill>
                <a:latin typeface="+mn-lt"/>
                <a:ea typeface="+mn-ea"/>
                <a:cs typeface="ヒラギノ角ゴ Pro W3"/>
              </a:defRPr>
            </a:lvl1pPr>
            <a:lvl2pPr marL="719138" indent="-185738" algn="l" rtl="0" eaLnBrk="0" fontAlgn="base" hangingPunct="0">
              <a:spcBef>
                <a:spcPts val="600"/>
              </a:spcBef>
              <a:spcAft>
                <a:spcPts val="600"/>
              </a:spcAft>
              <a:buClr>
                <a:srgbClr val="C85A0A"/>
              </a:buClr>
              <a:buSzPct val="117000"/>
              <a:buFont typeface="Arial" pitchFamily="34" charset="0"/>
              <a:buChar char="»"/>
              <a:defRPr sz="2800">
                <a:solidFill>
                  <a:srgbClr val="353535"/>
                </a:solidFill>
                <a:latin typeface="+mn-lt"/>
                <a:ea typeface="+mn-ea"/>
                <a:cs typeface="ヒラギノ角ゴ Pro W3"/>
              </a:defRPr>
            </a:lvl2pPr>
            <a:lvl3pPr marL="1163638" indent="-160338" algn="l" rtl="0" eaLnBrk="0" fontAlgn="base" hangingPunct="0">
              <a:spcBef>
                <a:spcPts val="600"/>
              </a:spcBef>
              <a:spcAft>
                <a:spcPts val="600"/>
              </a:spcAft>
              <a:buClr>
                <a:srgbClr val="C85A0A"/>
              </a:buClr>
              <a:buSzPct val="120000"/>
              <a:buFont typeface="Arial" pitchFamily="34" charset="0"/>
              <a:buChar char="-"/>
              <a:defRPr sz="2400">
                <a:solidFill>
                  <a:srgbClr val="353535"/>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 typeface="Wingdings" pitchFamily="2" charset="2"/>
              <a:buNone/>
            </a:pPr>
            <a:r>
              <a:rPr lang="lv-LV" sz="1400" kern="0" baseline="0" dirty="0"/>
              <a:t>*  healthstore.lv</a:t>
            </a:r>
          </a:p>
        </p:txBody>
      </p:sp>
    </p:spTree>
    <p:extLst>
      <p:ext uri="{BB962C8B-B14F-4D97-AF65-F5344CB8AC3E}">
        <p14:creationId xmlns:p14="http://schemas.microsoft.com/office/powerpoint/2010/main" val="35602954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a:extLst>
              <a:ext uri="{FF2B5EF4-FFF2-40B4-BE49-F238E27FC236}">
                <a16:creationId xmlns:a16="http://schemas.microsoft.com/office/drawing/2014/main" id="{E716EAEC-0395-44C1-B33E-A940C2DBAAF2}"/>
              </a:ext>
            </a:extLst>
          </p:cNvPr>
          <p:cNvSpPr>
            <a:spLocks noGrp="1"/>
          </p:cNvSpPr>
          <p:nvPr>
            <p:ph idx="1"/>
          </p:nvPr>
        </p:nvSpPr>
        <p:spPr/>
        <p:txBody>
          <a:bodyPr/>
          <a:lstStyle/>
          <a:p>
            <a:endParaRPr lang="lv-LV" dirty="0"/>
          </a:p>
        </p:txBody>
      </p:sp>
      <p:sp>
        <p:nvSpPr>
          <p:cNvPr id="3" name="Virsraksts 2">
            <a:extLst>
              <a:ext uri="{FF2B5EF4-FFF2-40B4-BE49-F238E27FC236}">
                <a16:creationId xmlns:a16="http://schemas.microsoft.com/office/drawing/2014/main" id="{51EC3606-7F33-4660-AEC5-169E7A1CB7A3}"/>
              </a:ext>
            </a:extLst>
          </p:cNvPr>
          <p:cNvSpPr>
            <a:spLocks noGrp="1"/>
          </p:cNvSpPr>
          <p:nvPr>
            <p:ph type="title"/>
          </p:nvPr>
        </p:nvSpPr>
        <p:spPr/>
        <p:txBody>
          <a:bodyPr/>
          <a:lstStyle/>
          <a:p>
            <a:pPr algn="ctr"/>
            <a:r>
              <a:rPr lang="lv-LV" dirty="0"/>
              <a:t>Nelaimes gadījumi un arodslimības izpildot metālapstrādes darbus</a:t>
            </a:r>
          </a:p>
        </p:txBody>
      </p:sp>
    </p:spTree>
    <p:extLst>
      <p:ext uri="{BB962C8B-B14F-4D97-AF65-F5344CB8AC3E}">
        <p14:creationId xmlns:p14="http://schemas.microsoft.com/office/powerpoint/2010/main" val="11539432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272E8E-D376-4BDA-9A7D-7D56E77A02C1}"/>
              </a:ext>
            </a:extLst>
          </p:cNvPr>
          <p:cNvSpPr>
            <a:spLocks noGrp="1"/>
          </p:cNvSpPr>
          <p:nvPr>
            <p:ph type="title"/>
          </p:nvPr>
        </p:nvSpPr>
        <p:spPr/>
        <p:txBody>
          <a:bodyPr/>
          <a:lstStyle/>
          <a:p>
            <a:r>
              <a:rPr lang="lv-LV" dirty="0"/>
              <a:t>Tematiskā pārbaude</a:t>
            </a:r>
          </a:p>
        </p:txBody>
      </p:sp>
      <p:pic>
        <p:nvPicPr>
          <p:cNvPr id="5" name="Picture 4">
            <a:extLst>
              <a:ext uri="{FF2B5EF4-FFF2-40B4-BE49-F238E27FC236}">
                <a16:creationId xmlns:a16="http://schemas.microsoft.com/office/drawing/2014/main" id="{5E81B01B-894C-4146-A35E-31356F603133}"/>
              </a:ext>
            </a:extLst>
          </p:cNvPr>
          <p:cNvPicPr>
            <a:picLocks noChangeAspect="1"/>
          </p:cNvPicPr>
          <p:nvPr/>
        </p:nvPicPr>
        <p:blipFill>
          <a:blip r:embed="rId3"/>
          <a:stretch>
            <a:fillRect/>
          </a:stretch>
        </p:blipFill>
        <p:spPr>
          <a:xfrm>
            <a:off x="1619672" y="1052736"/>
            <a:ext cx="5657850" cy="5114925"/>
          </a:xfrm>
          <a:prstGeom prst="rect">
            <a:avLst/>
          </a:prstGeom>
        </p:spPr>
      </p:pic>
    </p:spTree>
    <p:extLst>
      <p:ext uri="{BB962C8B-B14F-4D97-AF65-F5344CB8AC3E}">
        <p14:creationId xmlns:p14="http://schemas.microsoft.com/office/powerpoint/2010/main" val="363470986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s" ma:contentTypeID="0x010100431CD2B79AC61F42A124C2CEFAA390A9" ma:contentTypeVersion="0" ma:contentTypeDescription="Izveidot jaunu dokumentu." ma:contentTypeScope="" ma:versionID="25ce8bab2a4c82042c23900185beadbb">
  <xsd:schema xmlns:xsd="http://www.w3.org/2001/XMLSchema" xmlns:p="http://schemas.microsoft.com/office/2006/metadata/properties" targetNamespace="http://schemas.microsoft.com/office/2006/metadata/properties" ma:root="true" ma:fieldsID="03f02128687e48d6f6cc7d7a99a2c2f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ma:readOnly="true"/>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887137-3DA8-41E7-8276-8054ACD6D229}">
  <ds:schemaRefs>
    <ds:schemaRef ds:uri="http://schemas.microsoft.com/office/2006/metadata/longProperties"/>
  </ds:schemaRefs>
</ds:datastoreItem>
</file>

<file path=customXml/itemProps2.xml><?xml version="1.0" encoding="utf-8"?>
<ds:datastoreItem xmlns:ds="http://schemas.openxmlformats.org/officeDocument/2006/customXml" ds:itemID="{07FDEF95-9B99-491A-AD1D-DC1076C96C28}">
  <ds:schemaRefs>
    <ds:schemaRef ds:uri="http://schemas.microsoft.com/sharepoint/v3/contenttype/forms"/>
  </ds:schemaRefs>
</ds:datastoreItem>
</file>

<file path=customXml/itemProps3.xml><?xml version="1.0" encoding="utf-8"?>
<ds:datastoreItem xmlns:ds="http://schemas.openxmlformats.org/officeDocument/2006/customXml" ds:itemID="{89D5DCEF-F8A0-440A-99EE-E8069B03FB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94B67A99-68FB-4511-8531-73739D38A15C}">
  <ds:schemaRefs>
    <ds:schemaRef ds:uri="http://purl.org/dc/elements/1.1/"/>
    <ds:schemaRef ds:uri="http://schemas.microsoft.com/office/2006/documentManagement/types"/>
    <ds:schemaRef ds:uri="http://schemas.openxmlformats.org/package/2006/metadata/core-properties"/>
    <ds:schemaRef ds:uri="http://purl.org/dc/dcmitype/"/>
    <ds:schemaRef ds:uri="http://purl.org/dc/terms/"/>
    <ds:schemaRef ds:uri="http://schemas.microsoft.com/office/2006/metadata/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763</TotalTime>
  <Words>6630</Words>
  <Application>Microsoft Office PowerPoint</Application>
  <PresentationFormat>On-screen Show (4:3)</PresentationFormat>
  <Paragraphs>623</Paragraphs>
  <Slides>107</Slides>
  <Notes>103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107</vt:i4>
      </vt:variant>
    </vt:vector>
  </HeadingPairs>
  <TitlesOfParts>
    <vt:vector size="123" baseType="lpstr">
      <vt:lpstr>MS PGothic</vt:lpstr>
      <vt:lpstr>Arial</vt:lpstr>
      <vt:lpstr>Arial Narrow</vt:lpstr>
      <vt:lpstr>Arial Unicode MS</vt:lpstr>
      <vt:lpstr>Calibri</vt:lpstr>
      <vt:lpstr>Gotham</vt:lpstr>
      <vt:lpstr>palatino linotype</vt:lpstr>
      <vt:lpstr>RimTimes</vt:lpstr>
      <vt:lpstr>RobustaTLPro-Regular</vt:lpstr>
      <vt:lpstr>Rozha One</vt:lpstr>
      <vt:lpstr>Symbol</vt:lpstr>
      <vt:lpstr>Times New Roman</vt:lpstr>
      <vt:lpstr>Verdana</vt:lpstr>
      <vt:lpstr>Wingdings</vt:lpstr>
      <vt:lpstr>ヒラギノ角ゴ Pro W3</vt:lpstr>
      <vt:lpstr>Blank Presentation</vt:lpstr>
      <vt:lpstr>ESF projekts "Darba drošības normatīvo aktu praktiskās ieviešanas un uzraudzības pilnveidošana " (Nr.7.3.1.0/16/I/001)</vt:lpstr>
      <vt:lpstr>PowerPoint Presentation</vt:lpstr>
      <vt:lpstr>PowerPoint Presentation</vt:lpstr>
      <vt:lpstr>Seminārs laika griezumā</vt:lpstr>
      <vt:lpstr>Tēmas, ko aplūkosim</vt:lpstr>
      <vt:lpstr>Ievads</vt:lpstr>
      <vt:lpstr>VDI Eiropas Sociālā fonda projekts "Darba drošības normatīvo aktu praktiskās ieviešanas un uzraudzības pilnveidošana" (Nr.7.3.1.0/16/I/001) </vt:lpstr>
      <vt:lpstr>PowerPoint Presentation</vt:lpstr>
      <vt:lpstr>PowerPoint Presentation</vt:lpstr>
      <vt:lpstr>6 soļi atbalsta saņemšanai</vt:lpstr>
      <vt:lpstr>Kur meklēt informāciju par pieejamo atbalstu? </vt:lpstr>
      <vt:lpstr>Kur meklēt informāciju par pieejamo atbalstu? (2)</vt:lpstr>
      <vt:lpstr>PowerPoint Presentation</vt:lpstr>
      <vt:lpstr>PowerPoint Presentation</vt:lpstr>
      <vt:lpstr>PowerPoint Presentation</vt:lpstr>
      <vt:lpstr>Kas ir metāls?</vt:lpstr>
      <vt:lpstr>Mendeļejeva tabula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Cik daudz dažādu vietu, kur ir metāls</vt:lpstr>
      <vt:lpstr>Kas vispār ir “metālapstrāde”?</vt:lpstr>
      <vt:lpstr>Kas vispār ir “metālapstrāde ”?</vt:lpstr>
      <vt:lpstr>Kas vispār ir “metālapstrāde ”?</vt:lpstr>
      <vt:lpstr>Kas vispār ir “metālapstrāde ”?</vt:lpstr>
      <vt:lpstr>Kas vispār ir “metālapstrāde ”?</vt:lpstr>
      <vt:lpstr>Kas vispār ir “metālapstrāde ”?</vt:lpstr>
      <vt:lpstr>Kas vispār ir “metālapstrāde ”?</vt:lpstr>
      <vt:lpstr>Kas vispār ir “metālapstrāde”?</vt:lpstr>
      <vt:lpstr>Kas vispār ir “metālapstrāde ”?</vt:lpstr>
      <vt:lpstr>Vidējais cietušā portrets C28 nozarē</vt:lpstr>
      <vt:lpstr>Būtiskākās darba aizsardzības prasības un problēmas Latvijā</vt:lpstr>
      <vt:lpstr>Būtiskākās darba aizsardzības prasības un problēmas Latvijā</vt:lpstr>
      <vt:lpstr>PowerPoint Presentation</vt:lpstr>
      <vt:lpstr>PowerPoint Presentation</vt:lpstr>
      <vt:lpstr>Būtiskākās darba aizsardzības prasības un problēmas Latvijā</vt:lpstr>
      <vt:lpstr>PowerPoint Presentation</vt:lpstr>
      <vt:lpstr>PowerPoint Presentation</vt:lpstr>
      <vt:lpstr>Būtiskākās darba aizsardzības prasības un problēmas Latvijā</vt:lpstr>
      <vt:lpstr>Normatīvie akti</vt:lpstr>
      <vt:lpstr>Normatīvie akti darba aizsardzības jomā, kuru prasību pārkāpumi 2021. gadā konstatēti visbiežāk</vt:lpstr>
      <vt:lpstr>Normatīvie akti</vt:lpstr>
      <vt:lpstr>Īss ieskats normatīvajos aktos</vt:lpstr>
      <vt:lpstr>Darba aizsardzības prasības, pārvietojot smagumus </vt:lpstr>
      <vt:lpstr>PowerPoint Presentation</vt:lpstr>
      <vt:lpstr>Darba aizsardzības prasības, lietojot individuālos aizsardzības līdzekļus</vt:lpstr>
      <vt:lpstr>PowerPoint Presentation</vt:lpstr>
      <vt:lpstr>Darba aizsardzības prasības drošības zīmju lietošanā</vt:lpstr>
      <vt:lpstr>Darba aizsardzības prasības, lietojot darba aprīkojumu </vt:lpstr>
      <vt:lpstr>Darba aizsardzības prasības nodarbināto aizsardzībai pret darba vides trokšņa radīto risku</vt:lpstr>
      <vt:lpstr>Troksnis</vt:lpstr>
      <vt:lpstr>Darba aizsardzības prasības, veicot būvdarbus</vt:lpstr>
      <vt:lpstr>Darba aizsardzības prasības nodarbināto aizsardzībai pret vibrācijas radīto risku darba vidē</vt:lpstr>
      <vt:lpstr>Darba aizsardzības prasības saskarē ar ķīmiskajām vielām darba vietās</vt:lpstr>
      <vt:lpstr>PowerPoint Presentation</vt:lpstr>
      <vt:lpstr>Kārtība, kādā veicama obligātā veselības pārbaude</vt:lpstr>
      <vt:lpstr>Kārtība, kādā veicama obligātā veselības pārbaude</vt:lpstr>
      <vt:lpstr>Darba aizsardzības prasības darba vietās</vt:lpstr>
      <vt:lpstr>PowerPoint Presentation</vt:lpstr>
      <vt:lpstr>Darba aizsardzības prasības nodarbināto aizsardzībai pret mākslīgā optiskā starojuma radīto risku darba vidē</vt:lpstr>
      <vt:lpstr>PowerPoint Presentation</vt:lpstr>
      <vt:lpstr>PowerPoint Presentation</vt:lpstr>
      <vt:lpstr>Apmācības kārtība darba aizsardzības jautājumos</vt:lpstr>
      <vt:lpstr>Darba aizsardzības prasības, strādājot augstumā</vt:lpstr>
      <vt:lpstr>Darba aizsardzības prasības nodarbināto aizsardzībai pret elektromagnētiskā lauka radīto risku darba vidē</vt:lpstr>
      <vt:lpstr>PowerPoint Presentation</vt:lpstr>
      <vt:lpstr>Darba aizsardzības likums</vt:lpstr>
      <vt:lpstr>Darba aizsardzības pasākumi</vt:lpstr>
      <vt:lpstr>Darbu organizācijas būtiskie aspekti organizējot metālapstrādes darbus</vt:lpstr>
      <vt:lpstr>Tehnoloģijas izvēle</vt:lpstr>
      <vt:lpstr>Metodes izvēle</vt:lpstr>
      <vt:lpstr>Ko mēs darām ar metālu</vt:lpstr>
      <vt:lpstr>No mazas darbnīcas </vt:lpstr>
      <vt:lpstr>līdz lielām rūpnīcām</vt:lpstr>
      <vt:lpstr>Līdz modernām</vt:lpstr>
      <vt:lpstr>Jebkurā vieta ir kaut vai leņķa slīpmašīna</vt:lpstr>
      <vt:lpstr>Smilšu strūklā, skrošu strūkla, attīrīšana, skābes</vt:lpstr>
      <vt:lpstr>Kur mēs saskaramies, iepazīstam metālu</vt:lpstr>
      <vt:lpstr>Metālapstrādes daudzpusīgā ietekme uz veselību</vt:lpstr>
      <vt:lpstr>Kāpēc viņš tik kaitīgs</vt:lpstr>
      <vt:lpstr>Sekas līdz mūža beigām</vt:lpstr>
      <vt:lpstr>Biežāko arodslimību pazīmes metālapstrādē</vt:lpstr>
      <vt:lpstr>Biežāko arodslimību pazīmes metālapstrādē</vt:lpstr>
      <vt:lpstr>Biežāko arodslimību pazīmes metālapstrādē</vt:lpstr>
      <vt:lpstr>Biežāko arodslimību pazīmes metālapstrādē</vt:lpstr>
      <vt:lpstr>Biežāko arodslimību pazīmes metālapstrādē</vt:lpstr>
      <vt:lpstr>Dzīves ilgums</vt:lpstr>
      <vt:lpstr>Ķīmiskās reakcijas kad kaut kas veidojas</vt:lpstr>
      <vt:lpstr>PowerPoint Presentation</vt:lpstr>
      <vt:lpstr> Ekspozīcijas indekss / OVP periodiskums </vt:lpstr>
      <vt:lpstr>Datu apstrāde</vt:lpstr>
      <vt:lpstr>Neprognozējamās sekas riskiem darba vietā</vt:lpstr>
      <vt:lpstr>Nelaimes gadījumi un arodslimības izpildot metālapstrādes darbus</vt:lpstr>
      <vt:lpstr>Tematiskā pārbaude</vt:lpstr>
      <vt:lpstr>Letālo nelaimes gadījumu darbā analīze liecina, ka 2020 gadā</vt:lpstr>
      <vt:lpstr>2021. gadā darbā notikušo nelaimes gadījumu analīze</vt:lpstr>
      <vt:lpstr>PowerPoint Presentation</vt:lpstr>
      <vt:lpstr>Letālo nelaimes gadījumu darbā analīze liecina, ka 2021. gadā</vt:lpstr>
      <vt:lpstr>2021 gads ieskats nelaimes gadījumos</vt:lpstr>
      <vt:lpstr>Pirmreizēji apstiprināto arodslimnieku skaita dinamika (2019. - 2021.)</vt:lpstr>
      <vt:lpstr>PowerPoint Presentation</vt:lpstr>
      <vt:lpstr>Priekš kam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ESF projekts "Darba drošības normatīvo aktu praktiskās ieviešanas un uzraudzības pilnveidošana " (Nr.7.3.1.0/16/I/001)</dc:title>
  <dc:creator>Viesturs Smeiss</dc:creator>
  <cp:lastModifiedBy>Kristiāna Venžega</cp:lastModifiedBy>
  <cp:revision>197</cp:revision>
  <cp:lastPrinted>2021-02-26T07:37:41Z</cp:lastPrinted>
  <dcterms:created xsi:type="dcterms:W3CDTF">2021-01-17T09:20:19Z</dcterms:created>
  <dcterms:modified xsi:type="dcterms:W3CDTF">2022-10-28T06:39:04Z</dcterms:modified>
</cp:coreProperties>
</file>