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04"/>
  </p:notesMasterIdLst>
  <p:handoutMasterIdLst>
    <p:handoutMasterId r:id="rId105"/>
  </p:handoutMasterIdLst>
  <p:sldIdLst>
    <p:sldId id="314" r:id="rId6"/>
    <p:sldId id="1423" r:id="rId7"/>
    <p:sldId id="1294" r:id="rId8"/>
    <p:sldId id="1430" r:id="rId9"/>
    <p:sldId id="1429" r:id="rId10"/>
    <p:sldId id="1431" r:id="rId11"/>
    <p:sldId id="288" r:id="rId12"/>
    <p:sldId id="289" r:id="rId13"/>
    <p:sldId id="290" r:id="rId14"/>
    <p:sldId id="291" r:id="rId15"/>
    <p:sldId id="292" r:id="rId16"/>
    <p:sldId id="1432" r:id="rId17"/>
    <p:sldId id="299" r:id="rId18"/>
    <p:sldId id="300" r:id="rId19"/>
    <p:sldId id="1433" r:id="rId20"/>
    <p:sldId id="306" r:id="rId21"/>
    <p:sldId id="1434" r:id="rId22"/>
    <p:sldId id="313" r:id="rId23"/>
    <p:sldId id="1481" r:id="rId24"/>
    <p:sldId id="302" r:id="rId25"/>
    <p:sldId id="305" r:id="rId26"/>
    <p:sldId id="1435" r:id="rId27"/>
    <p:sldId id="1436" r:id="rId28"/>
    <p:sldId id="1437" r:id="rId29"/>
    <p:sldId id="1438" r:id="rId30"/>
    <p:sldId id="1439" r:id="rId31"/>
    <p:sldId id="1440" r:id="rId32"/>
    <p:sldId id="1485" r:id="rId33"/>
    <p:sldId id="1441" r:id="rId34"/>
    <p:sldId id="330" r:id="rId35"/>
    <p:sldId id="331" r:id="rId36"/>
    <p:sldId id="332" r:id="rId37"/>
    <p:sldId id="333" r:id="rId38"/>
    <p:sldId id="336" r:id="rId39"/>
    <p:sldId id="1442" r:id="rId40"/>
    <p:sldId id="1460" r:id="rId41"/>
    <p:sldId id="1443" r:id="rId42"/>
    <p:sldId id="1444" r:id="rId43"/>
    <p:sldId id="1445" r:id="rId44"/>
    <p:sldId id="1446" r:id="rId45"/>
    <p:sldId id="1482" r:id="rId46"/>
    <p:sldId id="1447" r:id="rId47"/>
    <p:sldId id="1448" r:id="rId48"/>
    <p:sldId id="372" r:id="rId49"/>
    <p:sldId id="1450" r:id="rId50"/>
    <p:sldId id="1451" r:id="rId51"/>
    <p:sldId id="1452" r:id="rId52"/>
    <p:sldId id="1453" r:id="rId53"/>
    <p:sldId id="1454" r:id="rId54"/>
    <p:sldId id="384" r:id="rId55"/>
    <p:sldId id="388" r:id="rId56"/>
    <p:sldId id="393" r:id="rId57"/>
    <p:sldId id="1455" r:id="rId58"/>
    <p:sldId id="1471" r:id="rId59"/>
    <p:sldId id="607" r:id="rId60"/>
    <p:sldId id="611" r:id="rId61"/>
    <p:sldId id="612" r:id="rId62"/>
    <p:sldId id="1456" r:id="rId63"/>
    <p:sldId id="478" r:id="rId64"/>
    <p:sldId id="1473" r:id="rId65"/>
    <p:sldId id="1474" r:id="rId66"/>
    <p:sldId id="1475" r:id="rId67"/>
    <p:sldId id="1476" r:id="rId68"/>
    <p:sldId id="1477" r:id="rId69"/>
    <p:sldId id="1478" r:id="rId70"/>
    <p:sldId id="493" r:id="rId71"/>
    <p:sldId id="1457" r:id="rId72"/>
    <p:sldId id="1458" r:id="rId73"/>
    <p:sldId id="1459" r:id="rId74"/>
    <p:sldId id="1371" r:id="rId75"/>
    <p:sldId id="1427" r:id="rId76"/>
    <p:sldId id="668" r:id="rId77"/>
    <p:sldId id="477" r:id="rId78"/>
    <p:sldId id="1422" r:id="rId79"/>
    <p:sldId id="1461" r:id="rId80"/>
    <p:sldId id="328" r:id="rId81"/>
    <p:sldId id="271" r:id="rId82"/>
    <p:sldId id="325" r:id="rId83"/>
    <p:sldId id="327" r:id="rId84"/>
    <p:sldId id="272" r:id="rId85"/>
    <p:sldId id="369" r:id="rId86"/>
    <p:sldId id="370" r:id="rId87"/>
    <p:sldId id="371" r:id="rId88"/>
    <p:sldId id="334" r:id="rId89"/>
    <p:sldId id="270" r:id="rId90"/>
    <p:sldId id="284" r:id="rId91"/>
    <p:sldId id="335" r:id="rId92"/>
    <p:sldId id="337" r:id="rId93"/>
    <p:sldId id="1465" r:id="rId94"/>
    <p:sldId id="279" r:id="rId95"/>
    <p:sldId id="341" r:id="rId96"/>
    <p:sldId id="1467" r:id="rId97"/>
    <p:sldId id="343" r:id="rId98"/>
    <p:sldId id="355" r:id="rId99"/>
    <p:sldId id="1468" r:id="rId100"/>
    <p:sldId id="1469" r:id="rId101"/>
    <p:sldId id="366" r:id="rId102"/>
    <p:sldId id="368" r:id="rId103"/>
  </p:sldIdLst>
  <p:sldSz cx="9144000" cy="6858000" type="screen4x3"/>
  <p:notesSz cx="6797675" cy="9926638"/>
  <p:defaultTextStyle>
    <a:defPPr>
      <a:defRPr lang="en-US"/>
    </a:defPPr>
    <a:lvl1pPr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baseline="-250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baseline="-250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baseline="-250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baseline="-250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baseline="-250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40B"/>
    <a:srgbClr val="D2640A"/>
    <a:srgbClr val="26822A"/>
    <a:srgbClr val="353535"/>
    <a:srgbClr val="C85A0A"/>
    <a:srgbClr val="FFA3B5"/>
    <a:srgbClr val="3F3F3F"/>
    <a:srgbClr val="2E2E2E"/>
    <a:srgbClr val="D16309"/>
    <a:srgbClr val="8E0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C6043-AA92-484D-9234-1079CE4B4B17}" v="20" dt="2022-10-27T16:18:54.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32" autoAdjust="0"/>
    <p:restoredTop sz="78677" autoAdjust="0"/>
  </p:normalViewPr>
  <p:slideViewPr>
    <p:cSldViewPr>
      <p:cViewPr varScale="1">
        <p:scale>
          <a:sx n="60" d="100"/>
          <a:sy n="60" d="100"/>
        </p:scale>
        <p:origin x="2034" y="66"/>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255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sturs Šmeiss" userId="83c05f51-fffa-44a2-9201-a20fff926b87" providerId="ADAL" clId="{875C6043-AA92-484D-9234-1079CE4B4B17}"/>
    <pc:docChg chg="undo custSel addSld delSld modSld">
      <pc:chgData name="Viesturs Šmeiss" userId="83c05f51-fffa-44a2-9201-a20fff926b87" providerId="ADAL" clId="{875C6043-AA92-484D-9234-1079CE4B4B17}" dt="2022-10-27T16:20:09.891" v="66" actId="47"/>
      <pc:docMkLst>
        <pc:docMk/>
      </pc:docMkLst>
      <pc:sldChg chg="addSp delSp modSp">
        <pc:chgData name="Viesturs Šmeiss" userId="83c05f51-fffa-44a2-9201-a20fff926b87" providerId="ADAL" clId="{875C6043-AA92-484D-9234-1079CE4B4B17}" dt="2022-10-27T16:18:54.589" v="50" actId="478"/>
        <pc:sldMkLst>
          <pc:docMk/>
          <pc:sldMk cId="0" sldId="284"/>
        </pc:sldMkLst>
        <pc:spChg chg="add mod">
          <ac:chgData name="Viesturs Šmeiss" userId="83c05f51-fffa-44a2-9201-a20fff926b87" providerId="ADAL" clId="{875C6043-AA92-484D-9234-1079CE4B4B17}" dt="2022-10-27T16:18:54.589" v="50" actId="478"/>
          <ac:spMkLst>
            <pc:docMk/>
            <pc:sldMk cId="0" sldId="284"/>
            <ac:spMk id="2" creationId="{2C87D581-6E31-289B-0D3B-674F80C32ED5}"/>
          </ac:spMkLst>
        </pc:spChg>
        <pc:picChg chg="del">
          <ac:chgData name="Viesturs Šmeiss" userId="83c05f51-fffa-44a2-9201-a20fff926b87" providerId="ADAL" clId="{875C6043-AA92-484D-9234-1079CE4B4B17}" dt="2022-10-27T16:18:54.589" v="50" actId="478"/>
          <ac:picMkLst>
            <pc:docMk/>
            <pc:sldMk cId="0" sldId="284"/>
            <ac:picMk id="87043" creationId="{B62BFB88-E961-4C90-A5B4-FA6D0F3528A4}"/>
          </ac:picMkLst>
        </pc:picChg>
      </pc:sldChg>
      <pc:sldChg chg="del">
        <pc:chgData name="Viesturs Šmeiss" userId="83c05f51-fffa-44a2-9201-a20fff926b87" providerId="ADAL" clId="{875C6043-AA92-484D-9234-1079CE4B4B17}" dt="2022-10-27T16:18:57.419" v="51" actId="47"/>
        <pc:sldMkLst>
          <pc:docMk/>
          <pc:sldMk cId="0" sldId="285"/>
        </pc:sldMkLst>
      </pc:sldChg>
      <pc:sldChg chg="del">
        <pc:chgData name="Viesturs Šmeiss" userId="83c05f51-fffa-44a2-9201-a20fff926b87" providerId="ADAL" clId="{875C6043-AA92-484D-9234-1079CE4B4B17}" dt="2022-10-27T16:18:57.930" v="52" actId="47"/>
        <pc:sldMkLst>
          <pc:docMk/>
          <pc:sldMk cId="0" sldId="286"/>
        </pc:sldMkLst>
      </pc:sldChg>
      <pc:sldChg chg="del">
        <pc:chgData name="Viesturs Šmeiss" userId="83c05f51-fffa-44a2-9201-a20fff926b87" providerId="ADAL" clId="{875C6043-AA92-484D-9234-1079CE4B4B17}" dt="2022-10-27T16:18:58.387" v="53" actId="47"/>
        <pc:sldMkLst>
          <pc:docMk/>
          <pc:sldMk cId="0" sldId="287"/>
        </pc:sldMkLst>
      </pc:sldChg>
      <pc:sldChg chg="delSp">
        <pc:chgData name="Viesturs Šmeiss" userId="83c05f51-fffa-44a2-9201-a20fff926b87" providerId="ADAL" clId="{875C6043-AA92-484D-9234-1079CE4B4B17}" dt="2022-10-27T16:15:23.860" v="5" actId="478"/>
        <pc:sldMkLst>
          <pc:docMk/>
          <pc:sldMk cId="3039439716" sldId="288"/>
        </pc:sldMkLst>
        <pc:picChg chg="del">
          <ac:chgData name="Viesturs Šmeiss" userId="83c05f51-fffa-44a2-9201-a20fff926b87" providerId="ADAL" clId="{875C6043-AA92-484D-9234-1079CE4B4B17}" dt="2022-10-27T16:15:23.860" v="5" actId="478"/>
          <ac:picMkLst>
            <pc:docMk/>
            <pc:sldMk cId="3039439716" sldId="288"/>
            <ac:picMk id="25643" creationId="{2E9918FF-D848-4A90-B008-57F54F348FB4}"/>
          </ac:picMkLst>
        </pc:picChg>
      </pc:sldChg>
      <pc:sldChg chg="delSp">
        <pc:chgData name="Viesturs Šmeiss" userId="83c05f51-fffa-44a2-9201-a20fff926b87" providerId="ADAL" clId="{875C6043-AA92-484D-9234-1079CE4B4B17}" dt="2022-10-27T16:15:22.411" v="4" actId="478"/>
        <pc:sldMkLst>
          <pc:docMk/>
          <pc:sldMk cId="1384363961" sldId="289"/>
        </pc:sldMkLst>
        <pc:picChg chg="del">
          <ac:chgData name="Viesturs Šmeiss" userId="83c05f51-fffa-44a2-9201-a20fff926b87" providerId="ADAL" clId="{875C6043-AA92-484D-9234-1079CE4B4B17}" dt="2022-10-27T16:15:22.411" v="4" actId="478"/>
          <ac:picMkLst>
            <pc:docMk/>
            <pc:sldMk cId="1384363961" sldId="289"/>
            <ac:picMk id="26667" creationId="{EDC9CDE1-263E-42A7-A81E-FA64BD100348}"/>
          </ac:picMkLst>
        </pc:picChg>
      </pc:sldChg>
      <pc:sldChg chg="delSp">
        <pc:chgData name="Viesturs Šmeiss" userId="83c05f51-fffa-44a2-9201-a20fff926b87" providerId="ADAL" clId="{875C6043-AA92-484D-9234-1079CE4B4B17}" dt="2022-10-27T16:15:18.900" v="3" actId="478"/>
        <pc:sldMkLst>
          <pc:docMk/>
          <pc:sldMk cId="1229276402" sldId="290"/>
        </pc:sldMkLst>
        <pc:picChg chg="del">
          <ac:chgData name="Viesturs Šmeiss" userId="83c05f51-fffa-44a2-9201-a20fff926b87" providerId="ADAL" clId="{875C6043-AA92-484D-9234-1079CE4B4B17}" dt="2022-10-27T16:15:18.900" v="3" actId="478"/>
          <ac:picMkLst>
            <pc:docMk/>
            <pc:sldMk cId="1229276402" sldId="290"/>
            <ac:picMk id="27691" creationId="{0A233042-3074-4825-80B5-434F5166E73F}"/>
          </ac:picMkLst>
        </pc:picChg>
      </pc:sldChg>
      <pc:sldChg chg="delSp del">
        <pc:chgData name="Viesturs Šmeiss" userId="83c05f51-fffa-44a2-9201-a20fff926b87" providerId="ADAL" clId="{875C6043-AA92-484D-9234-1079CE4B4B17}" dt="2022-10-27T16:15:30.151" v="7" actId="47"/>
        <pc:sldMkLst>
          <pc:docMk/>
          <pc:sldMk cId="1965481842" sldId="293"/>
        </pc:sldMkLst>
        <pc:picChg chg="del">
          <ac:chgData name="Viesturs Šmeiss" userId="83c05f51-fffa-44a2-9201-a20fff926b87" providerId="ADAL" clId="{875C6043-AA92-484D-9234-1079CE4B4B17}" dt="2022-10-27T16:15:26.802" v="6" actId="478"/>
          <ac:picMkLst>
            <pc:docMk/>
            <pc:sldMk cId="1965481842" sldId="293"/>
            <ac:picMk id="30724" creationId="{752A4795-185F-4602-A8AC-9399094E65A2}"/>
          </ac:picMkLst>
        </pc:picChg>
      </pc:sldChg>
      <pc:sldChg chg="delSp">
        <pc:chgData name="Viesturs Šmeiss" userId="83c05f51-fffa-44a2-9201-a20fff926b87" providerId="ADAL" clId="{875C6043-AA92-484D-9234-1079CE4B4B17}" dt="2022-10-27T16:15:32.708" v="8" actId="478"/>
        <pc:sldMkLst>
          <pc:docMk/>
          <pc:sldMk cId="3261022674" sldId="299"/>
        </pc:sldMkLst>
        <pc:picChg chg="del">
          <ac:chgData name="Viesturs Šmeiss" userId="83c05f51-fffa-44a2-9201-a20fff926b87" providerId="ADAL" clId="{875C6043-AA92-484D-9234-1079CE4B4B17}" dt="2022-10-27T16:15:32.708" v="8" actId="478"/>
          <ac:picMkLst>
            <pc:docMk/>
            <pc:sldMk cId="3261022674" sldId="299"/>
            <ac:picMk id="36906" creationId="{942C43E5-6D51-4787-8FC4-1CC98B5156C6}"/>
          </ac:picMkLst>
        </pc:picChg>
      </pc:sldChg>
      <pc:sldChg chg="del">
        <pc:chgData name="Viesturs Šmeiss" userId="83c05f51-fffa-44a2-9201-a20fff926b87" providerId="ADAL" clId="{875C6043-AA92-484D-9234-1079CE4B4B17}" dt="2022-10-27T16:15:37.695" v="9" actId="47"/>
        <pc:sldMkLst>
          <pc:docMk/>
          <pc:sldMk cId="205787516" sldId="307"/>
        </pc:sldMkLst>
      </pc:sldChg>
      <pc:sldChg chg="del">
        <pc:chgData name="Viesturs Šmeiss" userId="83c05f51-fffa-44a2-9201-a20fff926b87" providerId="ADAL" clId="{875C6043-AA92-484D-9234-1079CE4B4B17}" dt="2022-10-27T16:15:38.643" v="10" actId="47"/>
        <pc:sldMkLst>
          <pc:docMk/>
          <pc:sldMk cId="4094307510" sldId="308"/>
        </pc:sldMkLst>
      </pc:sldChg>
      <pc:sldChg chg="delSp del">
        <pc:chgData name="Viesturs Šmeiss" userId="83c05f51-fffa-44a2-9201-a20fff926b87" providerId="ADAL" clId="{875C6043-AA92-484D-9234-1079CE4B4B17}" dt="2022-10-27T16:18:24.379" v="49" actId="47"/>
        <pc:sldMkLst>
          <pc:docMk/>
          <pc:sldMk cId="0" sldId="326"/>
        </pc:sldMkLst>
        <pc:picChg chg="del">
          <ac:chgData name="Viesturs Šmeiss" userId="83c05f51-fffa-44a2-9201-a20fff926b87" providerId="ADAL" clId="{875C6043-AA92-484D-9234-1079CE4B4B17}" dt="2022-10-27T16:18:22.968" v="48" actId="478"/>
          <ac:picMkLst>
            <pc:docMk/>
            <pc:sldMk cId="0" sldId="326"/>
            <ac:picMk id="79876" creationId="{974BADBD-C309-4D46-9251-7632106CBCB1}"/>
          </ac:picMkLst>
        </pc:picChg>
      </pc:sldChg>
      <pc:sldChg chg="delSp">
        <pc:chgData name="Viesturs Šmeiss" userId="83c05f51-fffa-44a2-9201-a20fff926b87" providerId="ADAL" clId="{875C6043-AA92-484D-9234-1079CE4B4B17}" dt="2022-10-27T16:18:21.223" v="47" actId="478"/>
        <pc:sldMkLst>
          <pc:docMk/>
          <pc:sldMk cId="0" sldId="327"/>
        </pc:sldMkLst>
        <pc:picChg chg="del">
          <ac:chgData name="Viesturs Šmeiss" userId="83c05f51-fffa-44a2-9201-a20fff926b87" providerId="ADAL" clId="{875C6043-AA92-484D-9234-1079CE4B4B17}" dt="2022-10-27T16:18:21.223" v="47" actId="478"/>
          <ac:picMkLst>
            <pc:docMk/>
            <pc:sldMk cId="0" sldId="327"/>
            <ac:picMk id="78852" creationId="{B0899A02-7400-4812-BB16-EFCA9DC827DA}"/>
          </ac:picMkLst>
        </pc:picChg>
      </pc:sldChg>
      <pc:sldChg chg="delSp">
        <pc:chgData name="Viesturs Šmeiss" userId="83c05f51-fffa-44a2-9201-a20fff926b87" providerId="ADAL" clId="{875C6043-AA92-484D-9234-1079CE4B4B17}" dt="2022-10-27T16:16:19.476" v="18" actId="478"/>
        <pc:sldMkLst>
          <pc:docMk/>
          <pc:sldMk cId="325624984" sldId="332"/>
        </pc:sldMkLst>
        <pc:picChg chg="del">
          <ac:chgData name="Viesturs Šmeiss" userId="83c05f51-fffa-44a2-9201-a20fff926b87" providerId="ADAL" clId="{875C6043-AA92-484D-9234-1079CE4B4B17}" dt="2022-10-27T16:16:19.476" v="18" actId="478"/>
          <ac:picMkLst>
            <pc:docMk/>
            <pc:sldMk cId="325624984" sldId="332"/>
            <ac:picMk id="4" creationId="{FE21C7A6-2E32-400A-BFEC-78538A8ACF75}"/>
          </ac:picMkLst>
        </pc:picChg>
      </pc:sldChg>
      <pc:sldChg chg="addSp delSp modSp">
        <pc:chgData name="Viesturs Šmeiss" userId="83c05f51-fffa-44a2-9201-a20fff926b87" providerId="ADAL" clId="{875C6043-AA92-484D-9234-1079CE4B4B17}" dt="2022-10-27T16:16:25.963" v="19" actId="478"/>
        <pc:sldMkLst>
          <pc:docMk/>
          <pc:sldMk cId="2106941635" sldId="336"/>
        </pc:sldMkLst>
        <pc:spChg chg="add mod">
          <ac:chgData name="Viesturs Šmeiss" userId="83c05f51-fffa-44a2-9201-a20fff926b87" providerId="ADAL" clId="{875C6043-AA92-484D-9234-1079CE4B4B17}" dt="2022-10-27T16:16:25.963" v="19" actId="478"/>
          <ac:spMkLst>
            <pc:docMk/>
            <pc:sldMk cId="2106941635" sldId="336"/>
            <ac:spMk id="2" creationId="{2291A22B-B3B2-5A6C-0D6F-13A1D45DC4F1}"/>
          </ac:spMkLst>
        </pc:spChg>
        <pc:picChg chg="del">
          <ac:chgData name="Viesturs Šmeiss" userId="83c05f51-fffa-44a2-9201-a20fff926b87" providerId="ADAL" clId="{875C6043-AA92-484D-9234-1079CE4B4B17}" dt="2022-10-27T16:16:25.963" v="19" actId="478"/>
          <ac:picMkLst>
            <pc:docMk/>
            <pc:sldMk cId="2106941635" sldId="336"/>
            <ac:picMk id="68646" creationId="{9C683501-5346-4906-9C6A-01380DE885A8}"/>
          </ac:picMkLst>
        </pc:picChg>
      </pc:sldChg>
      <pc:sldChg chg="del">
        <pc:chgData name="Viesturs Šmeiss" userId="83c05f51-fffa-44a2-9201-a20fff926b87" providerId="ADAL" clId="{875C6043-AA92-484D-9234-1079CE4B4B17}" dt="2022-10-27T16:19:04.133" v="57" actId="47"/>
        <pc:sldMkLst>
          <pc:docMk/>
          <pc:sldMk cId="0" sldId="340"/>
        </pc:sldMkLst>
      </pc:sldChg>
      <pc:sldChg chg="addSp delSp modSp del mod">
        <pc:chgData name="Viesturs Šmeiss" userId="83c05f51-fffa-44a2-9201-a20fff926b87" providerId="ADAL" clId="{875C6043-AA92-484D-9234-1079CE4B4B17}" dt="2022-10-27T16:16:29.351" v="21" actId="47"/>
        <pc:sldMkLst>
          <pc:docMk/>
          <pc:sldMk cId="1481390065" sldId="342"/>
        </pc:sldMkLst>
        <pc:spChg chg="add mod">
          <ac:chgData name="Viesturs Šmeiss" userId="83c05f51-fffa-44a2-9201-a20fff926b87" providerId="ADAL" clId="{875C6043-AA92-484D-9234-1079CE4B4B17}" dt="2022-10-27T16:16:27.777" v="20" actId="478"/>
          <ac:spMkLst>
            <pc:docMk/>
            <pc:sldMk cId="1481390065" sldId="342"/>
            <ac:spMk id="3" creationId="{BF7B9C6B-996F-7CF7-DA05-6726ABA71F89}"/>
          </ac:spMkLst>
        </pc:spChg>
        <pc:graphicFrameChg chg="del">
          <ac:chgData name="Viesturs Šmeiss" userId="83c05f51-fffa-44a2-9201-a20fff926b87" providerId="ADAL" clId="{875C6043-AA92-484D-9234-1079CE4B4B17}" dt="2022-10-27T16:16:27.777" v="20" actId="478"/>
          <ac:graphicFrameMkLst>
            <pc:docMk/>
            <pc:sldMk cId="1481390065" sldId="342"/>
            <ac:graphicFrameMk id="74756" creationId="{DE37BD62-DE74-43E1-9797-A360470A9859}"/>
          </ac:graphicFrameMkLst>
        </pc:graphicFrameChg>
      </pc:sldChg>
      <pc:sldChg chg="del">
        <pc:chgData name="Viesturs Šmeiss" userId="83c05f51-fffa-44a2-9201-a20fff926b87" providerId="ADAL" clId="{875C6043-AA92-484D-9234-1079CE4B4B17}" dt="2022-10-27T16:20:04.021" v="60" actId="47"/>
        <pc:sldMkLst>
          <pc:docMk/>
          <pc:sldMk cId="0" sldId="346"/>
        </pc:sldMkLst>
      </pc:sldChg>
      <pc:sldChg chg="del">
        <pc:chgData name="Viesturs Šmeiss" userId="83c05f51-fffa-44a2-9201-a20fff926b87" providerId="ADAL" clId="{875C6043-AA92-484D-9234-1079CE4B4B17}" dt="2022-10-27T16:20:05.093" v="61" actId="47"/>
        <pc:sldMkLst>
          <pc:docMk/>
          <pc:sldMk cId="0" sldId="347"/>
        </pc:sldMkLst>
      </pc:sldChg>
      <pc:sldChg chg="del">
        <pc:chgData name="Viesturs Šmeiss" userId="83c05f51-fffa-44a2-9201-a20fff926b87" providerId="ADAL" clId="{875C6043-AA92-484D-9234-1079CE4B4B17}" dt="2022-10-27T16:19:52.719" v="58" actId="47"/>
        <pc:sldMkLst>
          <pc:docMk/>
          <pc:sldMk cId="0" sldId="350"/>
        </pc:sldMkLst>
      </pc:sldChg>
      <pc:sldChg chg="del">
        <pc:chgData name="Viesturs Šmeiss" userId="83c05f51-fffa-44a2-9201-a20fff926b87" providerId="ADAL" clId="{875C6043-AA92-484D-9234-1079CE4B4B17}" dt="2022-10-27T16:20:06.918" v="63" actId="47"/>
        <pc:sldMkLst>
          <pc:docMk/>
          <pc:sldMk cId="0" sldId="351"/>
        </pc:sldMkLst>
      </pc:sldChg>
      <pc:sldChg chg="del">
        <pc:chgData name="Viesturs Šmeiss" userId="83c05f51-fffa-44a2-9201-a20fff926b87" providerId="ADAL" clId="{875C6043-AA92-484D-9234-1079CE4B4B17}" dt="2022-10-27T16:20:05.782" v="62" actId="47"/>
        <pc:sldMkLst>
          <pc:docMk/>
          <pc:sldMk cId="0" sldId="352"/>
        </pc:sldMkLst>
      </pc:sldChg>
      <pc:sldChg chg="del">
        <pc:chgData name="Viesturs Šmeiss" userId="83c05f51-fffa-44a2-9201-a20fff926b87" providerId="ADAL" clId="{875C6043-AA92-484D-9234-1079CE4B4B17}" dt="2022-10-27T16:20:07.612" v="64" actId="47"/>
        <pc:sldMkLst>
          <pc:docMk/>
          <pc:sldMk cId="0" sldId="353"/>
        </pc:sldMkLst>
      </pc:sldChg>
      <pc:sldChg chg="del">
        <pc:chgData name="Viesturs Šmeiss" userId="83c05f51-fffa-44a2-9201-a20fff926b87" providerId="ADAL" clId="{875C6043-AA92-484D-9234-1079CE4B4B17}" dt="2022-10-27T16:19:53.758" v="59" actId="47"/>
        <pc:sldMkLst>
          <pc:docMk/>
          <pc:sldMk cId="0" sldId="358"/>
        </pc:sldMkLst>
      </pc:sldChg>
      <pc:sldChg chg="del">
        <pc:chgData name="Viesturs Šmeiss" userId="83c05f51-fffa-44a2-9201-a20fff926b87" providerId="ADAL" clId="{875C6043-AA92-484D-9234-1079CE4B4B17}" dt="2022-10-27T16:20:08.552" v="65" actId="47"/>
        <pc:sldMkLst>
          <pc:docMk/>
          <pc:sldMk cId="0" sldId="359"/>
        </pc:sldMkLst>
      </pc:sldChg>
      <pc:sldChg chg="del">
        <pc:chgData name="Viesturs Šmeiss" userId="83c05f51-fffa-44a2-9201-a20fff926b87" providerId="ADAL" clId="{875C6043-AA92-484D-9234-1079CE4B4B17}" dt="2022-10-27T16:20:09.891" v="66" actId="47"/>
        <pc:sldMkLst>
          <pc:docMk/>
          <pc:sldMk cId="0" sldId="362"/>
        </pc:sldMkLst>
      </pc:sldChg>
      <pc:sldChg chg="del">
        <pc:chgData name="Viesturs Šmeiss" userId="83c05f51-fffa-44a2-9201-a20fff926b87" providerId="ADAL" clId="{875C6043-AA92-484D-9234-1079CE4B4B17}" dt="2022-10-27T16:15:58.705" v="14" actId="47"/>
        <pc:sldMkLst>
          <pc:docMk/>
          <pc:sldMk cId="3498382447" sldId="365"/>
        </pc:sldMkLst>
      </pc:sldChg>
      <pc:sldChg chg="del">
        <pc:chgData name="Viesturs Šmeiss" userId="83c05f51-fffa-44a2-9201-a20fff926b87" providerId="ADAL" clId="{875C6043-AA92-484D-9234-1079CE4B4B17}" dt="2022-10-27T16:17:10.989" v="31" actId="47"/>
        <pc:sldMkLst>
          <pc:docMk/>
          <pc:sldMk cId="1786165919" sldId="375"/>
        </pc:sldMkLst>
      </pc:sldChg>
      <pc:sldChg chg="del">
        <pc:chgData name="Viesturs Šmeiss" userId="83c05f51-fffa-44a2-9201-a20fff926b87" providerId="ADAL" clId="{875C6043-AA92-484D-9234-1079CE4B4B17}" dt="2022-10-27T16:17:12.072" v="32" actId="47"/>
        <pc:sldMkLst>
          <pc:docMk/>
          <pc:sldMk cId="3063779301" sldId="380"/>
        </pc:sldMkLst>
      </pc:sldChg>
      <pc:sldChg chg="del">
        <pc:chgData name="Viesturs Šmeiss" userId="83c05f51-fffa-44a2-9201-a20fff926b87" providerId="ADAL" clId="{875C6043-AA92-484D-9234-1079CE4B4B17}" dt="2022-10-27T16:17:13.327" v="33" actId="47"/>
        <pc:sldMkLst>
          <pc:docMk/>
          <pc:sldMk cId="253079067" sldId="383"/>
        </pc:sldMkLst>
      </pc:sldChg>
      <pc:sldChg chg="del">
        <pc:chgData name="Viesturs Šmeiss" userId="83c05f51-fffa-44a2-9201-a20fff926b87" providerId="ADAL" clId="{875C6043-AA92-484D-9234-1079CE4B4B17}" dt="2022-10-27T16:17:41.784" v="43" actId="47"/>
        <pc:sldMkLst>
          <pc:docMk/>
          <pc:sldMk cId="1333485298" sldId="386"/>
        </pc:sldMkLst>
      </pc:sldChg>
      <pc:sldChg chg="delSp">
        <pc:chgData name="Viesturs Šmeiss" userId="83c05f51-fffa-44a2-9201-a20fff926b87" providerId="ADAL" clId="{875C6043-AA92-484D-9234-1079CE4B4B17}" dt="2022-10-27T16:17:44.009" v="44" actId="478"/>
        <pc:sldMkLst>
          <pc:docMk/>
          <pc:sldMk cId="3775192192" sldId="388"/>
        </pc:sldMkLst>
        <pc:picChg chg="del">
          <ac:chgData name="Viesturs Šmeiss" userId="83c05f51-fffa-44a2-9201-a20fff926b87" providerId="ADAL" clId="{875C6043-AA92-484D-9234-1079CE4B4B17}" dt="2022-10-27T16:17:44.009" v="44" actId="478"/>
          <ac:picMkLst>
            <pc:docMk/>
            <pc:sldMk cId="3775192192" sldId="388"/>
            <ac:picMk id="125956" creationId="{037484B4-ED6F-477D-B913-7BF868360251}"/>
          </ac:picMkLst>
        </pc:picChg>
      </pc:sldChg>
      <pc:sldChg chg="del">
        <pc:chgData name="Viesturs Šmeiss" userId="83c05f51-fffa-44a2-9201-a20fff926b87" providerId="ADAL" clId="{875C6043-AA92-484D-9234-1079CE4B4B17}" dt="2022-10-27T16:17:49.736" v="45" actId="47"/>
        <pc:sldMkLst>
          <pc:docMk/>
          <pc:sldMk cId="1929853079" sldId="394"/>
        </pc:sldMkLst>
      </pc:sldChg>
      <pc:sldChg chg="del">
        <pc:chgData name="Viesturs Šmeiss" userId="83c05f51-fffa-44a2-9201-a20fff926b87" providerId="ADAL" clId="{875C6043-AA92-484D-9234-1079CE4B4B17}" dt="2022-10-27T16:17:19.499" v="34" actId="47"/>
        <pc:sldMkLst>
          <pc:docMk/>
          <pc:sldMk cId="934252775" sldId="397"/>
        </pc:sldMkLst>
      </pc:sldChg>
      <pc:sldChg chg="del">
        <pc:chgData name="Viesturs Šmeiss" userId="83c05f51-fffa-44a2-9201-a20fff926b87" providerId="ADAL" clId="{875C6043-AA92-484D-9234-1079CE4B4B17}" dt="2022-10-27T16:17:21.261" v="35" actId="47"/>
        <pc:sldMkLst>
          <pc:docMk/>
          <pc:sldMk cId="2158107632" sldId="398"/>
        </pc:sldMkLst>
      </pc:sldChg>
      <pc:sldChg chg="del">
        <pc:chgData name="Viesturs Šmeiss" userId="83c05f51-fffa-44a2-9201-a20fff926b87" providerId="ADAL" clId="{875C6043-AA92-484D-9234-1079CE4B4B17}" dt="2022-10-27T16:17:22.305" v="36" actId="47"/>
        <pc:sldMkLst>
          <pc:docMk/>
          <pc:sldMk cId="1941934126" sldId="399"/>
        </pc:sldMkLst>
      </pc:sldChg>
      <pc:sldChg chg="del">
        <pc:chgData name="Viesturs Šmeiss" userId="83c05f51-fffa-44a2-9201-a20fff926b87" providerId="ADAL" clId="{875C6043-AA92-484D-9234-1079CE4B4B17}" dt="2022-10-27T16:17:23.706" v="37" actId="47"/>
        <pc:sldMkLst>
          <pc:docMk/>
          <pc:sldMk cId="3136767667" sldId="401"/>
        </pc:sldMkLst>
      </pc:sldChg>
      <pc:sldChg chg="addSp delSp modSp">
        <pc:chgData name="Viesturs Šmeiss" userId="83c05f51-fffa-44a2-9201-a20fff926b87" providerId="ADAL" clId="{875C6043-AA92-484D-9234-1079CE4B4B17}" dt="2022-10-27T16:15:00.818" v="0" actId="478"/>
        <pc:sldMkLst>
          <pc:docMk/>
          <pc:sldMk cId="1905980235" sldId="1423"/>
        </pc:sldMkLst>
        <pc:spChg chg="add mod">
          <ac:chgData name="Viesturs Šmeiss" userId="83c05f51-fffa-44a2-9201-a20fff926b87" providerId="ADAL" clId="{875C6043-AA92-484D-9234-1079CE4B4B17}" dt="2022-10-27T16:15:00.818" v="0" actId="478"/>
          <ac:spMkLst>
            <pc:docMk/>
            <pc:sldMk cId="1905980235" sldId="1423"/>
            <ac:spMk id="2" creationId="{05D585E8-F45B-779F-6A01-6983B12D9C8D}"/>
          </ac:spMkLst>
        </pc:spChg>
        <pc:picChg chg="del">
          <ac:chgData name="Viesturs Šmeiss" userId="83c05f51-fffa-44a2-9201-a20fff926b87" providerId="ADAL" clId="{875C6043-AA92-484D-9234-1079CE4B4B17}" dt="2022-10-27T16:15:00.818" v="0" actId="478"/>
          <ac:picMkLst>
            <pc:docMk/>
            <pc:sldMk cId="1905980235" sldId="1423"/>
            <ac:picMk id="5" creationId="{EA5E2E2B-4C4D-4D2F-ACE9-347F702A65AA}"/>
          </ac:picMkLst>
        </pc:picChg>
      </pc:sldChg>
      <pc:sldChg chg="addSp delSp modSp del">
        <pc:chgData name="Viesturs Šmeiss" userId="83c05f51-fffa-44a2-9201-a20fff926b87" providerId="ADAL" clId="{875C6043-AA92-484D-9234-1079CE4B4B17}" dt="2022-10-27T16:15:47.162" v="12" actId="47"/>
        <pc:sldMkLst>
          <pc:docMk/>
          <pc:sldMk cId="2975530025" sldId="1424"/>
        </pc:sldMkLst>
        <pc:spChg chg="add mod">
          <ac:chgData name="Viesturs Šmeiss" userId="83c05f51-fffa-44a2-9201-a20fff926b87" providerId="ADAL" clId="{875C6043-AA92-484D-9234-1079CE4B4B17}" dt="2022-10-27T16:15:45.646" v="11" actId="478"/>
          <ac:spMkLst>
            <pc:docMk/>
            <pc:sldMk cId="2975530025" sldId="1424"/>
            <ac:spMk id="2" creationId="{1BD8ECE0-7C16-6505-B69D-88F5DE57C2BE}"/>
          </ac:spMkLst>
        </pc:spChg>
        <pc:picChg chg="del">
          <ac:chgData name="Viesturs Šmeiss" userId="83c05f51-fffa-44a2-9201-a20fff926b87" providerId="ADAL" clId="{875C6043-AA92-484D-9234-1079CE4B4B17}" dt="2022-10-27T16:15:45.646" v="11" actId="478"/>
          <ac:picMkLst>
            <pc:docMk/>
            <pc:sldMk cId="2975530025" sldId="1424"/>
            <ac:picMk id="7" creationId="{5A247F19-94C4-497E-9150-AF8830149457}"/>
          </ac:picMkLst>
        </pc:picChg>
      </pc:sldChg>
      <pc:sldChg chg="addSp delSp modSp">
        <pc:chgData name="Viesturs Šmeiss" userId="83c05f51-fffa-44a2-9201-a20fff926b87" providerId="ADAL" clId="{875C6043-AA92-484D-9234-1079CE4B4B17}" dt="2022-10-27T16:15:06.726" v="2" actId="478"/>
        <pc:sldMkLst>
          <pc:docMk/>
          <pc:sldMk cId="4190798895" sldId="1430"/>
        </pc:sldMkLst>
        <pc:spChg chg="add del mod">
          <ac:chgData name="Viesturs Šmeiss" userId="83c05f51-fffa-44a2-9201-a20fff926b87" providerId="ADAL" clId="{875C6043-AA92-484D-9234-1079CE4B4B17}" dt="2022-10-27T16:15:06.726" v="2" actId="478"/>
          <ac:spMkLst>
            <pc:docMk/>
            <pc:sldMk cId="4190798895" sldId="1430"/>
            <ac:spMk id="2" creationId="{1984033E-D8A5-A22D-9CF4-936495D718FA}"/>
          </ac:spMkLst>
        </pc:spChg>
        <pc:picChg chg="add del">
          <ac:chgData name="Viesturs Šmeiss" userId="83c05f51-fffa-44a2-9201-a20fff926b87" providerId="ADAL" clId="{875C6043-AA92-484D-9234-1079CE4B4B17}" dt="2022-10-27T16:15:06.726" v="2" actId="478"/>
          <ac:picMkLst>
            <pc:docMk/>
            <pc:sldMk cId="4190798895" sldId="1430"/>
            <ac:picMk id="5" creationId="{C0F37039-F350-413E-B249-A6F384EB6CEE}"/>
          </ac:picMkLst>
        </pc:picChg>
      </pc:sldChg>
      <pc:sldChg chg="delSp">
        <pc:chgData name="Viesturs Šmeiss" userId="83c05f51-fffa-44a2-9201-a20fff926b87" providerId="ADAL" clId="{875C6043-AA92-484D-9234-1079CE4B4B17}" dt="2022-10-27T16:15:55.438" v="13" actId="478"/>
        <pc:sldMkLst>
          <pc:docMk/>
          <pc:sldMk cId="3138192223" sldId="1435"/>
        </pc:sldMkLst>
        <pc:picChg chg="del">
          <ac:chgData name="Viesturs Šmeiss" userId="83c05f51-fffa-44a2-9201-a20fff926b87" providerId="ADAL" clId="{875C6043-AA92-484D-9234-1079CE4B4B17}" dt="2022-10-27T16:15:55.438" v="13" actId="478"/>
          <ac:picMkLst>
            <pc:docMk/>
            <pc:sldMk cId="3138192223" sldId="1435"/>
            <ac:picMk id="4" creationId="{1EA09BDD-4C8B-4C3F-9A88-D5A6E0FD4B15}"/>
          </ac:picMkLst>
        </pc:picChg>
      </pc:sldChg>
      <pc:sldChg chg="addSp delSp modSp">
        <pc:chgData name="Viesturs Šmeiss" userId="83c05f51-fffa-44a2-9201-a20fff926b87" providerId="ADAL" clId="{875C6043-AA92-484D-9234-1079CE4B4B17}" dt="2022-10-27T16:16:04.715" v="16" actId="478"/>
        <pc:sldMkLst>
          <pc:docMk/>
          <pc:sldMk cId="1044154249" sldId="1437"/>
        </pc:sldMkLst>
        <pc:spChg chg="add del mod">
          <ac:chgData name="Viesturs Šmeiss" userId="83c05f51-fffa-44a2-9201-a20fff926b87" providerId="ADAL" clId="{875C6043-AA92-484D-9234-1079CE4B4B17}" dt="2022-10-27T16:16:04.715" v="16" actId="478"/>
          <ac:spMkLst>
            <pc:docMk/>
            <pc:sldMk cId="1044154249" sldId="1437"/>
            <ac:spMk id="2" creationId="{0CAD1216-D090-557F-675A-45DCC7AD7D5F}"/>
          </ac:spMkLst>
        </pc:spChg>
        <pc:picChg chg="add del">
          <ac:chgData name="Viesturs Šmeiss" userId="83c05f51-fffa-44a2-9201-a20fff926b87" providerId="ADAL" clId="{875C6043-AA92-484D-9234-1079CE4B4B17}" dt="2022-10-27T16:16:04.715" v="16" actId="478"/>
          <ac:picMkLst>
            <pc:docMk/>
            <pc:sldMk cId="1044154249" sldId="1437"/>
            <ac:picMk id="5" creationId="{B85B3FA5-C347-402F-9B99-E142AC0A3F46}"/>
          </ac:picMkLst>
        </pc:picChg>
      </pc:sldChg>
      <pc:sldChg chg="delSp mod">
        <pc:chgData name="Viesturs Šmeiss" userId="83c05f51-fffa-44a2-9201-a20fff926b87" providerId="ADAL" clId="{875C6043-AA92-484D-9234-1079CE4B4B17}" dt="2022-10-27T16:16:33.014" v="22" actId="478"/>
        <pc:sldMkLst>
          <pc:docMk/>
          <pc:sldMk cId="2366617191" sldId="1442"/>
        </pc:sldMkLst>
        <pc:picChg chg="del">
          <ac:chgData name="Viesturs Šmeiss" userId="83c05f51-fffa-44a2-9201-a20fff926b87" providerId="ADAL" clId="{875C6043-AA92-484D-9234-1079CE4B4B17}" dt="2022-10-27T16:16:33.014" v="22" actId="478"/>
          <ac:picMkLst>
            <pc:docMk/>
            <pc:sldMk cId="2366617191" sldId="1442"/>
            <ac:picMk id="5" creationId="{0C9504D4-58FB-4AF6-9D0A-5FB7144DF350}"/>
          </ac:picMkLst>
        </pc:picChg>
      </pc:sldChg>
      <pc:sldChg chg="addSp delSp modSp">
        <pc:chgData name="Viesturs Šmeiss" userId="83c05f51-fffa-44a2-9201-a20fff926b87" providerId="ADAL" clId="{875C6043-AA92-484D-9234-1079CE4B4B17}" dt="2022-10-27T16:16:47.088" v="26" actId="478"/>
        <pc:sldMkLst>
          <pc:docMk/>
          <pc:sldMk cId="4231809823" sldId="1446"/>
        </pc:sldMkLst>
        <pc:spChg chg="add mod">
          <ac:chgData name="Viesturs Šmeiss" userId="83c05f51-fffa-44a2-9201-a20fff926b87" providerId="ADAL" clId="{875C6043-AA92-484D-9234-1079CE4B4B17}" dt="2022-10-27T16:16:47.088" v="26" actId="478"/>
          <ac:spMkLst>
            <pc:docMk/>
            <pc:sldMk cId="4231809823" sldId="1446"/>
            <ac:spMk id="2" creationId="{D79B3932-BF2F-C634-B26E-3A6C7C5CAD19}"/>
          </ac:spMkLst>
        </pc:spChg>
        <pc:picChg chg="del">
          <ac:chgData name="Viesturs Šmeiss" userId="83c05f51-fffa-44a2-9201-a20fff926b87" providerId="ADAL" clId="{875C6043-AA92-484D-9234-1079CE4B4B17}" dt="2022-10-27T16:16:47.088" v="26" actId="478"/>
          <ac:picMkLst>
            <pc:docMk/>
            <pc:sldMk cId="4231809823" sldId="1446"/>
            <ac:picMk id="5" creationId="{9DF2A564-6D64-44FC-A1A9-2AB2EE7DADA1}"/>
          </ac:picMkLst>
        </pc:picChg>
      </pc:sldChg>
      <pc:sldChg chg="addSp delSp mod">
        <pc:chgData name="Viesturs Šmeiss" userId="83c05f51-fffa-44a2-9201-a20fff926b87" providerId="ADAL" clId="{875C6043-AA92-484D-9234-1079CE4B4B17}" dt="2022-10-27T16:17:29.617" v="39" actId="478"/>
        <pc:sldMkLst>
          <pc:docMk/>
          <pc:sldMk cId="472988879" sldId="1453"/>
        </pc:sldMkLst>
        <pc:picChg chg="add del">
          <ac:chgData name="Viesturs Šmeiss" userId="83c05f51-fffa-44a2-9201-a20fff926b87" providerId="ADAL" clId="{875C6043-AA92-484D-9234-1079CE4B4B17}" dt="2022-10-27T16:17:29.617" v="39" actId="478"/>
          <ac:picMkLst>
            <pc:docMk/>
            <pc:sldMk cId="472988879" sldId="1453"/>
            <ac:picMk id="4" creationId="{4581F5FF-2F2E-4369-9324-454BB5879192}"/>
          </ac:picMkLst>
        </pc:picChg>
      </pc:sldChg>
      <pc:sldChg chg="add del">
        <pc:chgData name="Viesturs Šmeiss" userId="83c05f51-fffa-44a2-9201-a20fff926b87" providerId="ADAL" clId="{875C6043-AA92-484D-9234-1079CE4B4B17}" dt="2022-10-27T16:17:35.703" v="42" actId="47"/>
        <pc:sldMkLst>
          <pc:docMk/>
          <pc:sldMk cId="502497830" sldId="1454"/>
        </pc:sldMkLst>
      </pc:sldChg>
      <pc:sldChg chg="addSp delSp modSp">
        <pc:chgData name="Viesturs Šmeiss" userId="83c05f51-fffa-44a2-9201-a20fff926b87" providerId="ADAL" clId="{875C6043-AA92-484D-9234-1079CE4B4B17}" dt="2022-10-27T16:18:16.348" v="46" actId="478"/>
        <pc:sldMkLst>
          <pc:docMk/>
          <pc:sldMk cId="2531689799" sldId="1459"/>
        </pc:sldMkLst>
        <pc:spChg chg="add mod">
          <ac:chgData name="Viesturs Šmeiss" userId="83c05f51-fffa-44a2-9201-a20fff926b87" providerId="ADAL" clId="{875C6043-AA92-484D-9234-1079CE4B4B17}" dt="2022-10-27T16:18:16.348" v="46" actId="478"/>
          <ac:spMkLst>
            <pc:docMk/>
            <pc:sldMk cId="2531689799" sldId="1459"/>
            <ac:spMk id="2" creationId="{79042766-F32E-0DA7-5C54-14FC3C3CB18E}"/>
          </ac:spMkLst>
        </pc:spChg>
        <pc:picChg chg="del">
          <ac:chgData name="Viesturs Šmeiss" userId="83c05f51-fffa-44a2-9201-a20fff926b87" providerId="ADAL" clId="{875C6043-AA92-484D-9234-1079CE4B4B17}" dt="2022-10-27T16:18:16.348" v="46" actId="478"/>
          <ac:picMkLst>
            <pc:docMk/>
            <pc:sldMk cId="2531689799" sldId="1459"/>
            <ac:picMk id="4" creationId="{A02FA53D-F7B3-4ED6-B301-5398D8805C5B}"/>
          </ac:picMkLst>
        </pc:picChg>
      </pc:sldChg>
      <pc:sldChg chg="del">
        <pc:chgData name="Viesturs Šmeiss" userId="83c05f51-fffa-44a2-9201-a20fff926b87" providerId="ADAL" clId="{875C6043-AA92-484D-9234-1079CE4B4B17}" dt="2022-10-27T16:18:58.890" v="54" actId="47"/>
        <pc:sldMkLst>
          <pc:docMk/>
          <pc:sldMk cId="0" sldId="1462"/>
        </pc:sldMkLst>
      </pc:sldChg>
      <pc:sldChg chg="del">
        <pc:chgData name="Viesturs Šmeiss" userId="83c05f51-fffa-44a2-9201-a20fff926b87" providerId="ADAL" clId="{875C6043-AA92-484D-9234-1079CE4B4B17}" dt="2022-10-27T16:18:59.378" v="55" actId="47"/>
        <pc:sldMkLst>
          <pc:docMk/>
          <pc:sldMk cId="0" sldId="1463"/>
        </pc:sldMkLst>
      </pc:sldChg>
      <pc:sldChg chg="del">
        <pc:chgData name="Viesturs Šmeiss" userId="83c05f51-fffa-44a2-9201-a20fff926b87" providerId="ADAL" clId="{875C6043-AA92-484D-9234-1079CE4B4B17}" dt="2022-10-27T16:19:03.179" v="56" actId="47"/>
        <pc:sldMkLst>
          <pc:docMk/>
          <pc:sldMk cId="0" sldId="1464"/>
        </pc:sldMkLst>
      </pc:sldChg>
      <pc:sldChg chg="del">
        <pc:chgData name="Viesturs Šmeiss" userId="83c05f51-fffa-44a2-9201-a20fff926b87" providerId="ADAL" clId="{875C6043-AA92-484D-9234-1079CE4B4B17}" dt="2022-10-27T16:16:39.531" v="23" actId="47"/>
        <pc:sldMkLst>
          <pc:docMk/>
          <pc:sldMk cId="2976035926" sldId="1470"/>
        </pc:sldMkLst>
      </pc:sldChg>
      <pc:sldChg chg="del">
        <pc:chgData name="Viesturs Šmeiss" userId="83c05f51-fffa-44a2-9201-a20fff926b87" providerId="ADAL" clId="{875C6043-AA92-484D-9234-1079CE4B4B17}" dt="2022-10-27T16:16:40.717" v="24" actId="47"/>
        <pc:sldMkLst>
          <pc:docMk/>
          <pc:sldMk cId="3501815857" sldId="1472"/>
        </pc:sldMkLst>
      </pc:sldChg>
      <pc:sldChg chg="del">
        <pc:chgData name="Viesturs Šmeiss" userId="83c05f51-fffa-44a2-9201-a20fff926b87" providerId="ADAL" clId="{875C6043-AA92-484D-9234-1079CE4B4B17}" dt="2022-10-27T16:16:43.199" v="25" actId="47"/>
        <pc:sldMkLst>
          <pc:docMk/>
          <pc:sldMk cId="698073881" sldId="1479"/>
        </pc:sldMkLst>
      </pc:sldChg>
      <pc:sldChg chg="del">
        <pc:chgData name="Viesturs Šmeiss" userId="83c05f51-fffa-44a2-9201-a20fff926b87" providerId="ADAL" clId="{875C6043-AA92-484D-9234-1079CE4B4B17}" dt="2022-10-27T16:17:02.322" v="28" actId="47"/>
        <pc:sldMkLst>
          <pc:docMk/>
          <pc:sldMk cId="1194208653" sldId="1480"/>
        </pc:sldMkLst>
      </pc:sldChg>
      <pc:sldChg chg="del">
        <pc:chgData name="Viesturs Šmeiss" userId="83c05f51-fffa-44a2-9201-a20fff926b87" providerId="ADAL" clId="{875C6043-AA92-484D-9234-1079CE4B4B17}" dt="2022-10-27T16:16:54.659" v="27" actId="47"/>
        <pc:sldMkLst>
          <pc:docMk/>
          <pc:sldMk cId="2979093204" sldId="1483"/>
        </pc:sldMkLst>
      </pc:sldChg>
      <pc:sldChg chg="del">
        <pc:chgData name="Viesturs Šmeiss" userId="83c05f51-fffa-44a2-9201-a20fff926b87" providerId="ADAL" clId="{875C6043-AA92-484D-9234-1079CE4B4B17}" dt="2022-10-27T16:17:33.041" v="40" actId="47"/>
        <pc:sldMkLst>
          <pc:docMk/>
          <pc:sldMk cId="3860522112" sldId="1484"/>
        </pc:sldMkLst>
      </pc:sldChg>
      <pc:sldChg chg="del">
        <pc:chgData name="Viesturs Šmeiss" userId="83c05f51-fffa-44a2-9201-a20fff926b87" providerId="ADAL" clId="{875C6043-AA92-484D-9234-1079CE4B4B17}" dt="2022-10-27T16:16:16.297" v="17" actId="47"/>
        <pc:sldMkLst>
          <pc:docMk/>
          <pc:sldMk cId="3876469372" sldId="1486"/>
        </pc:sldMkLst>
      </pc:sldChg>
      <pc:sldChg chg="del">
        <pc:chgData name="Viesturs Šmeiss" userId="83c05f51-fffa-44a2-9201-a20fff926b87" providerId="ADAL" clId="{875C6043-AA92-484D-9234-1079CE4B4B17}" dt="2022-10-27T16:17:04.188" v="29" actId="47"/>
        <pc:sldMkLst>
          <pc:docMk/>
          <pc:sldMk cId="1502682574" sldId="1487"/>
        </pc:sldMkLst>
      </pc:sldChg>
      <pc:sldChg chg="del">
        <pc:chgData name="Viesturs Šmeiss" userId="83c05f51-fffa-44a2-9201-a20fff926b87" providerId="ADAL" clId="{875C6043-AA92-484D-9234-1079CE4B4B17}" dt="2022-10-27T16:17:05.005" v="30" actId="47"/>
        <pc:sldMkLst>
          <pc:docMk/>
          <pc:sldMk cId="3476373715" sldId="14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50445" y="9428585"/>
            <a:ext cx="2945659" cy="496331"/>
          </a:xfrm>
          <a:prstGeom prst="rect">
            <a:avLst/>
          </a:prstGeom>
        </p:spPr>
        <p:txBody>
          <a:bodyPr vert="horz" lIns="91440" tIns="45720" rIns="91440" bIns="45720" rtlCol="0" anchor="b"/>
          <a:lstStyle>
            <a:lvl1pPr algn="r" eaLnBrk="0" hangingPunct="0">
              <a:defRPr sz="1200">
                <a:latin typeface="Arial" charset="0"/>
                <a:ea typeface="ヒラギノ角ゴ Pro W3" pitchFamily="-112" charset="-128"/>
                <a:cs typeface="+mn-cs"/>
              </a:defRPr>
            </a:lvl1pPr>
          </a:lstStyle>
          <a:p>
            <a:pPr>
              <a:defRPr/>
            </a:pPr>
            <a:fld id="{1955ED25-8C82-4467-B7D2-8461C97DA4D9}" type="slidenum">
              <a:rPr lang="lv-LV"/>
              <a:pPr>
                <a:defRPr/>
              </a:pPr>
              <a:t>‹#›</a:t>
            </a:fld>
            <a:endParaRPr lang="lv-LV"/>
          </a:p>
        </p:txBody>
      </p:sp>
    </p:spTree>
    <p:extLst>
      <p:ext uri="{BB962C8B-B14F-4D97-AF65-F5344CB8AC3E}">
        <p14:creationId xmlns:p14="http://schemas.microsoft.com/office/powerpoint/2010/main" val="3214036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2945659" cy="49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aseline="0">
                <a:latin typeface="Arial" charset="0"/>
                <a:ea typeface="ヒラギノ角ゴ Pro W3" pitchFamily="-112" charset="-128"/>
                <a:cs typeface="+mn-cs"/>
              </a:defRPr>
            </a:lvl1pPr>
          </a:lstStyle>
          <a:p>
            <a:pPr>
              <a:defRPr/>
            </a:pPr>
            <a:endParaRPr lang="en-US"/>
          </a:p>
        </p:txBody>
      </p:sp>
      <p:sp>
        <p:nvSpPr>
          <p:cNvPr id="3075" name="Rectangle 3"/>
          <p:cNvSpPr>
            <a:spLocks noGrp="1" noChangeArrowheads="1"/>
          </p:cNvSpPr>
          <p:nvPr>
            <p:ph type="dt" idx="1"/>
          </p:nvPr>
        </p:nvSpPr>
        <p:spPr bwMode="auto">
          <a:xfrm>
            <a:off x="3852018" y="1"/>
            <a:ext cx="2945659" cy="49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aseline="0">
                <a:latin typeface="Arial" charset="0"/>
                <a:ea typeface="ヒラギノ角ゴ Pro W3" pitchFamily="-112" charset="-128"/>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915988" y="742950"/>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2" y="9430307"/>
            <a:ext cx="2945659" cy="4963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baseline="0">
                <a:latin typeface="Arial" charset="0"/>
                <a:ea typeface="ヒラギノ角ゴ Pro W3" pitchFamily="-112"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52018" y="9430307"/>
            <a:ext cx="2945659" cy="4963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baseline="0">
                <a:latin typeface="Arial" charset="0"/>
                <a:ea typeface="ヒラギノ角ゴ Pro W3" pitchFamily="-112" charset="-128"/>
                <a:cs typeface="+mn-cs"/>
              </a:defRPr>
            </a:lvl1pPr>
          </a:lstStyle>
          <a:p>
            <a:pPr>
              <a:defRPr/>
            </a:pPr>
            <a:fld id="{41493E11-BCB1-4820-84D3-3311562E3E6A}" type="slidenum">
              <a:rPr lang="en-US"/>
              <a:pPr>
                <a:defRPr/>
              </a:pPr>
              <a:t>‹#›</a:t>
            </a:fld>
            <a:endParaRPr lang="en-US"/>
          </a:p>
        </p:txBody>
      </p:sp>
    </p:spTree>
    <p:extLst>
      <p:ext uri="{BB962C8B-B14F-4D97-AF65-F5344CB8AC3E}">
        <p14:creationId xmlns:p14="http://schemas.microsoft.com/office/powerpoint/2010/main" val="630288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12"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lv.wikipedia.org/w/index.php?title=Materi%C4%81lu_pretest%C4%ABba&amp;action=edit&amp;redlink=1" TargetMode="External"/><Relationship Id="rId13" Type="http://schemas.openxmlformats.org/officeDocument/2006/relationships/hyperlink" Target="https://lv.wikipedia.org/wiki/Met%C4%81ls" TargetMode="External"/><Relationship Id="rId3" Type="http://schemas.openxmlformats.org/officeDocument/2006/relationships/hyperlink" Target="https://lv.wikipedia.org/wiki/Materi%C4%81ls" TargetMode="External"/><Relationship Id="rId7" Type="http://schemas.openxmlformats.org/officeDocument/2006/relationships/hyperlink" Target="https://lv.wikipedia.org/wiki/Sakaus%C4%93jums" TargetMode="External"/><Relationship Id="rId12" Type="http://schemas.openxmlformats.org/officeDocument/2006/relationships/hyperlink" Target="https://lv.wikipedia.org/wiki/Plastmasa"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lv.wikipedia.org/wiki/Meh%C4%81niskais_spriegums" TargetMode="External"/><Relationship Id="rId11" Type="http://schemas.openxmlformats.org/officeDocument/2006/relationships/hyperlink" Target="https://lv.wikipedia.org/wiki/Konstrukcija" TargetMode="External"/><Relationship Id="rId5" Type="http://schemas.openxmlformats.org/officeDocument/2006/relationships/hyperlink" Target="https://lv.wikipedia.org/wiki/Deform%C4%81cija" TargetMode="External"/><Relationship Id="rId10" Type="http://schemas.openxmlformats.org/officeDocument/2006/relationships/hyperlink" Target="https://lv.wikipedia.org/w/index.php?title=Ekspluat%C4%81cija&amp;action=edit&amp;redlink=1" TargetMode="External"/><Relationship Id="rId4" Type="http://schemas.openxmlformats.org/officeDocument/2006/relationships/hyperlink" Target="https://lv.wikipedia.org/w/index.php?title=Slodze&amp;action=edit&amp;redlink=1" TargetMode="External"/><Relationship Id="rId9" Type="http://schemas.openxmlformats.org/officeDocument/2006/relationships/hyperlink" Target="https://lv.wikipedia.org/wiki/Meh%C4%81nisk%C4%81s_%C4%ABpa%C5%A1%C4%ABbas#cite_note-meh-1" TargetMode="External"/><Relationship Id="rId14" Type="http://schemas.openxmlformats.org/officeDocument/2006/relationships/hyperlink" Target="https://lv.wikipedia.org/wiki/Koksn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a:t>
            </a:fld>
            <a:endParaRPr lang="en-US"/>
          </a:p>
        </p:txBody>
      </p:sp>
    </p:spTree>
    <p:extLst>
      <p:ext uri="{BB962C8B-B14F-4D97-AF65-F5344CB8AC3E}">
        <p14:creationId xmlns:p14="http://schemas.microsoft.com/office/powerpoint/2010/main" val="87082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10</a:t>
            </a:fld>
            <a:endParaRPr lang="en-US"/>
          </a:p>
        </p:txBody>
      </p:sp>
    </p:spTree>
    <p:extLst>
      <p:ext uri="{BB962C8B-B14F-4D97-AF65-F5344CB8AC3E}">
        <p14:creationId xmlns:p14="http://schemas.microsoft.com/office/powerpoint/2010/main" val="357911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11</a:t>
            </a:fld>
            <a:endParaRPr lang="en-US"/>
          </a:p>
        </p:txBody>
      </p:sp>
    </p:spTree>
    <p:extLst>
      <p:ext uri="{BB962C8B-B14F-4D97-AF65-F5344CB8AC3E}">
        <p14:creationId xmlns:p14="http://schemas.microsoft.com/office/powerpoint/2010/main" val="376420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12</a:t>
            </a:fld>
            <a:endParaRPr lang="en-US"/>
          </a:p>
        </p:txBody>
      </p:sp>
    </p:spTree>
    <p:extLst>
      <p:ext uri="{BB962C8B-B14F-4D97-AF65-F5344CB8AC3E}">
        <p14:creationId xmlns:p14="http://schemas.microsoft.com/office/powerpoint/2010/main" val="1950610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13</a:t>
            </a:fld>
            <a:endParaRPr lang="en-US"/>
          </a:p>
        </p:txBody>
      </p:sp>
    </p:spTree>
    <p:extLst>
      <p:ext uri="{BB962C8B-B14F-4D97-AF65-F5344CB8AC3E}">
        <p14:creationId xmlns:p14="http://schemas.microsoft.com/office/powerpoint/2010/main" val="147651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14</a:t>
            </a:fld>
            <a:endParaRPr lang="en-US"/>
          </a:p>
        </p:txBody>
      </p:sp>
    </p:spTree>
    <p:extLst>
      <p:ext uri="{BB962C8B-B14F-4D97-AF65-F5344CB8AC3E}">
        <p14:creationId xmlns:p14="http://schemas.microsoft.com/office/powerpoint/2010/main" val="263144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15</a:t>
            </a:fld>
            <a:endParaRPr lang="en-US"/>
          </a:p>
        </p:txBody>
      </p:sp>
    </p:spTree>
    <p:extLst>
      <p:ext uri="{BB962C8B-B14F-4D97-AF65-F5344CB8AC3E}">
        <p14:creationId xmlns:p14="http://schemas.microsoft.com/office/powerpoint/2010/main" val="2651450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16</a:t>
            </a:fld>
            <a:endParaRPr lang="en-US"/>
          </a:p>
        </p:txBody>
      </p:sp>
    </p:spTree>
    <p:extLst>
      <p:ext uri="{BB962C8B-B14F-4D97-AF65-F5344CB8AC3E}">
        <p14:creationId xmlns:p14="http://schemas.microsoft.com/office/powerpoint/2010/main" val="1160540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17</a:t>
            </a:fld>
            <a:endParaRPr lang="en-US"/>
          </a:p>
        </p:txBody>
      </p:sp>
    </p:spTree>
    <p:extLst>
      <p:ext uri="{BB962C8B-B14F-4D97-AF65-F5344CB8AC3E}">
        <p14:creationId xmlns:p14="http://schemas.microsoft.com/office/powerpoint/2010/main" val="44971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18</a:t>
            </a:fld>
            <a:endParaRPr lang="en-US"/>
          </a:p>
        </p:txBody>
      </p:sp>
    </p:spTree>
    <p:extLst>
      <p:ext uri="{BB962C8B-B14F-4D97-AF65-F5344CB8AC3E}">
        <p14:creationId xmlns:p14="http://schemas.microsoft.com/office/powerpoint/2010/main" val="2360099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19</a:t>
            </a:fld>
            <a:endParaRPr lang="en-US"/>
          </a:p>
        </p:txBody>
      </p:sp>
    </p:spTree>
    <p:extLst>
      <p:ext uri="{BB962C8B-B14F-4D97-AF65-F5344CB8AC3E}">
        <p14:creationId xmlns:p14="http://schemas.microsoft.com/office/powerpoint/2010/main" val="74123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Pakārtotie riski</a:t>
            </a:r>
            <a:r>
              <a:rPr lang="lv-LV" dirty="0"/>
              <a:t>!</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a:t>
            </a:fld>
            <a:endParaRPr lang="en-US"/>
          </a:p>
        </p:txBody>
      </p:sp>
    </p:spTree>
    <p:extLst>
      <p:ext uri="{BB962C8B-B14F-4D97-AF65-F5344CB8AC3E}">
        <p14:creationId xmlns:p14="http://schemas.microsoft.com/office/powerpoint/2010/main" val="531587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20</a:t>
            </a:fld>
            <a:endParaRPr lang="en-US"/>
          </a:p>
        </p:txBody>
      </p:sp>
    </p:spTree>
    <p:extLst>
      <p:ext uri="{BB962C8B-B14F-4D97-AF65-F5344CB8AC3E}">
        <p14:creationId xmlns:p14="http://schemas.microsoft.com/office/powerpoint/2010/main" val="1964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21</a:t>
            </a:fld>
            <a:endParaRPr lang="en-US"/>
          </a:p>
        </p:txBody>
      </p:sp>
    </p:spTree>
    <p:extLst>
      <p:ext uri="{BB962C8B-B14F-4D97-AF65-F5344CB8AC3E}">
        <p14:creationId xmlns:p14="http://schemas.microsoft.com/office/powerpoint/2010/main" val="283346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22</a:t>
            </a:fld>
            <a:endParaRPr lang="en-US"/>
          </a:p>
        </p:txBody>
      </p:sp>
    </p:spTree>
    <p:extLst>
      <p:ext uri="{BB962C8B-B14F-4D97-AF65-F5344CB8AC3E}">
        <p14:creationId xmlns:p14="http://schemas.microsoft.com/office/powerpoint/2010/main" val="325593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Laika uzskaite/ hronometrāža.</a:t>
            </a:r>
          </a:p>
          <a:p>
            <a:r>
              <a:rPr lang="lv-LV" dirty="0"/>
              <a:t>Sasprindzinājums kā var ietekmēt?</a:t>
            </a:r>
          </a:p>
          <a:p>
            <a:endParaRPr lang="lv-LV" dirty="0"/>
          </a:p>
          <a:p>
            <a:endParaRPr lang="lv-LV" dirty="0"/>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23</a:t>
            </a:fld>
            <a:endParaRPr lang="en-US"/>
          </a:p>
        </p:txBody>
      </p:sp>
    </p:spTree>
    <p:extLst>
      <p:ext uri="{BB962C8B-B14F-4D97-AF65-F5344CB8AC3E}">
        <p14:creationId xmlns:p14="http://schemas.microsoft.com/office/powerpoint/2010/main" val="4123666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24</a:t>
            </a:fld>
            <a:endParaRPr lang="en-US"/>
          </a:p>
        </p:txBody>
      </p:sp>
    </p:spTree>
    <p:extLst>
      <p:ext uri="{BB962C8B-B14F-4D97-AF65-F5344CB8AC3E}">
        <p14:creationId xmlns:p14="http://schemas.microsoft.com/office/powerpoint/2010/main" val="157574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ir tikai viens darbs?</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25</a:t>
            </a:fld>
            <a:endParaRPr lang="en-US"/>
          </a:p>
        </p:txBody>
      </p:sp>
    </p:spTree>
    <p:extLst>
      <p:ext uri="{BB962C8B-B14F-4D97-AF65-F5344CB8AC3E}">
        <p14:creationId xmlns:p14="http://schemas.microsoft.com/office/powerpoint/2010/main" val="2754640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26</a:t>
            </a:fld>
            <a:endParaRPr lang="en-US"/>
          </a:p>
        </p:txBody>
      </p:sp>
    </p:spTree>
    <p:extLst>
      <p:ext uri="{BB962C8B-B14F-4D97-AF65-F5344CB8AC3E}">
        <p14:creationId xmlns:p14="http://schemas.microsoft.com/office/powerpoint/2010/main" val="1250077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27</a:t>
            </a:fld>
            <a:endParaRPr lang="en-US"/>
          </a:p>
        </p:txBody>
      </p:sp>
    </p:spTree>
    <p:extLst>
      <p:ext uri="{BB962C8B-B14F-4D97-AF65-F5344CB8AC3E}">
        <p14:creationId xmlns:p14="http://schemas.microsoft.com/office/powerpoint/2010/main" val="115407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28</a:t>
            </a:fld>
            <a:endParaRPr lang="en-US"/>
          </a:p>
        </p:txBody>
      </p:sp>
    </p:spTree>
    <p:extLst>
      <p:ext uri="{BB962C8B-B14F-4D97-AF65-F5344CB8AC3E}">
        <p14:creationId xmlns:p14="http://schemas.microsoft.com/office/powerpoint/2010/main" val="2184392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iepazīstas ar DDL;</a:t>
            </a:r>
          </a:p>
          <a:p>
            <a:r>
              <a:rPr lang="lv-LV" dirty="0"/>
              <a:t>Kur liekam atkritumus un kā tie </a:t>
            </a:r>
            <a:r>
              <a:rPr lang="lv-LV" dirty="0" err="1"/>
              <a:t>turpinā</a:t>
            </a:r>
            <a:r>
              <a:rPr lang="lv-LV" dirty="0"/>
              <a:t> mūs ietekmēt?</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29</a:t>
            </a:fld>
            <a:endParaRPr lang="en-US"/>
          </a:p>
        </p:txBody>
      </p:sp>
    </p:spTree>
    <p:extLst>
      <p:ext uri="{BB962C8B-B14F-4D97-AF65-F5344CB8AC3E}">
        <p14:creationId xmlns:p14="http://schemas.microsoft.com/office/powerpoint/2010/main" val="162120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Kā Jūs domājat, kas ir risks nozarē? Kas ir varbūtība priekš katra no mums? Kas ir smaguma pakāpes?</a:t>
            </a:r>
          </a:p>
        </p:txBody>
      </p:sp>
      <p:sp>
        <p:nvSpPr>
          <p:cNvPr id="4" name="Slaida numura vietturis 3"/>
          <p:cNvSpPr>
            <a:spLocks noGrp="1"/>
          </p:cNvSpPr>
          <p:nvPr>
            <p:ph type="sldNum" sz="quarter" idx="5"/>
          </p:nvPr>
        </p:nvSpPr>
        <p:spPr/>
        <p:txBody>
          <a:bodyPr/>
          <a:lstStyle/>
          <a:p>
            <a:pPr>
              <a:defRPr/>
            </a:pPr>
            <a:fld id="{41493E11-BCB1-4820-84D3-3311562E3E6A}" type="slidenum">
              <a:rPr lang="en-US" smtClean="0"/>
              <a:pPr>
                <a:defRPr/>
              </a:pPr>
              <a:t>3</a:t>
            </a:fld>
            <a:endParaRPr lang="en-US"/>
          </a:p>
        </p:txBody>
      </p:sp>
    </p:spTree>
    <p:extLst>
      <p:ext uri="{BB962C8B-B14F-4D97-AF65-F5344CB8AC3E}">
        <p14:creationId xmlns:p14="http://schemas.microsoft.com/office/powerpoint/2010/main" val="549332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30</a:t>
            </a:fld>
            <a:endParaRPr lang="en-US"/>
          </a:p>
        </p:txBody>
      </p:sp>
    </p:spTree>
    <p:extLst>
      <p:ext uri="{BB962C8B-B14F-4D97-AF65-F5344CB8AC3E}">
        <p14:creationId xmlns:p14="http://schemas.microsoft.com/office/powerpoint/2010/main" val="2570363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31</a:t>
            </a:fld>
            <a:endParaRPr lang="en-US"/>
          </a:p>
        </p:txBody>
      </p:sp>
    </p:spTree>
    <p:extLst>
      <p:ext uri="{BB962C8B-B14F-4D97-AF65-F5344CB8AC3E}">
        <p14:creationId xmlns:p14="http://schemas.microsoft.com/office/powerpoint/2010/main" val="705073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32</a:t>
            </a:fld>
            <a:endParaRPr lang="en-US"/>
          </a:p>
        </p:txBody>
      </p:sp>
    </p:spTree>
    <p:extLst>
      <p:ext uri="{BB962C8B-B14F-4D97-AF65-F5344CB8AC3E}">
        <p14:creationId xmlns:p14="http://schemas.microsoft.com/office/powerpoint/2010/main" val="4073587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33</a:t>
            </a:fld>
            <a:endParaRPr lang="en-US"/>
          </a:p>
        </p:txBody>
      </p:sp>
    </p:spTree>
    <p:extLst>
      <p:ext uri="{BB962C8B-B14F-4D97-AF65-F5344CB8AC3E}">
        <p14:creationId xmlns:p14="http://schemas.microsoft.com/office/powerpoint/2010/main" val="3287784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34</a:t>
            </a:fld>
            <a:endParaRPr lang="en-US"/>
          </a:p>
        </p:txBody>
      </p:sp>
    </p:spTree>
    <p:extLst>
      <p:ext uri="{BB962C8B-B14F-4D97-AF65-F5344CB8AC3E}">
        <p14:creationId xmlns:p14="http://schemas.microsoft.com/office/powerpoint/2010/main" val="3768441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35</a:t>
            </a:fld>
            <a:endParaRPr lang="en-US"/>
          </a:p>
        </p:txBody>
      </p:sp>
    </p:spTree>
    <p:extLst>
      <p:ext uri="{BB962C8B-B14F-4D97-AF65-F5344CB8AC3E}">
        <p14:creationId xmlns:p14="http://schemas.microsoft.com/office/powerpoint/2010/main" val="2076184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36</a:t>
            </a:fld>
            <a:endParaRPr lang="en-US"/>
          </a:p>
        </p:txBody>
      </p:sp>
    </p:spTree>
    <p:extLst>
      <p:ext uri="{BB962C8B-B14F-4D97-AF65-F5344CB8AC3E}">
        <p14:creationId xmlns:p14="http://schemas.microsoft.com/office/powerpoint/2010/main" val="532592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par šiem riskiem domājam?</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37</a:t>
            </a:fld>
            <a:endParaRPr lang="en-US"/>
          </a:p>
        </p:txBody>
      </p:sp>
    </p:spTree>
    <p:extLst>
      <p:ext uri="{BB962C8B-B14F-4D97-AF65-F5344CB8AC3E}">
        <p14:creationId xmlns:p14="http://schemas.microsoft.com/office/powerpoint/2010/main" val="418197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Kad pēdējo reizi kāds kaut ko baudīja un tīrīja. Efektivitāte ventilācijai?</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38</a:t>
            </a:fld>
            <a:endParaRPr lang="en-US"/>
          </a:p>
        </p:txBody>
      </p:sp>
    </p:spTree>
    <p:extLst>
      <p:ext uri="{BB962C8B-B14F-4D97-AF65-F5344CB8AC3E}">
        <p14:creationId xmlns:p14="http://schemas.microsoft.com/office/powerpoint/2010/main" val="1980095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Arī metālapstrādē</a:t>
            </a:r>
          </a:p>
          <a:p>
            <a:r>
              <a:rPr lang="lv-LV" dirty="0"/>
              <a:t>var būt saskare ar bioloģiskajiem riska faktoriem, jo šajos darbos eļļošanai un</a:t>
            </a:r>
          </a:p>
          <a:p>
            <a:r>
              <a:rPr lang="lv-LV" dirty="0"/>
              <a:t>dzesēšanai izmanto dažādas eļļas emulsijas, kurās var būt </a:t>
            </a:r>
            <a:r>
              <a:rPr lang="lv-LV" dirty="0" err="1"/>
              <a:t>endotoksīnu</a:t>
            </a:r>
            <a:r>
              <a:rPr lang="lv-LV" dirty="0"/>
              <a:t> producējošas</a:t>
            </a:r>
          </a:p>
          <a:p>
            <a:r>
              <a:rPr lang="lv-LV" dirty="0" err="1"/>
              <a:t>gramnegatīvās</a:t>
            </a:r>
            <a:r>
              <a:rPr lang="lv-LV" dirty="0"/>
              <a:t> baktērijas</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39</a:t>
            </a:fld>
            <a:endParaRPr lang="en-US"/>
          </a:p>
        </p:txBody>
      </p:sp>
    </p:spTree>
    <p:extLst>
      <p:ext uri="{BB962C8B-B14F-4D97-AF65-F5344CB8AC3E}">
        <p14:creationId xmlns:p14="http://schemas.microsoft.com/office/powerpoint/2010/main" val="3733129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Svarīgākie riski metālapstrādē un skats uz tiem no vienkāršās puses/jautājumiem.</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a:t>
            </a:fld>
            <a:endParaRPr lang="en-US"/>
          </a:p>
        </p:txBody>
      </p:sp>
    </p:spTree>
    <p:extLst>
      <p:ext uri="{BB962C8B-B14F-4D97-AF65-F5344CB8AC3E}">
        <p14:creationId xmlns:p14="http://schemas.microsoft.com/office/powerpoint/2010/main" val="1305072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40</a:t>
            </a:fld>
            <a:endParaRPr lang="en-US"/>
          </a:p>
        </p:txBody>
      </p:sp>
    </p:spTree>
    <p:extLst>
      <p:ext uri="{BB962C8B-B14F-4D97-AF65-F5344CB8AC3E}">
        <p14:creationId xmlns:p14="http://schemas.microsoft.com/office/powerpoint/2010/main" val="2478860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41</a:t>
            </a:fld>
            <a:endParaRPr lang="en-US"/>
          </a:p>
        </p:txBody>
      </p:sp>
    </p:spTree>
    <p:extLst>
      <p:ext uri="{BB962C8B-B14F-4D97-AF65-F5344CB8AC3E}">
        <p14:creationId xmlns:p14="http://schemas.microsoft.com/office/powerpoint/2010/main" val="3528987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42</a:t>
            </a:fld>
            <a:endParaRPr lang="en-US"/>
          </a:p>
        </p:txBody>
      </p:sp>
    </p:spTree>
    <p:extLst>
      <p:ext uri="{BB962C8B-B14F-4D97-AF65-F5344CB8AC3E}">
        <p14:creationId xmlns:p14="http://schemas.microsoft.com/office/powerpoint/2010/main" val="921537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43</a:t>
            </a:fld>
            <a:endParaRPr lang="en-US"/>
          </a:p>
        </p:txBody>
      </p:sp>
    </p:spTree>
    <p:extLst>
      <p:ext uri="{BB962C8B-B14F-4D97-AF65-F5344CB8AC3E}">
        <p14:creationId xmlns:p14="http://schemas.microsoft.com/office/powerpoint/2010/main" val="2809094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44</a:t>
            </a:fld>
            <a:endParaRPr lang="en-US"/>
          </a:p>
        </p:txBody>
      </p:sp>
    </p:spTree>
    <p:extLst>
      <p:ext uri="{BB962C8B-B14F-4D97-AF65-F5344CB8AC3E}">
        <p14:creationId xmlns:p14="http://schemas.microsoft.com/office/powerpoint/2010/main" val="1098078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aizdomājamies un kurš ko izvēlas? Kur iegūst zināšanas. Piemērs no CET kad salauž atslēgas ar mūža garantiju liekot trubas galā!</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45</a:t>
            </a:fld>
            <a:endParaRPr lang="en-US"/>
          </a:p>
        </p:txBody>
      </p:sp>
    </p:spTree>
    <p:extLst>
      <p:ext uri="{BB962C8B-B14F-4D97-AF65-F5344CB8AC3E}">
        <p14:creationId xmlns:p14="http://schemas.microsoft.com/office/powerpoint/2010/main" val="3377751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46</a:t>
            </a:fld>
            <a:endParaRPr lang="en-US"/>
          </a:p>
        </p:txBody>
      </p:sp>
    </p:spTree>
    <p:extLst>
      <p:ext uri="{BB962C8B-B14F-4D97-AF65-F5344CB8AC3E}">
        <p14:creationId xmlns:p14="http://schemas.microsoft.com/office/powerpoint/2010/main" val="3338825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Me</a:t>
            </a:r>
            <a:endParaRPr lang="lv-LV" dirty="0"/>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47</a:t>
            </a:fld>
            <a:endParaRPr lang="en-US"/>
          </a:p>
        </p:txBody>
      </p:sp>
    </p:spTree>
    <p:extLst>
      <p:ext uri="{BB962C8B-B14F-4D97-AF65-F5344CB8AC3E}">
        <p14:creationId xmlns:p14="http://schemas.microsoft.com/office/powerpoint/2010/main" val="1378920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Skonto bilde no metināšanas</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48</a:t>
            </a:fld>
            <a:endParaRPr lang="en-US"/>
          </a:p>
        </p:txBody>
      </p:sp>
    </p:spTree>
    <p:extLst>
      <p:ext uri="{BB962C8B-B14F-4D97-AF65-F5344CB8AC3E}">
        <p14:creationId xmlns:p14="http://schemas.microsoft.com/office/powerpoint/2010/main" val="33119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49</a:t>
            </a:fld>
            <a:endParaRPr lang="en-US"/>
          </a:p>
        </p:txBody>
      </p:sp>
    </p:spTree>
    <p:extLst>
      <p:ext uri="{BB962C8B-B14F-4D97-AF65-F5344CB8AC3E}">
        <p14:creationId xmlns:p14="http://schemas.microsoft.com/office/powerpoint/2010/main" val="317561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a:t>
            </a:fld>
            <a:endParaRPr lang="en-US"/>
          </a:p>
        </p:txBody>
      </p:sp>
    </p:spTree>
    <p:extLst>
      <p:ext uri="{BB962C8B-B14F-4D97-AF65-F5344CB8AC3E}">
        <p14:creationId xmlns:p14="http://schemas.microsoft.com/office/powerpoint/2010/main" val="2259630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50</a:t>
            </a:fld>
            <a:endParaRPr lang="en-US"/>
          </a:p>
        </p:txBody>
      </p:sp>
    </p:spTree>
    <p:extLst>
      <p:ext uri="{BB962C8B-B14F-4D97-AF65-F5344CB8AC3E}">
        <p14:creationId xmlns:p14="http://schemas.microsoft.com/office/powerpoint/2010/main" val="3349671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51</a:t>
            </a:fld>
            <a:endParaRPr lang="en-US"/>
          </a:p>
        </p:txBody>
      </p:sp>
    </p:spTree>
    <p:extLst>
      <p:ext uri="{BB962C8B-B14F-4D97-AF65-F5344CB8AC3E}">
        <p14:creationId xmlns:p14="http://schemas.microsoft.com/office/powerpoint/2010/main" val="739247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52</a:t>
            </a:fld>
            <a:endParaRPr lang="en-US"/>
          </a:p>
        </p:txBody>
      </p:sp>
    </p:spTree>
    <p:extLst>
      <p:ext uri="{BB962C8B-B14F-4D97-AF65-F5344CB8AC3E}">
        <p14:creationId xmlns:p14="http://schemas.microsoft.com/office/powerpoint/2010/main" val="2090094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53</a:t>
            </a:fld>
            <a:endParaRPr lang="en-US"/>
          </a:p>
        </p:txBody>
      </p:sp>
    </p:spTree>
    <p:extLst>
      <p:ext uri="{BB962C8B-B14F-4D97-AF65-F5344CB8AC3E}">
        <p14:creationId xmlns:p14="http://schemas.microsoft.com/office/powerpoint/2010/main" val="26191897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54</a:t>
            </a:fld>
            <a:endParaRPr lang="en-US"/>
          </a:p>
        </p:txBody>
      </p:sp>
    </p:spTree>
    <p:extLst>
      <p:ext uri="{BB962C8B-B14F-4D97-AF65-F5344CB8AC3E}">
        <p14:creationId xmlns:p14="http://schemas.microsoft.com/office/powerpoint/2010/main" val="1120635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55</a:t>
            </a:fld>
            <a:endParaRPr lang="en-US"/>
          </a:p>
        </p:txBody>
      </p:sp>
    </p:spTree>
    <p:extLst>
      <p:ext uri="{BB962C8B-B14F-4D97-AF65-F5344CB8AC3E}">
        <p14:creationId xmlns:p14="http://schemas.microsoft.com/office/powerpoint/2010/main" val="4009051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56</a:t>
            </a:fld>
            <a:endParaRPr lang="en-US"/>
          </a:p>
        </p:txBody>
      </p:sp>
    </p:spTree>
    <p:extLst>
      <p:ext uri="{BB962C8B-B14F-4D97-AF65-F5344CB8AC3E}">
        <p14:creationId xmlns:p14="http://schemas.microsoft.com/office/powerpoint/2010/main" val="1249961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57</a:t>
            </a:fld>
            <a:endParaRPr lang="en-US"/>
          </a:p>
        </p:txBody>
      </p:sp>
    </p:spTree>
    <p:extLst>
      <p:ext uri="{BB962C8B-B14F-4D97-AF65-F5344CB8AC3E}">
        <p14:creationId xmlns:p14="http://schemas.microsoft.com/office/powerpoint/2010/main" val="17104169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58</a:t>
            </a:fld>
            <a:endParaRPr lang="en-US"/>
          </a:p>
        </p:txBody>
      </p:sp>
    </p:spTree>
    <p:extLst>
      <p:ext uri="{BB962C8B-B14F-4D97-AF65-F5344CB8AC3E}">
        <p14:creationId xmlns:p14="http://schemas.microsoft.com/office/powerpoint/2010/main" val="1832828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59</a:t>
            </a:fld>
            <a:endParaRPr lang="en-US"/>
          </a:p>
        </p:txBody>
      </p:sp>
    </p:spTree>
    <p:extLst>
      <p:ext uri="{BB962C8B-B14F-4D97-AF65-F5344CB8AC3E}">
        <p14:creationId xmlns:p14="http://schemas.microsoft.com/office/powerpoint/2010/main" val="232134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Tad piemēri no dzīves!</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a:t>
            </a:fld>
            <a:endParaRPr lang="en-US"/>
          </a:p>
        </p:txBody>
      </p:sp>
    </p:spTree>
    <p:extLst>
      <p:ext uri="{BB962C8B-B14F-4D97-AF65-F5344CB8AC3E}">
        <p14:creationId xmlns:p14="http://schemas.microsoft.com/office/powerpoint/2010/main" val="1463502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60</a:t>
            </a:fld>
            <a:endParaRPr lang="en-US"/>
          </a:p>
        </p:txBody>
      </p:sp>
    </p:spTree>
    <p:extLst>
      <p:ext uri="{BB962C8B-B14F-4D97-AF65-F5344CB8AC3E}">
        <p14:creationId xmlns:p14="http://schemas.microsoft.com/office/powerpoint/2010/main" val="10281815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61</a:t>
            </a:fld>
            <a:endParaRPr lang="en-US"/>
          </a:p>
        </p:txBody>
      </p:sp>
    </p:spTree>
    <p:extLst>
      <p:ext uri="{BB962C8B-B14F-4D97-AF65-F5344CB8AC3E}">
        <p14:creationId xmlns:p14="http://schemas.microsoft.com/office/powerpoint/2010/main" val="14265080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62</a:t>
            </a:fld>
            <a:endParaRPr lang="en-US"/>
          </a:p>
        </p:txBody>
      </p:sp>
    </p:spTree>
    <p:extLst>
      <p:ext uri="{BB962C8B-B14F-4D97-AF65-F5344CB8AC3E}">
        <p14:creationId xmlns:p14="http://schemas.microsoft.com/office/powerpoint/2010/main" val="3055670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63</a:t>
            </a:fld>
            <a:endParaRPr lang="en-US"/>
          </a:p>
        </p:txBody>
      </p:sp>
    </p:spTree>
    <p:extLst>
      <p:ext uri="{BB962C8B-B14F-4D97-AF65-F5344CB8AC3E}">
        <p14:creationId xmlns:p14="http://schemas.microsoft.com/office/powerpoint/2010/main" val="1010065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64</a:t>
            </a:fld>
            <a:endParaRPr lang="en-US"/>
          </a:p>
        </p:txBody>
      </p:sp>
    </p:spTree>
    <p:extLst>
      <p:ext uri="{BB962C8B-B14F-4D97-AF65-F5344CB8AC3E}">
        <p14:creationId xmlns:p14="http://schemas.microsoft.com/office/powerpoint/2010/main" val="40699206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65</a:t>
            </a:fld>
            <a:endParaRPr lang="en-US"/>
          </a:p>
        </p:txBody>
      </p:sp>
    </p:spTree>
    <p:extLst>
      <p:ext uri="{BB962C8B-B14F-4D97-AF65-F5344CB8AC3E}">
        <p14:creationId xmlns:p14="http://schemas.microsoft.com/office/powerpoint/2010/main" val="31905448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Līdz šim </a:t>
            </a:r>
            <a:r>
              <a:rPr lang="lv-LV" dirty="0" err="1"/>
              <a:t>nezinam</a:t>
            </a:r>
            <a:r>
              <a:rPr lang="lv-LV" dirty="0"/>
              <a:t>!</a:t>
            </a:r>
          </a:p>
        </p:txBody>
      </p:sp>
      <p:sp>
        <p:nvSpPr>
          <p:cNvPr id="4" name="Slaida numura vietturis 3"/>
          <p:cNvSpPr>
            <a:spLocks noGrp="1"/>
          </p:cNvSpPr>
          <p:nvPr>
            <p:ph type="sldNum" sz="quarter" idx="5"/>
          </p:nvPr>
        </p:nvSpPr>
        <p:spPr/>
        <p:txBody>
          <a:bodyPr/>
          <a:lstStyle/>
          <a:p>
            <a:pPr>
              <a:defRPr/>
            </a:pPr>
            <a:fld id="{41493E11-BCB1-4820-84D3-3311562E3E6A}" type="slidenum">
              <a:rPr lang="en-US" smtClean="0"/>
              <a:pPr>
                <a:defRPr/>
              </a:pPr>
              <a:t>66</a:t>
            </a:fld>
            <a:endParaRPr lang="en-US"/>
          </a:p>
        </p:txBody>
      </p:sp>
    </p:spTree>
    <p:extLst>
      <p:ext uri="{BB962C8B-B14F-4D97-AF65-F5344CB8AC3E}">
        <p14:creationId xmlns:p14="http://schemas.microsoft.com/office/powerpoint/2010/main" val="40075778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tad kāds sūdzas un kas tad notiek ja sūdzas. Pievērs uzmanību vai nē palīdz vai nē.</a:t>
            </a:r>
          </a:p>
          <a:p>
            <a:r>
              <a:rPr lang="lv-LV" dirty="0"/>
              <a:t>Vai kāds arod ārstam stāsta patiesību?</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67</a:t>
            </a:fld>
            <a:endParaRPr lang="en-US"/>
          </a:p>
        </p:txBody>
      </p:sp>
    </p:spTree>
    <p:extLst>
      <p:ext uri="{BB962C8B-B14F-4D97-AF65-F5344CB8AC3E}">
        <p14:creationId xmlns:p14="http://schemas.microsoft.com/office/powerpoint/2010/main" val="38377269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68</a:t>
            </a:fld>
            <a:endParaRPr lang="en-US"/>
          </a:p>
        </p:txBody>
      </p:sp>
    </p:spTree>
    <p:extLst>
      <p:ext uri="{BB962C8B-B14F-4D97-AF65-F5344CB8AC3E}">
        <p14:creationId xmlns:p14="http://schemas.microsoft.com/office/powerpoint/2010/main" val="32100944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69</a:t>
            </a:fld>
            <a:endParaRPr lang="en-US"/>
          </a:p>
        </p:txBody>
      </p:sp>
    </p:spTree>
    <p:extLst>
      <p:ext uri="{BB962C8B-B14F-4D97-AF65-F5344CB8AC3E}">
        <p14:creationId xmlns:p14="http://schemas.microsoft.com/office/powerpoint/2010/main" val="208097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Cik </a:t>
            </a:r>
            <a:r>
              <a:rPr lang="lv-LV" dirty="0" err="1"/>
              <a:t>mērijumi</a:t>
            </a:r>
            <a:r>
              <a:rPr lang="lv-LV" dirty="0"/>
              <a:t> veikti?</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a:t>
            </a:fld>
            <a:endParaRPr lang="en-US"/>
          </a:p>
        </p:txBody>
      </p:sp>
    </p:spTree>
    <p:extLst>
      <p:ext uri="{BB962C8B-B14F-4D97-AF65-F5344CB8AC3E}">
        <p14:creationId xmlns:p14="http://schemas.microsoft.com/office/powerpoint/2010/main" val="9933490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1" i="0" dirty="0">
                <a:solidFill>
                  <a:srgbClr val="000000"/>
                </a:solidFill>
                <a:effectLst/>
                <a:latin typeface="Arial" panose="020B0604020202020204" pitchFamily="34" charset="0"/>
              </a:rPr>
              <a:t>Mehāniskās īpašības</a:t>
            </a:r>
            <a:r>
              <a:rPr lang="lv-LV" b="0" i="0" dirty="0">
                <a:solidFill>
                  <a:srgbClr val="000000"/>
                </a:solidFill>
                <a:effectLst/>
                <a:latin typeface="Arial" panose="020B0604020202020204" pitchFamily="34" charset="0"/>
              </a:rPr>
              <a:t> - apraksta </a:t>
            </a:r>
            <a:r>
              <a:rPr lang="lv-LV" b="0" i="0" u="none" strike="noStrike" dirty="0">
                <a:solidFill>
                  <a:srgbClr val="0645AD"/>
                </a:solidFill>
                <a:effectLst/>
                <a:latin typeface="Arial" panose="020B0604020202020204" pitchFamily="34" charset="0"/>
                <a:hlinkClick r:id="rId3" tooltip="Materiāls"/>
              </a:rPr>
              <a:t>materiāla</a:t>
            </a:r>
            <a:r>
              <a:rPr lang="lv-LV" b="0" i="0" dirty="0">
                <a:solidFill>
                  <a:srgbClr val="000000"/>
                </a:solidFill>
                <a:effectLst/>
                <a:latin typeface="Arial" panose="020B0604020202020204" pitchFamily="34" charset="0"/>
              </a:rPr>
              <a:t> izturēšanos mehānisku slodžu iedarbībā. </a:t>
            </a:r>
            <a:r>
              <a:rPr lang="lv-LV" b="0" i="0" u="none" strike="noStrike" dirty="0">
                <a:solidFill>
                  <a:srgbClr val="BA0000"/>
                </a:solidFill>
                <a:effectLst/>
                <a:latin typeface="Arial" panose="020B0604020202020204" pitchFamily="34" charset="0"/>
                <a:hlinkClick r:id="rId4" tooltip="Slodze (vēl nav uzrakstīts)"/>
              </a:rPr>
              <a:t>Slodzes</a:t>
            </a:r>
            <a:r>
              <a:rPr lang="lv-LV" b="0" i="0" dirty="0">
                <a:solidFill>
                  <a:srgbClr val="000000"/>
                </a:solidFill>
                <a:effectLst/>
                <a:latin typeface="Arial" panose="020B0604020202020204" pitchFamily="34" charset="0"/>
              </a:rPr>
              <a:t> iedarbībā materiāls </a:t>
            </a:r>
            <a:r>
              <a:rPr lang="lv-LV" b="0" i="0" u="none" strike="noStrike" dirty="0">
                <a:solidFill>
                  <a:srgbClr val="0645AD"/>
                </a:solidFill>
                <a:effectLst/>
                <a:latin typeface="Arial" panose="020B0604020202020204" pitchFamily="34" charset="0"/>
                <a:hlinkClick r:id="rId5" tooltip="Deformācija"/>
              </a:rPr>
              <a:t>deformējas</a:t>
            </a:r>
            <a:r>
              <a:rPr lang="lv-LV" b="0" i="0" dirty="0">
                <a:solidFill>
                  <a:srgbClr val="000000"/>
                </a:solidFill>
                <a:effectLst/>
                <a:latin typeface="Arial" panose="020B0604020202020204" pitchFamily="34" charset="0"/>
              </a:rPr>
              <a:t> un tajā rodas </a:t>
            </a:r>
            <a:r>
              <a:rPr lang="lv-LV" b="0" i="0" u="none" strike="noStrike" dirty="0">
                <a:solidFill>
                  <a:srgbClr val="0645AD"/>
                </a:solidFill>
                <a:effectLst/>
                <a:latin typeface="Arial" panose="020B0604020202020204" pitchFamily="34" charset="0"/>
                <a:hlinkClick r:id="rId6" tooltip="Mehāniskais spriegums"/>
              </a:rPr>
              <a:t>spriegums</a:t>
            </a:r>
            <a:r>
              <a:rPr lang="lv-LV" b="0" i="0" dirty="0">
                <a:solidFill>
                  <a:srgbClr val="000000"/>
                </a:solidFill>
                <a:effectLst/>
                <a:latin typeface="Arial" panose="020B0604020202020204" pitchFamily="34" charset="0"/>
              </a:rPr>
              <a:t>. Mehāniskās īpašības raksturo materiālu un to </a:t>
            </a:r>
            <a:r>
              <a:rPr lang="lv-LV" b="0" i="0" u="none" strike="noStrike" dirty="0">
                <a:solidFill>
                  <a:srgbClr val="0645AD"/>
                </a:solidFill>
                <a:effectLst/>
                <a:latin typeface="Arial" panose="020B0604020202020204" pitchFamily="34" charset="0"/>
                <a:hlinkClick r:id="rId7" tooltip="Sakausējums"/>
              </a:rPr>
              <a:t>sakausējumu</a:t>
            </a:r>
            <a:r>
              <a:rPr lang="lv-LV" b="0" i="0" dirty="0">
                <a:solidFill>
                  <a:srgbClr val="000000"/>
                </a:solidFill>
                <a:effectLst/>
                <a:latin typeface="Arial" panose="020B0604020202020204" pitchFamily="34" charset="0"/>
              </a:rPr>
              <a:t> pretestību deformācijām un pretestību sagraušanai, tādēļ mācību disciplīnu, kurā apskata šo tēmu sauc par </a:t>
            </a:r>
            <a:r>
              <a:rPr lang="lv-LV" b="0" i="0" u="none" strike="noStrike" dirty="0">
                <a:solidFill>
                  <a:srgbClr val="BA0000"/>
                </a:solidFill>
                <a:effectLst/>
                <a:latin typeface="Arial" panose="020B0604020202020204" pitchFamily="34" charset="0"/>
                <a:hlinkClick r:id="rId8" tooltip="Materiālu pretestība (vēl nav uzrakstīts)"/>
              </a:rPr>
              <a:t>materiālu pretestību</a:t>
            </a:r>
            <a:r>
              <a:rPr lang="lv-LV" b="0" i="0" dirty="0">
                <a:solidFill>
                  <a:srgbClr val="000000"/>
                </a:solidFill>
                <a:effectLst/>
                <a:latin typeface="Arial" panose="020B0604020202020204" pitchFamily="34" charset="0"/>
              </a:rPr>
              <a:t>. Mehānisko pārbaužu rezultātā iegūst mehānisko īpašību skaitliskās vērtības. Visas pārbaudes var iedalīt trīs grupās.</a:t>
            </a:r>
            <a:r>
              <a:rPr lang="lv-LV" b="0" i="0" u="none" strike="noStrike" baseline="30000" dirty="0">
                <a:solidFill>
                  <a:srgbClr val="0645AD"/>
                </a:solidFill>
                <a:effectLst/>
                <a:latin typeface="Arial" panose="020B0604020202020204" pitchFamily="34" charset="0"/>
                <a:hlinkClick r:id="rId9"/>
              </a:rPr>
              <a:t>[1]</a:t>
            </a:r>
            <a:endParaRPr lang="lv-LV" b="0" i="0" dirty="0">
              <a:solidFill>
                <a:srgbClr val="000000"/>
              </a:solidFill>
              <a:effectLst/>
              <a:latin typeface="Arial" panose="020B0604020202020204" pitchFamily="34" charset="0"/>
            </a:endParaRPr>
          </a:p>
          <a:p>
            <a:pPr algn="l">
              <a:buFont typeface="Arial" panose="020B0604020202020204" pitchFamily="34" charset="0"/>
              <a:buChar char="•"/>
            </a:pPr>
            <a:r>
              <a:rPr lang="lv-LV" b="0" i="0" dirty="0">
                <a:solidFill>
                  <a:srgbClr val="000000"/>
                </a:solidFill>
                <a:effectLst/>
                <a:latin typeface="Arial" panose="020B0604020202020204" pitchFamily="34" charset="0"/>
              </a:rPr>
              <a:t>statiskas gludu paraugu standartizētas pārbaudes stiepē, spiedē, liecē, cietības noteikšanā un dinamiskas pārbaudes stingrības noteikšanai;</a:t>
            </a:r>
          </a:p>
          <a:p>
            <a:pPr algn="l">
              <a:buFont typeface="Arial" panose="020B0604020202020204" pitchFamily="34" charset="0"/>
              <a:buChar char="•"/>
            </a:pPr>
            <a:r>
              <a:rPr lang="lv-LV" b="0" i="0" dirty="0">
                <a:solidFill>
                  <a:srgbClr val="000000"/>
                </a:solidFill>
                <a:effectLst/>
                <a:latin typeface="Arial" panose="020B0604020202020204" pitchFamily="34" charset="0"/>
              </a:rPr>
              <a:t>materiālu drošuma un ilgizturības pārbaude </a:t>
            </a:r>
            <a:r>
              <a:rPr lang="lv-LV" b="0" i="0" u="none" strike="noStrike" dirty="0">
                <a:solidFill>
                  <a:srgbClr val="BA0000"/>
                </a:solidFill>
                <a:effectLst/>
                <a:latin typeface="Arial" panose="020B0604020202020204" pitchFamily="34" charset="0"/>
                <a:hlinkClick r:id="rId10" tooltip="Ekspluatācija (vēl nav uzrakstīts)"/>
              </a:rPr>
              <a:t>ekspluatācijas</a:t>
            </a:r>
            <a:r>
              <a:rPr lang="lv-LV" b="0" i="0" dirty="0">
                <a:solidFill>
                  <a:srgbClr val="000000"/>
                </a:solidFill>
                <a:effectLst/>
                <a:latin typeface="Arial" panose="020B0604020202020204" pitchFamily="34" charset="0"/>
              </a:rPr>
              <a:t> apstākļos;</a:t>
            </a:r>
          </a:p>
          <a:p>
            <a:pPr algn="l">
              <a:buFont typeface="Arial" panose="020B0604020202020204" pitchFamily="34" charset="0"/>
              <a:buChar char="•"/>
            </a:pPr>
            <a:r>
              <a:rPr lang="lv-LV" b="0" i="0" dirty="0">
                <a:solidFill>
                  <a:srgbClr val="000000"/>
                </a:solidFill>
                <a:effectLst/>
                <a:latin typeface="Arial" panose="020B0604020202020204" pitchFamily="34" charset="0"/>
              </a:rPr>
              <a:t>visas </a:t>
            </a:r>
            <a:r>
              <a:rPr lang="lv-LV" b="0" i="0" u="none" strike="noStrike" dirty="0">
                <a:solidFill>
                  <a:srgbClr val="0645AD"/>
                </a:solidFill>
                <a:effectLst/>
                <a:latin typeface="Arial" panose="020B0604020202020204" pitchFamily="34" charset="0"/>
                <a:hlinkClick r:id="rId11" tooltip="Konstrukcija"/>
              </a:rPr>
              <a:t>konstrukcijas</a:t>
            </a:r>
            <a:r>
              <a:rPr lang="lv-LV" b="0" i="0" dirty="0">
                <a:solidFill>
                  <a:srgbClr val="000000"/>
                </a:solidFill>
                <a:effectLst/>
                <a:latin typeface="Arial" panose="020B0604020202020204" pitchFamily="34" charset="0"/>
              </a:rPr>
              <a:t> stiprības noteikšana slogošanas apstākļos.</a:t>
            </a:r>
            <a:r>
              <a:rPr lang="lv-LV" b="0" i="0" u="none" strike="noStrike" baseline="30000" dirty="0">
                <a:solidFill>
                  <a:srgbClr val="0645AD"/>
                </a:solidFill>
                <a:effectLst/>
                <a:latin typeface="Arial" panose="020B0604020202020204" pitchFamily="34" charset="0"/>
                <a:hlinkClick r:id="rId9"/>
              </a:rPr>
              <a:t>[1]</a:t>
            </a:r>
            <a:endParaRPr lang="lv-LV" b="0" i="0" dirty="0">
              <a:solidFill>
                <a:srgbClr val="000000"/>
              </a:solidFill>
              <a:effectLst/>
              <a:latin typeface="Arial" panose="020B0604020202020204" pitchFamily="34" charset="0"/>
            </a:endParaRPr>
          </a:p>
          <a:p>
            <a:pPr algn="l"/>
            <a:r>
              <a:rPr lang="lv-LV" b="0" i="0" dirty="0">
                <a:solidFill>
                  <a:srgbClr val="000000"/>
                </a:solidFill>
                <a:effectLst/>
                <a:latin typeface="Arial" panose="020B0604020202020204" pitchFamily="34" charset="0"/>
              </a:rPr>
              <a:t>Šajā rakstā minētās īpašības nav attiecināmas uz kādu konkrētu materiālu grupu, taču paskaidrojumos un citos rakstos ir parādīta atšķirība (ja tāda pastāv) starp šo īpašību nozīmi atsevišķām materiālu grupām (</a:t>
            </a:r>
            <a:r>
              <a:rPr lang="lv-LV" b="0" i="0" u="none" strike="noStrike" dirty="0">
                <a:solidFill>
                  <a:srgbClr val="0645AD"/>
                </a:solidFill>
                <a:effectLst/>
                <a:latin typeface="Arial" panose="020B0604020202020204" pitchFamily="34" charset="0"/>
                <a:hlinkClick r:id="rId12" tooltip="Plastmasa"/>
              </a:rPr>
              <a:t>plastmasa</a:t>
            </a:r>
            <a:r>
              <a:rPr lang="lv-LV" b="0" i="0" dirty="0">
                <a:solidFill>
                  <a:srgbClr val="000000"/>
                </a:solidFill>
                <a:effectLst/>
                <a:latin typeface="Arial" panose="020B0604020202020204" pitchFamily="34" charset="0"/>
              </a:rPr>
              <a:t>, </a:t>
            </a:r>
            <a:r>
              <a:rPr lang="lv-LV" b="0" i="0" u="none" strike="noStrike" dirty="0">
                <a:solidFill>
                  <a:srgbClr val="0645AD"/>
                </a:solidFill>
                <a:effectLst/>
                <a:latin typeface="Arial" panose="020B0604020202020204" pitchFamily="34" charset="0"/>
                <a:hlinkClick r:id="rId13" tooltip="Metāls"/>
              </a:rPr>
              <a:t>metāls</a:t>
            </a:r>
            <a:r>
              <a:rPr lang="lv-LV" b="0" i="0" dirty="0">
                <a:solidFill>
                  <a:srgbClr val="000000"/>
                </a:solidFill>
                <a:effectLst/>
                <a:latin typeface="Arial" panose="020B0604020202020204" pitchFamily="34" charset="0"/>
              </a:rPr>
              <a:t>, </a:t>
            </a:r>
            <a:r>
              <a:rPr lang="lv-LV" b="0" i="0" u="none" strike="noStrike" dirty="0">
                <a:solidFill>
                  <a:srgbClr val="0645AD"/>
                </a:solidFill>
                <a:effectLst/>
                <a:latin typeface="Arial" panose="020B0604020202020204" pitchFamily="34" charset="0"/>
                <a:hlinkClick r:id="rId14" tooltip="Koksne"/>
              </a:rPr>
              <a:t>koksne</a:t>
            </a:r>
            <a:r>
              <a:rPr lang="lv-LV" b="0" i="0" dirty="0">
                <a:solidFill>
                  <a:srgbClr val="000000"/>
                </a:solidFill>
                <a:effectLst/>
                <a:latin typeface="Arial" panose="020B0604020202020204" pitchFamily="34" charset="0"/>
              </a:rPr>
              <a:t> u.c.).</a:t>
            </a:r>
          </a:p>
          <a:p>
            <a:endParaRPr lang="lv-LV" dirty="0"/>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70</a:t>
            </a:fld>
            <a:endParaRPr lang="en-US"/>
          </a:p>
        </p:txBody>
      </p:sp>
    </p:spTree>
    <p:extLst>
      <p:ext uri="{BB962C8B-B14F-4D97-AF65-F5344CB8AC3E}">
        <p14:creationId xmlns:p14="http://schemas.microsoft.com/office/powerpoint/2010/main" val="2507225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Vai visu var </a:t>
            </a:r>
            <a:r>
              <a:rPr lang="lv-LV" dirty="0" err="1"/>
              <a:t>dzēts</a:t>
            </a:r>
            <a:r>
              <a:rPr lang="lv-LV" dirty="0"/>
              <a:t>?</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71</a:t>
            </a:fld>
            <a:endParaRPr lang="en-US"/>
          </a:p>
        </p:txBody>
      </p:sp>
    </p:spTree>
    <p:extLst>
      <p:ext uri="{BB962C8B-B14F-4D97-AF65-F5344CB8AC3E}">
        <p14:creationId xmlns:p14="http://schemas.microsoft.com/office/powerpoint/2010/main" val="19055155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72</a:t>
            </a:fld>
            <a:endParaRPr lang="en-US"/>
          </a:p>
        </p:txBody>
      </p:sp>
    </p:spTree>
    <p:extLst>
      <p:ext uri="{BB962C8B-B14F-4D97-AF65-F5344CB8AC3E}">
        <p14:creationId xmlns:p14="http://schemas.microsoft.com/office/powerpoint/2010/main" val="1416369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Mēs tak visu zinām, bet tas prasa laiku un finanšu resursus. Jautājums šiem jautājumiem formāla pieeja vai atbildīga, kas garantē drošību?</a:t>
            </a:r>
          </a:p>
          <a:p>
            <a:r>
              <a:rPr lang="lv-LV" dirty="0"/>
              <a:t>Bilde sadedzis auto!!!</a:t>
            </a:r>
          </a:p>
        </p:txBody>
      </p:sp>
      <p:sp>
        <p:nvSpPr>
          <p:cNvPr id="4" name="Slaida numura vietturis 3"/>
          <p:cNvSpPr>
            <a:spLocks noGrp="1"/>
          </p:cNvSpPr>
          <p:nvPr>
            <p:ph type="sldNum" sz="quarter" idx="5"/>
          </p:nvPr>
        </p:nvSpPr>
        <p:spPr/>
        <p:txBody>
          <a:bodyPr/>
          <a:lstStyle/>
          <a:p>
            <a:pPr>
              <a:defRPr/>
            </a:pPr>
            <a:fld id="{41493E11-BCB1-4820-84D3-3311562E3E6A}" type="slidenum">
              <a:rPr lang="en-US" smtClean="0"/>
              <a:pPr>
                <a:defRPr/>
              </a:pPr>
              <a:t>73</a:t>
            </a:fld>
            <a:endParaRPr lang="en-US"/>
          </a:p>
        </p:txBody>
      </p:sp>
    </p:spTree>
    <p:extLst>
      <p:ext uri="{BB962C8B-B14F-4D97-AF65-F5344CB8AC3E}">
        <p14:creationId xmlns:p14="http://schemas.microsoft.com/office/powerpoint/2010/main" val="1990201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74</a:t>
            </a:fld>
            <a:endParaRPr lang="en-US"/>
          </a:p>
        </p:txBody>
      </p:sp>
    </p:spTree>
    <p:extLst>
      <p:ext uri="{BB962C8B-B14F-4D97-AF65-F5344CB8AC3E}">
        <p14:creationId xmlns:p14="http://schemas.microsoft.com/office/powerpoint/2010/main" val="31017986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75</a:t>
            </a:fld>
            <a:endParaRPr lang="en-US"/>
          </a:p>
        </p:txBody>
      </p:sp>
    </p:spTree>
    <p:extLst>
      <p:ext uri="{BB962C8B-B14F-4D97-AF65-F5344CB8AC3E}">
        <p14:creationId xmlns:p14="http://schemas.microsoft.com/office/powerpoint/2010/main" val="35270710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76</a:t>
            </a:fld>
            <a:endParaRPr lang="en-US"/>
          </a:p>
        </p:txBody>
      </p:sp>
    </p:spTree>
    <p:extLst>
      <p:ext uri="{BB962C8B-B14F-4D97-AF65-F5344CB8AC3E}">
        <p14:creationId xmlns:p14="http://schemas.microsoft.com/office/powerpoint/2010/main" val="22754171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77</a:t>
            </a:fld>
            <a:endParaRPr lang="en-US"/>
          </a:p>
        </p:txBody>
      </p:sp>
    </p:spTree>
    <p:extLst>
      <p:ext uri="{BB962C8B-B14F-4D97-AF65-F5344CB8AC3E}">
        <p14:creationId xmlns:p14="http://schemas.microsoft.com/office/powerpoint/2010/main" val="27198405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78</a:t>
            </a:fld>
            <a:endParaRPr lang="en-US"/>
          </a:p>
        </p:txBody>
      </p:sp>
    </p:spTree>
    <p:extLst>
      <p:ext uri="{BB962C8B-B14F-4D97-AF65-F5344CB8AC3E}">
        <p14:creationId xmlns:p14="http://schemas.microsoft.com/office/powerpoint/2010/main" val="23569986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79</a:t>
            </a:fld>
            <a:endParaRPr lang="en-US"/>
          </a:p>
        </p:txBody>
      </p:sp>
    </p:spTree>
    <p:extLst>
      <p:ext uri="{BB962C8B-B14F-4D97-AF65-F5344CB8AC3E}">
        <p14:creationId xmlns:p14="http://schemas.microsoft.com/office/powerpoint/2010/main" val="366812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a:t>
            </a:fld>
            <a:endParaRPr lang="en-US"/>
          </a:p>
        </p:txBody>
      </p:sp>
    </p:spTree>
    <p:extLst>
      <p:ext uri="{BB962C8B-B14F-4D97-AF65-F5344CB8AC3E}">
        <p14:creationId xmlns:p14="http://schemas.microsoft.com/office/powerpoint/2010/main" val="22804353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80</a:t>
            </a:fld>
            <a:endParaRPr lang="en-US"/>
          </a:p>
        </p:txBody>
      </p:sp>
    </p:spTree>
    <p:extLst>
      <p:ext uri="{BB962C8B-B14F-4D97-AF65-F5344CB8AC3E}">
        <p14:creationId xmlns:p14="http://schemas.microsoft.com/office/powerpoint/2010/main" val="21743870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Paši vārdi/ metodes pasaka riskus</a:t>
            </a:r>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81</a:t>
            </a:fld>
            <a:endParaRPr lang="en-US"/>
          </a:p>
        </p:txBody>
      </p:sp>
    </p:spTree>
    <p:extLst>
      <p:ext uri="{BB962C8B-B14F-4D97-AF65-F5344CB8AC3E}">
        <p14:creationId xmlns:p14="http://schemas.microsoft.com/office/powerpoint/2010/main" val="1142086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82</a:t>
            </a:fld>
            <a:endParaRPr lang="en-US"/>
          </a:p>
        </p:txBody>
      </p:sp>
    </p:spTree>
    <p:extLst>
      <p:ext uri="{BB962C8B-B14F-4D97-AF65-F5344CB8AC3E}">
        <p14:creationId xmlns:p14="http://schemas.microsoft.com/office/powerpoint/2010/main" val="5550943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83</a:t>
            </a:fld>
            <a:endParaRPr lang="en-US"/>
          </a:p>
        </p:txBody>
      </p:sp>
    </p:spTree>
    <p:extLst>
      <p:ext uri="{BB962C8B-B14F-4D97-AF65-F5344CB8AC3E}">
        <p14:creationId xmlns:p14="http://schemas.microsoft.com/office/powerpoint/2010/main" val="42248694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84</a:t>
            </a:fld>
            <a:endParaRPr lang="en-US"/>
          </a:p>
        </p:txBody>
      </p:sp>
    </p:spTree>
    <p:extLst>
      <p:ext uri="{BB962C8B-B14F-4D97-AF65-F5344CB8AC3E}">
        <p14:creationId xmlns:p14="http://schemas.microsoft.com/office/powerpoint/2010/main" val="2400046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85</a:t>
            </a:fld>
            <a:endParaRPr lang="en-US"/>
          </a:p>
        </p:txBody>
      </p:sp>
    </p:spTree>
    <p:extLst>
      <p:ext uri="{BB962C8B-B14F-4D97-AF65-F5344CB8AC3E}">
        <p14:creationId xmlns:p14="http://schemas.microsoft.com/office/powerpoint/2010/main" val="4279102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86</a:t>
            </a:fld>
            <a:endParaRPr lang="en-US"/>
          </a:p>
        </p:txBody>
      </p:sp>
    </p:spTree>
    <p:extLst>
      <p:ext uri="{BB962C8B-B14F-4D97-AF65-F5344CB8AC3E}">
        <p14:creationId xmlns:p14="http://schemas.microsoft.com/office/powerpoint/2010/main" val="19571042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87</a:t>
            </a:fld>
            <a:endParaRPr lang="en-US"/>
          </a:p>
        </p:txBody>
      </p:sp>
    </p:spTree>
    <p:extLst>
      <p:ext uri="{BB962C8B-B14F-4D97-AF65-F5344CB8AC3E}">
        <p14:creationId xmlns:p14="http://schemas.microsoft.com/office/powerpoint/2010/main" val="20118668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88</a:t>
            </a:fld>
            <a:endParaRPr lang="en-US"/>
          </a:p>
        </p:txBody>
      </p:sp>
    </p:spTree>
    <p:extLst>
      <p:ext uri="{BB962C8B-B14F-4D97-AF65-F5344CB8AC3E}">
        <p14:creationId xmlns:p14="http://schemas.microsoft.com/office/powerpoint/2010/main" val="37259597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89</a:t>
            </a:fld>
            <a:endParaRPr lang="en-US"/>
          </a:p>
        </p:txBody>
      </p:sp>
    </p:spTree>
    <p:extLst>
      <p:ext uri="{BB962C8B-B14F-4D97-AF65-F5344CB8AC3E}">
        <p14:creationId xmlns:p14="http://schemas.microsoft.com/office/powerpoint/2010/main" val="296739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a:t>
            </a:fld>
            <a:endParaRPr lang="en-US"/>
          </a:p>
        </p:txBody>
      </p:sp>
    </p:spTree>
    <p:extLst>
      <p:ext uri="{BB962C8B-B14F-4D97-AF65-F5344CB8AC3E}">
        <p14:creationId xmlns:p14="http://schemas.microsoft.com/office/powerpoint/2010/main" val="21100306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90</a:t>
            </a:fld>
            <a:endParaRPr lang="en-US"/>
          </a:p>
        </p:txBody>
      </p:sp>
    </p:spTree>
    <p:extLst>
      <p:ext uri="{BB962C8B-B14F-4D97-AF65-F5344CB8AC3E}">
        <p14:creationId xmlns:p14="http://schemas.microsoft.com/office/powerpoint/2010/main" val="24546548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91</a:t>
            </a:fld>
            <a:endParaRPr lang="en-US"/>
          </a:p>
        </p:txBody>
      </p:sp>
    </p:spTree>
    <p:extLst>
      <p:ext uri="{BB962C8B-B14F-4D97-AF65-F5344CB8AC3E}">
        <p14:creationId xmlns:p14="http://schemas.microsoft.com/office/powerpoint/2010/main" val="39917744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92</a:t>
            </a:fld>
            <a:endParaRPr lang="en-US"/>
          </a:p>
        </p:txBody>
      </p:sp>
    </p:spTree>
    <p:extLst>
      <p:ext uri="{BB962C8B-B14F-4D97-AF65-F5344CB8AC3E}">
        <p14:creationId xmlns:p14="http://schemas.microsoft.com/office/powerpoint/2010/main" val="23949935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93</a:t>
            </a:fld>
            <a:endParaRPr lang="en-US"/>
          </a:p>
        </p:txBody>
      </p:sp>
    </p:spTree>
    <p:extLst>
      <p:ext uri="{BB962C8B-B14F-4D97-AF65-F5344CB8AC3E}">
        <p14:creationId xmlns:p14="http://schemas.microsoft.com/office/powerpoint/2010/main" val="11103982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94</a:t>
            </a:fld>
            <a:endParaRPr lang="en-US"/>
          </a:p>
        </p:txBody>
      </p:sp>
    </p:spTree>
    <p:extLst>
      <p:ext uri="{BB962C8B-B14F-4D97-AF65-F5344CB8AC3E}">
        <p14:creationId xmlns:p14="http://schemas.microsoft.com/office/powerpoint/2010/main" val="10612490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95</a:t>
            </a:fld>
            <a:endParaRPr lang="en-US"/>
          </a:p>
        </p:txBody>
      </p:sp>
    </p:spTree>
    <p:extLst>
      <p:ext uri="{BB962C8B-B14F-4D97-AF65-F5344CB8AC3E}">
        <p14:creationId xmlns:p14="http://schemas.microsoft.com/office/powerpoint/2010/main" val="6769502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96</a:t>
            </a:fld>
            <a:endParaRPr lang="en-US"/>
          </a:p>
        </p:txBody>
      </p:sp>
    </p:spTree>
    <p:extLst>
      <p:ext uri="{BB962C8B-B14F-4D97-AF65-F5344CB8AC3E}">
        <p14:creationId xmlns:p14="http://schemas.microsoft.com/office/powerpoint/2010/main" val="5618717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97</a:t>
            </a:fld>
            <a:endParaRPr lang="en-US"/>
          </a:p>
        </p:txBody>
      </p:sp>
    </p:spTree>
    <p:extLst>
      <p:ext uri="{BB962C8B-B14F-4D97-AF65-F5344CB8AC3E}">
        <p14:creationId xmlns:p14="http://schemas.microsoft.com/office/powerpoint/2010/main" val="26993002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41493E11-BCB1-4820-84D3-3311562E3E6A}" type="slidenum">
              <a:rPr lang="en-US" smtClean="0"/>
              <a:pPr>
                <a:defRPr/>
              </a:pPr>
              <a:t>98</a:t>
            </a:fld>
            <a:endParaRPr lang="en-US"/>
          </a:p>
        </p:txBody>
      </p:sp>
    </p:spTree>
    <p:extLst>
      <p:ext uri="{BB962C8B-B14F-4D97-AF65-F5344CB8AC3E}">
        <p14:creationId xmlns:p14="http://schemas.microsoft.com/office/powerpoint/2010/main" val="108582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0" y="0"/>
            <a:ext cx="9144000" cy="5143500"/>
          </a:xfrm>
          <a:prstGeom prst="rect">
            <a:avLst/>
          </a:prstGeom>
          <a:noFill/>
          <a:ln>
            <a:noFill/>
          </a:ln>
        </p:spPr>
        <p:txBody>
          <a:bodyPr/>
          <a:lstStyle/>
          <a:p>
            <a:pPr eaLnBrk="0" hangingPunct="0"/>
            <a:endParaRPr lang="lv-LV"/>
          </a:p>
        </p:txBody>
      </p:sp>
      <p:sp>
        <p:nvSpPr>
          <p:cNvPr id="2" name="Title 1"/>
          <p:cNvSpPr>
            <a:spLocks noGrp="1"/>
          </p:cNvSpPr>
          <p:nvPr>
            <p:ph type="ctrTitle"/>
          </p:nvPr>
        </p:nvSpPr>
        <p:spPr>
          <a:xfrm>
            <a:off x="1428728" y="2500306"/>
            <a:ext cx="7100910" cy="2214579"/>
          </a:xfrm>
        </p:spPr>
        <p:txBody>
          <a:bodyPr anchor="b">
            <a:normAutofit/>
          </a:bodyPr>
          <a:lstStyle>
            <a:lvl1pPr algn="l">
              <a:lnSpc>
                <a:spcPct val="110000"/>
              </a:lnSpc>
              <a:spcBef>
                <a:spcPts val="600"/>
              </a:spcBef>
              <a:spcAft>
                <a:spcPts val="600"/>
              </a:spcAft>
              <a:defRPr sz="3400">
                <a:solidFill>
                  <a:schemeClr val="bg1"/>
                </a:solidFill>
              </a:defRPr>
            </a:lvl1pPr>
          </a:lstStyle>
          <a:p>
            <a:r>
              <a:rPr lang="en-US" dirty="0"/>
              <a:t>Click to edit Master title style</a:t>
            </a:r>
            <a:endParaRPr lang="lv-LV" dirty="0"/>
          </a:p>
        </p:txBody>
      </p:sp>
      <p:sp>
        <p:nvSpPr>
          <p:cNvPr id="3" name="Subtitle 2"/>
          <p:cNvSpPr>
            <a:spLocks noGrp="1"/>
          </p:cNvSpPr>
          <p:nvPr>
            <p:ph type="subTitle" idx="1"/>
          </p:nvPr>
        </p:nvSpPr>
        <p:spPr>
          <a:xfrm>
            <a:off x="1428728" y="857232"/>
            <a:ext cx="7072362" cy="1500198"/>
          </a:xfrm>
        </p:spPr>
        <p:txBody>
          <a:bodyPr anchor="t">
            <a:noAutofit/>
          </a:bodyPr>
          <a:lstStyle>
            <a:lvl1pPr marL="0" indent="0" algn="l">
              <a:spcBef>
                <a:spcPts val="600"/>
              </a:spcBef>
              <a:buNone/>
              <a:defRPr sz="1600">
                <a:solidFill>
                  <a:schemeClr val="bg1"/>
                </a:solidFill>
                <a:latin typeface="+mj-lt"/>
                <a:cs typeface="Times New Roman"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lv-LV" dirty="0"/>
          </a:p>
        </p:txBody>
      </p:sp>
    </p:spTree>
    <p:extLst>
      <p:ext uri="{BB962C8B-B14F-4D97-AF65-F5344CB8AC3E}">
        <p14:creationId xmlns:p14="http://schemas.microsoft.com/office/powerpoint/2010/main" val="101071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1428750"/>
            <a:ext cx="7786743" cy="4714875"/>
          </a:xfrm>
        </p:spPr>
        <p:txBody>
          <a:bodyPr anchor="t"/>
          <a:lstStyle/>
          <a:p>
            <a:pPr lvl="0"/>
            <a:r>
              <a:rPr lang="en-US" dirty="0"/>
              <a:t>Click to edit Master text styles</a:t>
            </a:r>
          </a:p>
          <a:p>
            <a:pPr lvl="1"/>
            <a:r>
              <a:rPr lang="en-US" dirty="0"/>
              <a:t>Second level</a:t>
            </a:r>
          </a:p>
          <a:p>
            <a:pPr lvl="2"/>
            <a:r>
              <a:rPr lang="en-US" dirty="0"/>
              <a:t>Third level</a:t>
            </a:r>
          </a:p>
        </p:txBody>
      </p:sp>
      <p:sp>
        <p:nvSpPr>
          <p:cNvPr id="10" name="Rectangle 2"/>
          <p:cNvSpPr>
            <a:spLocks noGrp="1" noChangeArrowheads="1"/>
          </p:cNvSpPr>
          <p:nvPr>
            <p:ph type="title"/>
          </p:nvPr>
        </p:nvSpPr>
        <p:spPr bwMode="auto">
          <a:xfrm>
            <a:off x="857223" y="214290"/>
            <a:ext cx="7786743" cy="1071562"/>
          </a:xfrm>
          <a:prstGeom prst="rect">
            <a:avLst/>
          </a:prstGeom>
          <a:noFill/>
          <a:ln w="9525">
            <a:noFill/>
            <a:miter lim="800000"/>
            <a:headEnd/>
            <a:tailEnd/>
          </a:ln>
        </p:spPr>
        <p:txBody>
          <a:bodyPr/>
          <a:lstStyle/>
          <a:p>
            <a:pPr lvl="0"/>
            <a:r>
              <a:rPr lang="en-US" dirty="0"/>
              <a:t>Click to edit Master title style</a:t>
            </a:r>
          </a:p>
        </p:txBody>
      </p:sp>
    </p:spTree>
    <p:extLst>
      <p:ext uri="{BB962C8B-B14F-4D97-AF65-F5344CB8AC3E}">
        <p14:creationId xmlns:p14="http://schemas.microsoft.com/office/powerpoint/2010/main" val="3607873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1428750"/>
            <a:ext cx="7786743" cy="4714875"/>
          </a:xfrm>
        </p:spPr>
        <p:txBody>
          <a:bodyPr anchor="t"/>
          <a:lstStyle>
            <a:lvl1pPr marL="444500" indent="-444500">
              <a:buSzPct val="100000"/>
              <a:buFont typeface="+mj-lt"/>
              <a:buAutoNum type="arabicPeriod"/>
              <a:defRPr/>
            </a:lvl1pPr>
            <a:lvl2pPr marL="808038" indent="-339725">
              <a:buSzPct val="100000"/>
              <a:buFont typeface="+mj-lt"/>
              <a:buAutoNum type="alphaLcPeriod"/>
              <a:defRPr/>
            </a:lvl2pPr>
            <a:lvl3pPr marL="1252538" indent="-338138">
              <a:buSzPct val="100000"/>
              <a:buFont typeface="+mj-lt"/>
              <a:buAutoNum type="romanLcPeriod"/>
              <a:defRPr/>
            </a:lvl3pPr>
          </a:lstStyle>
          <a:p>
            <a:pPr lvl="0"/>
            <a:r>
              <a:rPr lang="en-US" dirty="0"/>
              <a:t>Click to edit Master text styles</a:t>
            </a:r>
          </a:p>
          <a:p>
            <a:pPr lvl="1"/>
            <a:r>
              <a:rPr lang="en-US" dirty="0"/>
              <a:t>Second level</a:t>
            </a:r>
          </a:p>
          <a:p>
            <a:pPr lvl="2"/>
            <a:r>
              <a:rPr lang="en-US" dirty="0"/>
              <a:t>Third level</a:t>
            </a:r>
          </a:p>
        </p:txBody>
      </p:sp>
      <p:sp>
        <p:nvSpPr>
          <p:cNvPr id="10" name="Rectangle 2"/>
          <p:cNvSpPr>
            <a:spLocks noGrp="1" noChangeArrowheads="1"/>
          </p:cNvSpPr>
          <p:nvPr>
            <p:ph type="title"/>
          </p:nvPr>
        </p:nvSpPr>
        <p:spPr bwMode="auto">
          <a:xfrm>
            <a:off x="857223" y="214290"/>
            <a:ext cx="7786743" cy="1071562"/>
          </a:xfrm>
          <a:prstGeom prst="rect">
            <a:avLst/>
          </a:prstGeom>
          <a:noFill/>
          <a:ln w="9525">
            <a:noFill/>
            <a:miter lim="800000"/>
            <a:headEnd/>
            <a:tailEnd/>
          </a:ln>
        </p:spPr>
        <p:txBody>
          <a:bodyPr/>
          <a:lstStyle/>
          <a:p>
            <a:pPr lvl="0"/>
            <a:r>
              <a:rPr lang="en-US" dirty="0"/>
              <a:t>Click to edit Master title style</a:t>
            </a:r>
          </a:p>
        </p:txBody>
      </p:sp>
    </p:spTree>
    <p:extLst>
      <p:ext uri="{BB962C8B-B14F-4D97-AF65-F5344CB8AC3E}">
        <p14:creationId xmlns:p14="http://schemas.microsoft.com/office/powerpoint/2010/main" val="304809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539750" y="1341438"/>
            <a:ext cx="3937000"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4629150" y="1341438"/>
            <a:ext cx="3938588"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a:xfrm>
            <a:off x="609600" y="6245225"/>
            <a:ext cx="1981200" cy="476250"/>
          </a:xfrm>
          <a:prstGeom prst="rect">
            <a:avLst/>
          </a:prstGeom>
        </p:spPr>
        <p:txBody>
          <a:bodyPr/>
          <a:lstStyle>
            <a:lvl1pPr>
              <a:defRPr/>
            </a:lvl1pPr>
          </a:lstStyle>
          <a:p>
            <a:fld id="{05CF4B61-9C86-413C-8DC4-37CFB62467DA}" type="datetime1">
              <a:rPr lang="en-US"/>
              <a:pPr/>
              <a:t>10/28/2022</a:t>
            </a:fld>
            <a:endParaRPr lang="en-US"/>
          </a:p>
        </p:txBody>
      </p:sp>
      <p:sp>
        <p:nvSpPr>
          <p:cNvPr id="6" name="Footer Placeholder 5"/>
          <p:cNvSpPr>
            <a:spLocks noGrp="1"/>
          </p:cNvSpPr>
          <p:nvPr>
            <p:ph type="ftr" sz="quarter" idx="11"/>
          </p:nvPr>
        </p:nvSpPr>
        <p:spPr/>
        <p:txBody>
          <a:bodyPr/>
          <a:lstStyle>
            <a:lvl1pPr>
              <a:defRPr/>
            </a:lvl1pPr>
          </a:lstStyle>
          <a:p>
            <a:r>
              <a:rPr lang="en-US"/>
              <a:t>Ivars Vanadziņš</a:t>
            </a:r>
          </a:p>
        </p:txBody>
      </p:sp>
      <p:sp>
        <p:nvSpPr>
          <p:cNvPr id="7" name="Slide Number Placeholder 6"/>
          <p:cNvSpPr>
            <a:spLocks noGrp="1"/>
          </p:cNvSpPr>
          <p:nvPr>
            <p:ph type="sldNum" sz="quarter" idx="12"/>
          </p:nvPr>
        </p:nvSpPr>
        <p:spPr/>
        <p:txBody>
          <a:bodyPr/>
          <a:lstStyle>
            <a:lvl1pPr>
              <a:defRPr/>
            </a:lvl1pPr>
          </a:lstStyle>
          <a:p>
            <a:fld id="{AB40AD8D-C4B7-4090-B607-2A0BE09120C7}" type="slidenum">
              <a:rPr lang="en-US"/>
              <a:pPr/>
              <a:t>‹#›</a:t>
            </a:fld>
            <a:endParaRPr lang="en-US"/>
          </a:p>
        </p:txBody>
      </p:sp>
    </p:spTree>
    <p:extLst>
      <p:ext uri="{BB962C8B-B14F-4D97-AF65-F5344CB8AC3E}">
        <p14:creationId xmlns:p14="http://schemas.microsoft.com/office/powerpoint/2010/main" val="379784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2ECFE-93CC-47A3-BEBA-F9E6B6BAFEEA}" type="datetimeFigureOut">
              <a:rPr lang="lv-LV" smtClean="0"/>
              <a:t>28.10.2022</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8C6DCB17-B8D8-40A8-9BD6-ACBF9CDDA569}" type="slidenum">
              <a:rPr lang="lv-LV" smtClean="0"/>
              <a:t>‹#›</a:t>
            </a:fld>
            <a:endParaRPr lang="lv-LV"/>
          </a:p>
        </p:txBody>
      </p:sp>
    </p:spTree>
    <p:extLst>
      <p:ext uri="{BB962C8B-B14F-4D97-AF65-F5344CB8AC3E}">
        <p14:creationId xmlns:p14="http://schemas.microsoft.com/office/powerpoint/2010/main" val="26392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wmf"/><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6226175"/>
            <a:ext cx="9144000" cy="631825"/>
            <a:chOff x="0" y="5297563"/>
            <a:chExt cx="9144032" cy="631767"/>
          </a:xfrm>
        </p:grpSpPr>
        <p:pic>
          <p:nvPicPr>
            <p:cNvPr id="1033" name="Picture 5" descr="Picture1.jpg"/>
            <p:cNvPicPr>
              <a:picLocks noChangeAspect="1"/>
            </p:cNvPicPr>
            <p:nvPr userDrawn="1"/>
          </p:nvPicPr>
          <p:blipFill>
            <a:blip r:embed="rId8">
              <a:extLst>
                <a:ext uri="{28A0092B-C50C-407E-A947-70E740481C1C}">
                  <a14:useLocalDpi xmlns:a14="http://schemas.microsoft.com/office/drawing/2010/main" val="0"/>
                </a:ext>
              </a:extLst>
            </a:blip>
            <a:srcRect l="5653"/>
            <a:stretch>
              <a:fillRect/>
            </a:stretch>
          </p:blipFill>
          <p:spPr bwMode="auto">
            <a:xfrm>
              <a:off x="0" y="5297563"/>
              <a:ext cx="8627058"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Picture1.jpg"/>
            <p:cNvPicPr>
              <a:picLocks noChangeAspect="1"/>
            </p:cNvPicPr>
            <p:nvPr userDrawn="1"/>
          </p:nvPicPr>
          <p:blipFill>
            <a:blip r:embed="rId9">
              <a:extLst>
                <a:ext uri="{28A0092B-C50C-407E-A947-70E740481C1C}">
                  <a14:useLocalDpi xmlns:a14="http://schemas.microsoft.com/office/drawing/2010/main" val="0"/>
                </a:ext>
              </a:extLst>
            </a:blip>
            <a:srcRect l="68935"/>
            <a:stretch>
              <a:fillRect/>
            </a:stretch>
          </p:blipFill>
          <p:spPr bwMode="auto">
            <a:xfrm>
              <a:off x="6303452" y="5297563"/>
              <a:ext cx="2840580"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2"/>
          <p:cNvSpPr>
            <a:spLocks noGrp="1" noChangeArrowheads="1"/>
          </p:cNvSpPr>
          <p:nvPr>
            <p:ph type="title"/>
          </p:nvPr>
        </p:nvSpPr>
        <p:spPr bwMode="auto">
          <a:xfrm>
            <a:off x="827584" y="214313"/>
            <a:ext cx="7816354" cy="69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99592" y="1124744"/>
            <a:ext cx="7744346" cy="501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Text Box 13"/>
          <p:cNvSpPr txBox="1">
            <a:spLocks noChangeArrowheads="1"/>
          </p:cNvSpPr>
          <p:nvPr userDrawn="1"/>
        </p:nvSpPr>
        <p:spPr bwMode="auto">
          <a:xfrm>
            <a:off x="8148638" y="6397625"/>
            <a:ext cx="709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algn="r" eaLnBrk="1" hangingPunct="1">
              <a:spcBef>
                <a:spcPct val="50000"/>
              </a:spcBef>
            </a:pPr>
            <a:fld id="{468EA783-4E68-41DA-BD26-F3A11AFFF9C3}" type="slidenum">
              <a:rPr lang="en-US" sz="1500">
                <a:solidFill>
                  <a:srgbClr val="F2F2F2"/>
                </a:solidFill>
                <a:ea typeface="MS PGothic" pitchFamily="34" charset="-128"/>
              </a:rPr>
              <a:pPr algn="r" eaLnBrk="1" hangingPunct="1">
                <a:spcBef>
                  <a:spcPct val="50000"/>
                </a:spcBef>
              </a:pPr>
              <a:t>‹#›</a:t>
            </a:fld>
            <a:endParaRPr lang="en-US" sz="1500">
              <a:solidFill>
                <a:srgbClr val="F2F2F2"/>
              </a:solidFill>
              <a:ea typeface="MS PGothic" pitchFamily="34" charset="-128"/>
            </a:endParaRPr>
          </a:p>
        </p:txBody>
      </p:sp>
      <p:grpSp>
        <p:nvGrpSpPr>
          <p:cNvPr id="1030" name="Group 11"/>
          <p:cNvGrpSpPr>
            <a:grpSpLocks/>
          </p:cNvGrpSpPr>
          <p:nvPr userDrawn="1"/>
        </p:nvGrpSpPr>
        <p:grpSpPr bwMode="auto">
          <a:xfrm>
            <a:off x="0" y="6226175"/>
            <a:ext cx="9144000" cy="631825"/>
            <a:chOff x="-32" y="5214950"/>
            <a:chExt cx="9144064" cy="631767"/>
          </a:xfrm>
        </p:grpSpPr>
        <p:pic>
          <p:nvPicPr>
            <p:cNvPr id="1031" name="Picture 9" descr="Picture1.jpg"/>
            <p:cNvPicPr>
              <a:picLocks noChangeAspect="1"/>
            </p:cNvPicPr>
            <p:nvPr userDrawn="1"/>
          </p:nvPicPr>
          <p:blipFill>
            <a:blip r:embed="rId8">
              <a:extLst>
                <a:ext uri="{28A0092B-C50C-407E-A947-70E740481C1C}">
                  <a14:useLocalDpi xmlns:a14="http://schemas.microsoft.com/office/drawing/2010/main" val="0"/>
                </a:ext>
              </a:extLst>
            </a:blip>
            <a:srcRect l="7999" r="15440"/>
            <a:stretch>
              <a:fillRect/>
            </a:stretch>
          </p:blipFill>
          <p:spPr bwMode="auto">
            <a:xfrm>
              <a:off x="-32" y="5214950"/>
              <a:ext cx="7000924"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descr="Picture1.jpg"/>
            <p:cNvPicPr>
              <a:picLocks noChangeAspect="1"/>
            </p:cNvPicPr>
            <p:nvPr userDrawn="1"/>
          </p:nvPicPr>
          <p:blipFill>
            <a:blip r:embed="rId9">
              <a:extLst>
                <a:ext uri="{28A0092B-C50C-407E-A947-70E740481C1C}">
                  <a14:useLocalDpi xmlns:a14="http://schemas.microsoft.com/office/drawing/2010/main" val="0"/>
                </a:ext>
              </a:extLst>
            </a:blip>
            <a:srcRect l="75781"/>
            <a:stretch>
              <a:fillRect/>
            </a:stretch>
          </p:blipFill>
          <p:spPr bwMode="auto">
            <a:xfrm>
              <a:off x="6929454" y="5214950"/>
              <a:ext cx="2214578" cy="6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8"/>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148064" y="626824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5652890" y="6354864"/>
            <a:ext cx="3491112" cy="292388"/>
          </a:xfrm>
          <a:prstGeom prst="rect">
            <a:avLst/>
          </a:prstGeom>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lv-LV" sz="1300" baseline="0" dirty="0">
                <a:solidFill>
                  <a:schemeClr val="bg1"/>
                </a:solidFill>
              </a:rPr>
              <a:t>Darba drošības un vides veselības institūts</a:t>
            </a:r>
            <a:endParaRPr lang="en-US" sz="1300" baseline="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895" r:id="rId1"/>
    <p:sldLayoutId id="2147483887" r:id="rId2"/>
    <p:sldLayoutId id="2147483888" r:id="rId3"/>
    <p:sldLayoutId id="2147483898" r:id="rId4"/>
    <p:sldLayoutId id="2147483899" r:id="rId5"/>
  </p:sldLayoutIdLst>
  <p:txStyles>
    <p:titleStyle>
      <a:lvl1pPr algn="l" rtl="0" eaLnBrk="0" fontAlgn="base" hangingPunct="0">
        <a:lnSpc>
          <a:spcPct val="90000"/>
        </a:lnSpc>
        <a:spcBef>
          <a:spcPct val="0"/>
        </a:spcBef>
        <a:spcAft>
          <a:spcPct val="0"/>
        </a:spcAft>
        <a:defRPr sz="3200" b="1">
          <a:solidFill>
            <a:srgbClr val="C85A0A"/>
          </a:solidFill>
          <a:latin typeface="+mj-lt"/>
          <a:ea typeface="+mj-ea"/>
          <a:cs typeface="ヒラギノ角ゴ Pro W3"/>
        </a:defRPr>
      </a:lvl1pPr>
      <a:lvl2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2pPr>
      <a:lvl3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3pPr>
      <a:lvl4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4pPr>
      <a:lvl5pPr algn="l" rtl="0" eaLnBrk="0" fontAlgn="base" hangingPunct="0">
        <a:lnSpc>
          <a:spcPct val="90000"/>
        </a:lnSpc>
        <a:spcBef>
          <a:spcPct val="0"/>
        </a:spcBef>
        <a:spcAft>
          <a:spcPct val="0"/>
        </a:spcAft>
        <a:defRPr sz="3300">
          <a:solidFill>
            <a:srgbClr val="C85A0A"/>
          </a:solidFill>
          <a:latin typeface="Arial" charset="0"/>
          <a:ea typeface="ヒラギノ角ゴ Pro W3" pitchFamily="-112"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2" charset="-128"/>
        </a:defRPr>
      </a:lvl6pPr>
      <a:lvl7pPr marL="914400" algn="ctr" rtl="0" fontAlgn="base">
        <a:spcBef>
          <a:spcPct val="0"/>
        </a:spcBef>
        <a:spcAft>
          <a:spcPct val="0"/>
        </a:spcAft>
        <a:defRPr sz="4400">
          <a:solidFill>
            <a:schemeClr val="tx2"/>
          </a:solidFill>
          <a:latin typeface="Arial" charset="0"/>
          <a:ea typeface="ヒラギノ角ゴ Pro W3" pitchFamily="-112" charset="-128"/>
        </a:defRPr>
      </a:lvl7pPr>
      <a:lvl8pPr marL="1371600" algn="ctr" rtl="0" fontAlgn="base">
        <a:spcBef>
          <a:spcPct val="0"/>
        </a:spcBef>
        <a:spcAft>
          <a:spcPct val="0"/>
        </a:spcAft>
        <a:defRPr sz="4400">
          <a:solidFill>
            <a:schemeClr val="tx2"/>
          </a:solidFill>
          <a:latin typeface="Arial" charset="0"/>
          <a:ea typeface="ヒラギノ角ゴ Pro W3" pitchFamily="-112" charset="-128"/>
        </a:defRPr>
      </a:lvl8pPr>
      <a:lvl9pPr marL="1828800" algn="ctr" rtl="0" fontAlgn="base">
        <a:spcBef>
          <a:spcPct val="0"/>
        </a:spcBef>
        <a:spcAft>
          <a:spcPct val="0"/>
        </a:spcAft>
        <a:defRPr sz="4400">
          <a:solidFill>
            <a:schemeClr val="tx2"/>
          </a:solidFill>
          <a:latin typeface="Arial" charset="0"/>
          <a:ea typeface="ヒラギノ角ゴ Pro W3" pitchFamily="-112" charset="-128"/>
        </a:defRPr>
      </a:lvl9pPr>
    </p:titleStyle>
    <p:bodyStyle>
      <a:lvl1pPr marL="266700" indent="-266700" algn="l" rtl="0" eaLnBrk="0" fontAlgn="base" hangingPunct="0">
        <a:spcBef>
          <a:spcPts val="600"/>
        </a:spcBef>
        <a:spcAft>
          <a:spcPts val="600"/>
        </a:spcAft>
        <a:buClr>
          <a:srgbClr val="C85A0A"/>
        </a:buClr>
        <a:buSzPct val="95000"/>
        <a:buFont typeface="Wingdings" pitchFamily="2" charset="2"/>
        <a:buChar char="n"/>
        <a:defRPr sz="3200">
          <a:solidFill>
            <a:srgbClr val="353535"/>
          </a:solidFill>
          <a:latin typeface="+mn-lt"/>
          <a:ea typeface="+mn-ea"/>
          <a:cs typeface="ヒラギノ角ゴ Pro W3"/>
        </a:defRPr>
      </a:lvl1pPr>
      <a:lvl2pPr marL="719138" indent="-185738" algn="l" rtl="0" eaLnBrk="0" fontAlgn="base" hangingPunct="0">
        <a:spcBef>
          <a:spcPts val="600"/>
        </a:spcBef>
        <a:spcAft>
          <a:spcPts val="600"/>
        </a:spcAft>
        <a:buClr>
          <a:srgbClr val="C85A0A"/>
        </a:buClr>
        <a:buSzPct val="117000"/>
        <a:buFont typeface="Arial" pitchFamily="34" charset="0"/>
        <a:buChar char="»"/>
        <a:defRPr sz="2800">
          <a:solidFill>
            <a:srgbClr val="353535"/>
          </a:solidFill>
          <a:latin typeface="+mn-lt"/>
          <a:ea typeface="+mn-ea"/>
          <a:cs typeface="ヒラギノ角ゴ Pro W3"/>
        </a:defRPr>
      </a:lvl2pPr>
      <a:lvl3pPr marL="1163638" indent="-160338" algn="l" rtl="0" eaLnBrk="0" fontAlgn="base" hangingPunct="0">
        <a:spcBef>
          <a:spcPts val="600"/>
        </a:spcBef>
        <a:spcAft>
          <a:spcPts val="600"/>
        </a:spcAft>
        <a:buClr>
          <a:srgbClr val="C85A0A"/>
        </a:buClr>
        <a:buSzPct val="120000"/>
        <a:buFont typeface="Arial" pitchFamily="34" charset="0"/>
        <a:buChar char="-"/>
        <a:defRPr sz="2400">
          <a:solidFill>
            <a:srgbClr val="353535"/>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74747"/>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_1_097FB7E0097FA38000447603C22581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55" y="-20758"/>
            <a:ext cx="7281381"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971600" y="2384884"/>
            <a:ext cx="7200800" cy="2088232"/>
          </a:xfrm>
        </p:spPr>
        <p:txBody>
          <a:bodyPr/>
          <a:lstStyle/>
          <a:p>
            <a:pPr marL="0" indent="0" algn="ctr">
              <a:buNone/>
            </a:pPr>
            <a:r>
              <a:rPr lang="lv-LV" b="1" dirty="0">
                <a:solidFill>
                  <a:srgbClr val="D2640A"/>
                </a:solidFill>
              </a:rPr>
              <a:t>Kā sadzīvo metālapstrāde ar darba aizsardzību</a:t>
            </a:r>
          </a:p>
        </p:txBody>
      </p:sp>
      <p:sp>
        <p:nvSpPr>
          <p:cNvPr id="3" name="Title 2"/>
          <p:cNvSpPr>
            <a:spLocks noGrp="1"/>
          </p:cNvSpPr>
          <p:nvPr>
            <p:ph type="title"/>
          </p:nvPr>
        </p:nvSpPr>
        <p:spPr>
          <a:xfrm>
            <a:off x="611561" y="1268760"/>
            <a:ext cx="7776864" cy="720080"/>
          </a:xfrm>
        </p:spPr>
        <p:txBody>
          <a:bodyPr/>
          <a:lstStyle/>
          <a:p>
            <a:pPr algn="ctr"/>
            <a:r>
              <a:rPr lang="lv-LV" sz="1800" i="1" dirty="0"/>
              <a:t>ESF projekts "Darba drošības normatīvo aktu praktiskās ieviešanas un uzraudzības pilnveidošana " (Nr.7.3.1.0/16/I/001)</a:t>
            </a:r>
          </a:p>
        </p:txBody>
      </p:sp>
      <p:sp>
        <p:nvSpPr>
          <p:cNvPr id="5" name="Rectangle 4"/>
          <p:cNvSpPr/>
          <p:nvPr/>
        </p:nvSpPr>
        <p:spPr>
          <a:xfrm>
            <a:off x="4355976" y="4941168"/>
            <a:ext cx="4572000" cy="830997"/>
          </a:xfrm>
          <a:prstGeom prst="rect">
            <a:avLst/>
          </a:prstGeom>
        </p:spPr>
        <p:txBody>
          <a:bodyPr>
            <a:spAutoFit/>
          </a:bodyPr>
          <a:lstStyle/>
          <a:p>
            <a:pPr algn="r" eaLnBrk="1" hangingPunct="1">
              <a:spcBef>
                <a:spcPts val="0"/>
              </a:spcBef>
            </a:pPr>
            <a:r>
              <a:rPr lang="en-US" sz="1600" baseline="0" dirty="0"/>
              <a:t>Viesturs </a:t>
            </a:r>
            <a:r>
              <a:rPr lang="en-US" sz="1600" baseline="0" dirty="0" err="1"/>
              <a:t>Šmeiss</a:t>
            </a:r>
            <a:endParaRPr lang="lv-LV" sz="1600" baseline="0" dirty="0"/>
          </a:p>
          <a:p>
            <a:pPr algn="r" eaLnBrk="1" hangingPunct="1">
              <a:spcBef>
                <a:spcPts val="0"/>
              </a:spcBef>
            </a:pPr>
            <a:r>
              <a:rPr lang="lv-LV" sz="1600" baseline="0" dirty="0"/>
              <a:t>Darba drošības un vides veselības institūts, </a:t>
            </a:r>
          </a:p>
          <a:p>
            <a:pPr algn="r" eaLnBrk="1" hangingPunct="1">
              <a:spcBef>
                <a:spcPts val="0"/>
              </a:spcBef>
            </a:pPr>
            <a:r>
              <a:rPr lang="lv-LV" sz="1600" baseline="0" dirty="0"/>
              <a:t>Rīgas </a:t>
            </a:r>
            <a:r>
              <a:rPr lang="lv-LV" sz="1600" baseline="0"/>
              <a:t>Stradiņa universitāte</a:t>
            </a:r>
            <a:endParaRPr lang="lv-LV" sz="1600" baseline="0" dirty="0"/>
          </a:p>
        </p:txBody>
      </p:sp>
    </p:spTree>
    <p:extLst>
      <p:ext uri="{BB962C8B-B14F-4D97-AF65-F5344CB8AC3E}">
        <p14:creationId xmlns:p14="http://schemas.microsoft.com/office/powerpoint/2010/main" val="361034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BEAD0E5-7F47-4913-963B-960C4D1A08C0}"/>
              </a:ext>
            </a:extLst>
          </p:cNvPr>
          <p:cNvSpPr>
            <a:spLocks noGrp="1"/>
          </p:cNvSpPr>
          <p:nvPr>
            <p:ph type="title"/>
          </p:nvPr>
        </p:nvSpPr>
        <p:spPr/>
        <p:txBody>
          <a:bodyPr/>
          <a:lstStyle/>
          <a:p>
            <a:pPr eaLnBrk="1" hangingPunct="1"/>
            <a:r>
              <a:rPr lang="lv-LV" altLang="lv-LV"/>
              <a:t>Zāģēšanas darbi</a:t>
            </a:r>
          </a:p>
        </p:txBody>
      </p:sp>
      <p:graphicFrame>
        <p:nvGraphicFramePr>
          <p:cNvPr id="5" name="Content Placeholder 4">
            <a:extLst>
              <a:ext uri="{FF2B5EF4-FFF2-40B4-BE49-F238E27FC236}">
                <a16:creationId xmlns:a16="http://schemas.microsoft.com/office/drawing/2014/main" id="{6CEE2339-FBE0-45C9-84EC-99440B3DA0D5}"/>
              </a:ext>
            </a:extLst>
          </p:cNvPr>
          <p:cNvGraphicFramePr>
            <a:graphicFrameLocks noGrp="1"/>
          </p:cNvGraphicFramePr>
          <p:nvPr>
            <p:ph idx="1"/>
            <p:extLst>
              <p:ext uri="{D42A27DB-BD31-4B8C-83A1-F6EECF244321}">
                <p14:modId xmlns:p14="http://schemas.microsoft.com/office/powerpoint/2010/main" val="1852928334"/>
              </p:ext>
            </p:extLst>
          </p:nvPr>
        </p:nvGraphicFramePr>
        <p:xfrm>
          <a:off x="1043608" y="980728"/>
          <a:ext cx="6400800" cy="5210176"/>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436478">
                <a:tc rowSpan="2">
                  <a:txBody>
                    <a:bodyPr/>
                    <a:lstStyle/>
                    <a:p>
                      <a:endParaRPr lang="lv-LV" sz="2800" dirty="0"/>
                    </a:p>
                  </a:txBody>
                  <a:tcPr marT="45719" marB="45719"/>
                </a:tc>
                <a:tc gridSpan="2">
                  <a:txBody>
                    <a:bodyPr/>
                    <a:lstStyle/>
                    <a:p>
                      <a:r>
                        <a:rPr lang="lv-LV" sz="1800" dirty="0"/>
                        <a:t>Troksnis,</a:t>
                      </a:r>
                      <a:r>
                        <a:rPr lang="lv-LV" sz="1800" baseline="0" dirty="0"/>
                        <a:t> dB (A)</a:t>
                      </a:r>
                      <a:endParaRPr lang="lv-LV" sz="1800" dirty="0"/>
                    </a:p>
                  </a:txBody>
                  <a:tcPr marT="45719" marB="45719"/>
                </a:tc>
                <a:tc hMerge="1">
                  <a:txBody>
                    <a:bodyPr/>
                    <a:lstStyle/>
                    <a:p>
                      <a:endParaRPr lang="lv-LV" dirty="0"/>
                    </a:p>
                  </a:txBody>
                  <a:tcPr/>
                </a:tc>
                <a:extLst>
                  <a:ext uri="{0D108BD9-81ED-4DB2-BD59-A6C34878D82A}">
                    <a16:rowId xmlns:a16="http://schemas.microsoft.com/office/drawing/2014/main" val="10000"/>
                  </a:ext>
                </a:extLst>
              </a:tr>
              <a:tr h="867975">
                <a:tc vMerge="1">
                  <a:txBody>
                    <a:bodyPr/>
                    <a:lstStyle/>
                    <a:p>
                      <a:endParaRPr lang="lv-LV" dirty="0"/>
                    </a:p>
                  </a:txBody>
                  <a:tcPr/>
                </a:tc>
                <a:tc>
                  <a:txBody>
                    <a:bodyPr/>
                    <a:lstStyle/>
                    <a:p>
                      <a:r>
                        <a:rPr lang="lv-LV" sz="2800" dirty="0" err="1"/>
                        <a:t>Laeq</a:t>
                      </a:r>
                      <a:r>
                        <a:rPr lang="lv-LV" sz="2800" dirty="0"/>
                        <a:t> T</a:t>
                      </a:r>
                    </a:p>
                  </a:txBody>
                  <a:tcPr marT="45719" marB="45719"/>
                </a:tc>
                <a:tc>
                  <a:txBody>
                    <a:bodyPr/>
                    <a:lstStyle/>
                    <a:p>
                      <a:r>
                        <a:rPr lang="lv-LV" sz="2800" dirty="0" err="1"/>
                        <a:t>Lex</a:t>
                      </a:r>
                      <a:r>
                        <a:rPr lang="lv-LV" sz="2800" dirty="0"/>
                        <a:t>, 8h</a:t>
                      </a:r>
                    </a:p>
                  </a:txBody>
                  <a:tcPr marT="45719" marB="45719"/>
                </a:tc>
                <a:extLst>
                  <a:ext uri="{0D108BD9-81ED-4DB2-BD59-A6C34878D82A}">
                    <a16:rowId xmlns:a16="http://schemas.microsoft.com/office/drawing/2014/main" val="10001"/>
                  </a:ext>
                </a:extLst>
              </a:tr>
              <a:tr h="9448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2800" dirty="0"/>
                        <a:t>Mērījumu</a:t>
                      </a:r>
                      <a:r>
                        <a:rPr lang="lv-LV" sz="2800" baseline="0" dirty="0"/>
                        <a:t> skaits</a:t>
                      </a:r>
                      <a:endParaRPr lang="lv-LV" sz="2800" dirty="0"/>
                    </a:p>
                  </a:txBody>
                  <a:tcPr marT="45719" marB="45719"/>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2800" dirty="0"/>
                        <a:t>n=49</a:t>
                      </a:r>
                    </a:p>
                  </a:txBody>
                  <a:tcPr marT="45719" marB="45719"/>
                </a:tc>
                <a:tc hMerge="1">
                  <a:txBody>
                    <a:bodyPr/>
                    <a:lstStyle/>
                    <a:p>
                      <a:endParaRPr lang="lv-LV" dirty="0"/>
                    </a:p>
                  </a:txBody>
                  <a:tcPr/>
                </a:tc>
                <a:extLst>
                  <a:ext uri="{0D108BD9-81ED-4DB2-BD59-A6C34878D82A}">
                    <a16:rowId xmlns:a16="http://schemas.microsoft.com/office/drawing/2014/main" val="10002"/>
                  </a:ext>
                </a:extLst>
              </a:tr>
              <a:tr h="592169">
                <a:tc>
                  <a:txBody>
                    <a:bodyPr/>
                    <a:lstStyle/>
                    <a:p>
                      <a:r>
                        <a:rPr lang="lv-LV" sz="2800" dirty="0"/>
                        <a:t>Vid.</a:t>
                      </a:r>
                    </a:p>
                  </a:txBody>
                  <a:tcPr marT="45719" marB="45719"/>
                </a:tc>
                <a:tc>
                  <a:txBody>
                    <a:bodyPr/>
                    <a:lstStyle/>
                    <a:p>
                      <a:r>
                        <a:rPr lang="lv-LV" sz="2800" dirty="0"/>
                        <a:t>86,0</a:t>
                      </a:r>
                    </a:p>
                  </a:txBody>
                  <a:tcPr marT="45719" marB="45719"/>
                </a:tc>
                <a:tc>
                  <a:txBody>
                    <a:bodyPr/>
                    <a:lstStyle/>
                    <a:p>
                      <a:r>
                        <a:rPr lang="lv-LV" sz="2800" dirty="0"/>
                        <a:t>81,3</a:t>
                      </a:r>
                    </a:p>
                  </a:txBody>
                  <a:tcPr marT="45719" marB="45719"/>
                </a:tc>
                <a:extLst>
                  <a:ext uri="{0D108BD9-81ED-4DB2-BD59-A6C34878D82A}">
                    <a16:rowId xmlns:a16="http://schemas.microsoft.com/office/drawing/2014/main" val="10003"/>
                  </a:ext>
                </a:extLst>
              </a:tr>
              <a:tr h="592169">
                <a:tc>
                  <a:txBody>
                    <a:bodyPr/>
                    <a:lstStyle/>
                    <a:p>
                      <a:r>
                        <a:rPr lang="lv-LV" sz="2800" dirty="0" err="1"/>
                        <a:t>Median</a:t>
                      </a:r>
                      <a:endParaRPr lang="lv-LV" sz="2800" dirty="0"/>
                    </a:p>
                  </a:txBody>
                  <a:tcPr marT="45719" marB="45719"/>
                </a:tc>
                <a:tc>
                  <a:txBody>
                    <a:bodyPr/>
                    <a:lstStyle/>
                    <a:p>
                      <a:r>
                        <a:rPr lang="lv-LV" sz="2800" dirty="0"/>
                        <a:t>85,4</a:t>
                      </a:r>
                    </a:p>
                  </a:txBody>
                  <a:tcPr marT="45719" marB="45719"/>
                </a:tc>
                <a:tc>
                  <a:txBody>
                    <a:bodyPr/>
                    <a:lstStyle/>
                    <a:p>
                      <a:r>
                        <a:rPr lang="lv-LV" sz="2800" dirty="0"/>
                        <a:t>82,1</a:t>
                      </a:r>
                    </a:p>
                  </a:txBody>
                  <a:tcPr marT="45719" marB="45719"/>
                </a:tc>
                <a:extLst>
                  <a:ext uri="{0D108BD9-81ED-4DB2-BD59-A6C34878D82A}">
                    <a16:rowId xmlns:a16="http://schemas.microsoft.com/office/drawing/2014/main" val="10004"/>
                  </a:ext>
                </a:extLst>
              </a:tr>
              <a:tr h="592169">
                <a:tc>
                  <a:txBody>
                    <a:bodyPr/>
                    <a:lstStyle/>
                    <a:p>
                      <a:r>
                        <a:rPr lang="lv-LV" sz="2800" dirty="0"/>
                        <a:t>Min</a:t>
                      </a:r>
                    </a:p>
                  </a:txBody>
                  <a:tcPr marT="45719" marB="45719"/>
                </a:tc>
                <a:tc>
                  <a:txBody>
                    <a:bodyPr/>
                    <a:lstStyle/>
                    <a:p>
                      <a:r>
                        <a:rPr lang="lv-LV" sz="2800" dirty="0"/>
                        <a:t>68,4</a:t>
                      </a:r>
                    </a:p>
                  </a:txBody>
                  <a:tcPr marT="45719" marB="45719"/>
                </a:tc>
                <a:tc>
                  <a:txBody>
                    <a:bodyPr/>
                    <a:lstStyle/>
                    <a:p>
                      <a:r>
                        <a:rPr lang="lv-LV" sz="2800" dirty="0"/>
                        <a:t>58,3</a:t>
                      </a:r>
                    </a:p>
                  </a:txBody>
                  <a:tcPr marT="45719" marB="45719"/>
                </a:tc>
                <a:extLst>
                  <a:ext uri="{0D108BD9-81ED-4DB2-BD59-A6C34878D82A}">
                    <a16:rowId xmlns:a16="http://schemas.microsoft.com/office/drawing/2014/main" val="10005"/>
                  </a:ext>
                </a:extLst>
              </a:tr>
              <a:tr h="592169">
                <a:tc>
                  <a:txBody>
                    <a:bodyPr/>
                    <a:lstStyle/>
                    <a:p>
                      <a:r>
                        <a:rPr lang="lv-LV" sz="2800" dirty="0" err="1"/>
                        <a:t>Max</a:t>
                      </a:r>
                      <a:endParaRPr lang="lv-LV" sz="2800" dirty="0"/>
                    </a:p>
                  </a:txBody>
                  <a:tcPr marT="45719" marB="45719"/>
                </a:tc>
                <a:tc>
                  <a:txBody>
                    <a:bodyPr/>
                    <a:lstStyle/>
                    <a:p>
                      <a:r>
                        <a:rPr lang="lv-LV" sz="2800" dirty="0"/>
                        <a:t>104,1</a:t>
                      </a:r>
                    </a:p>
                  </a:txBody>
                  <a:tcPr marT="45719" marB="45719"/>
                </a:tc>
                <a:tc>
                  <a:txBody>
                    <a:bodyPr/>
                    <a:lstStyle/>
                    <a:p>
                      <a:r>
                        <a:rPr lang="lv-LV" sz="2800" dirty="0"/>
                        <a:t>102,1</a:t>
                      </a:r>
                    </a:p>
                  </a:txBody>
                  <a:tcPr marT="45719" marB="45719"/>
                </a:tc>
                <a:extLst>
                  <a:ext uri="{0D108BD9-81ED-4DB2-BD59-A6C34878D82A}">
                    <a16:rowId xmlns:a16="http://schemas.microsoft.com/office/drawing/2014/main" val="10006"/>
                  </a:ext>
                </a:extLst>
              </a:tr>
              <a:tr h="592169">
                <a:tc>
                  <a:txBody>
                    <a:bodyPr/>
                    <a:lstStyle/>
                    <a:p>
                      <a:r>
                        <a:rPr lang="lv-LV" sz="2800" dirty="0">
                          <a:solidFill>
                            <a:srgbClr val="7030A0"/>
                          </a:solidFill>
                        </a:rPr>
                        <a:t>AER</a:t>
                      </a:r>
                    </a:p>
                  </a:txBody>
                  <a:tcPr marT="45719" marB="45719"/>
                </a:tc>
                <a:tc>
                  <a:txBody>
                    <a:bodyPr/>
                    <a:lstStyle/>
                    <a:p>
                      <a:r>
                        <a:rPr lang="lv-LV" sz="2800" dirty="0">
                          <a:solidFill>
                            <a:srgbClr val="7030A0"/>
                          </a:solidFill>
                        </a:rPr>
                        <a:t>87,0</a:t>
                      </a:r>
                    </a:p>
                  </a:txBody>
                  <a:tcPr marT="45719" marB="45719"/>
                </a:tc>
                <a:tc>
                  <a:txBody>
                    <a:bodyPr/>
                    <a:lstStyle/>
                    <a:p>
                      <a:r>
                        <a:rPr lang="lv-LV" sz="2800" dirty="0">
                          <a:solidFill>
                            <a:srgbClr val="7030A0"/>
                          </a:solidFill>
                        </a:rPr>
                        <a:t>87,0</a:t>
                      </a:r>
                    </a:p>
                  </a:txBody>
                  <a:tcPr marT="45719" marB="45719"/>
                </a:tc>
                <a:extLst>
                  <a:ext uri="{0D108BD9-81ED-4DB2-BD59-A6C34878D82A}">
                    <a16:rowId xmlns:a16="http://schemas.microsoft.com/office/drawing/2014/main" val="10007"/>
                  </a:ext>
                </a:extLst>
              </a:tr>
            </a:tbl>
          </a:graphicData>
        </a:graphic>
      </p:graphicFrame>
      <p:sp>
        <p:nvSpPr>
          <p:cNvPr id="28714" name="Slide Number Placeholder 3">
            <a:extLst>
              <a:ext uri="{FF2B5EF4-FFF2-40B4-BE49-F238E27FC236}">
                <a16:creationId xmlns:a16="http://schemas.microsoft.com/office/drawing/2014/main" id="{DE49AB46-29C1-4018-A8FA-2C1DB2037F22}"/>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10</a:t>
            </a:fld>
            <a:endParaRPr lang="en-US" altLang="lv-LV" sz="1200">
              <a:solidFill>
                <a:srgbClr val="898989"/>
              </a:solidFill>
            </a:endParaRPr>
          </a:p>
        </p:txBody>
      </p:sp>
    </p:spTree>
    <p:extLst>
      <p:ext uri="{BB962C8B-B14F-4D97-AF65-F5344CB8AC3E}">
        <p14:creationId xmlns:p14="http://schemas.microsoft.com/office/powerpoint/2010/main" val="1065922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859A299-C816-40F2-8B10-62A2D1798092}"/>
              </a:ext>
            </a:extLst>
          </p:cNvPr>
          <p:cNvSpPr>
            <a:spLocks noGrp="1"/>
          </p:cNvSpPr>
          <p:nvPr>
            <p:ph type="title"/>
          </p:nvPr>
        </p:nvSpPr>
        <p:spPr>
          <a:xfrm>
            <a:off x="457200" y="274638"/>
            <a:ext cx="8229600" cy="792162"/>
          </a:xfrm>
        </p:spPr>
        <p:txBody>
          <a:bodyPr/>
          <a:lstStyle/>
          <a:p>
            <a:pPr eaLnBrk="1" hangingPunct="1"/>
            <a:r>
              <a:rPr lang="lv-LV" altLang="lv-LV" sz="3600"/>
              <a:t>Troksnis – ko var darīt?</a:t>
            </a:r>
          </a:p>
        </p:txBody>
      </p:sp>
      <p:sp>
        <p:nvSpPr>
          <p:cNvPr id="29699" name="Content Placeholder 2">
            <a:extLst>
              <a:ext uri="{FF2B5EF4-FFF2-40B4-BE49-F238E27FC236}">
                <a16:creationId xmlns:a16="http://schemas.microsoft.com/office/drawing/2014/main" id="{0070E4A3-2BA9-4046-ABBB-352319F1E934}"/>
              </a:ext>
            </a:extLst>
          </p:cNvPr>
          <p:cNvSpPr>
            <a:spLocks noGrp="1"/>
          </p:cNvSpPr>
          <p:nvPr>
            <p:ph idx="1"/>
          </p:nvPr>
        </p:nvSpPr>
        <p:spPr>
          <a:xfrm>
            <a:off x="457200" y="1219200"/>
            <a:ext cx="8229600" cy="4906963"/>
          </a:xfrm>
        </p:spPr>
        <p:txBody>
          <a:bodyPr/>
          <a:lstStyle/>
          <a:p>
            <a:pPr eaLnBrk="1" hangingPunct="1"/>
            <a:r>
              <a:rPr lang="lv-LV" altLang="lv-LV" sz="2400" b="1" dirty="0"/>
              <a:t>Novērst cēloni </a:t>
            </a:r>
            <a:r>
              <a:rPr lang="lv-LV" altLang="lv-LV" sz="2400" dirty="0"/>
              <a:t>(iekārtu un tehnoloģiju nomaiņa)</a:t>
            </a:r>
          </a:p>
          <a:p>
            <a:pPr eaLnBrk="1" hangingPunct="1"/>
            <a:r>
              <a:rPr lang="lv-LV" altLang="lv-LV" sz="2400" b="1" dirty="0"/>
              <a:t>Samazināt līmeni </a:t>
            </a:r>
            <a:r>
              <a:rPr lang="lv-LV" altLang="lv-LV" sz="2400" dirty="0"/>
              <a:t>(iekārtu uzturēšana, iekārtu norobežošana, trokšņa slāpēšana, personāla norobežošana, iekārtu pārvietošana u.c.)</a:t>
            </a:r>
          </a:p>
          <a:p>
            <a:pPr eaLnBrk="1" hangingPunct="1"/>
            <a:r>
              <a:rPr lang="lv-LV" altLang="lv-LV" sz="2400" b="1" dirty="0"/>
              <a:t>Individuālā aizsardzība</a:t>
            </a:r>
            <a:r>
              <a:rPr lang="lv-LV" altLang="lv-LV" sz="2400" dirty="0"/>
              <a:t>....</a:t>
            </a:r>
          </a:p>
          <a:p>
            <a:pPr marL="533400" lvl="1" indent="0" eaLnBrk="1" hangingPunct="1">
              <a:buNone/>
            </a:pPr>
            <a:r>
              <a:rPr lang="lv-LV" altLang="lv-LV" sz="2400" dirty="0"/>
              <a:t>- Populārākā, bet sliktākā, jo nelieto IAL, nolietojas, nepareizi uzliek u.tml.</a:t>
            </a:r>
          </a:p>
        </p:txBody>
      </p:sp>
    </p:spTree>
    <p:extLst>
      <p:ext uri="{BB962C8B-B14F-4D97-AF65-F5344CB8AC3E}">
        <p14:creationId xmlns:p14="http://schemas.microsoft.com/office/powerpoint/2010/main" val="199223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2E6496-DC4F-440F-8ABE-D9909AC28F70}"/>
              </a:ext>
            </a:extLst>
          </p:cNvPr>
          <p:cNvSpPr>
            <a:spLocks noGrp="1"/>
          </p:cNvSpPr>
          <p:nvPr>
            <p:ph idx="1"/>
          </p:nvPr>
        </p:nvSpPr>
        <p:spPr/>
        <p:txBody>
          <a:bodyPr/>
          <a:lstStyle/>
          <a:p>
            <a:pPr marL="0" indent="0">
              <a:buNone/>
            </a:pPr>
            <a:r>
              <a:rPr lang="lv-LV" sz="2000" dirty="0"/>
              <a:t>Vai: </a:t>
            </a:r>
          </a:p>
          <a:p>
            <a:pPr>
              <a:buFontTx/>
              <a:buChar char="-"/>
            </a:pPr>
            <a:r>
              <a:rPr lang="lv-LV" sz="2000" dirty="0"/>
              <a:t>darbs saistīts ar visa ķermeņa vibrācijas iedarbību?</a:t>
            </a:r>
          </a:p>
          <a:p>
            <a:pPr>
              <a:buFontTx/>
              <a:buChar char="-"/>
            </a:pPr>
            <a:r>
              <a:rPr lang="lv-LV" sz="2000" dirty="0"/>
              <a:t>darbs saistīts ar plaukstas - rokas vibrācijas iedarbību?</a:t>
            </a:r>
          </a:p>
          <a:p>
            <a:pPr>
              <a:buFontTx/>
              <a:buChar char="-"/>
            </a:pPr>
            <a:r>
              <a:rPr lang="lv-LV" sz="2000" dirty="0"/>
              <a:t>ir nepieciešami vibrācijas laboratoriskie mērījumi?</a:t>
            </a:r>
          </a:p>
          <a:p>
            <a:endParaRPr lang="lv-LV" sz="2000" dirty="0"/>
          </a:p>
        </p:txBody>
      </p:sp>
      <p:sp>
        <p:nvSpPr>
          <p:cNvPr id="3" name="Title 2">
            <a:extLst>
              <a:ext uri="{FF2B5EF4-FFF2-40B4-BE49-F238E27FC236}">
                <a16:creationId xmlns:a16="http://schemas.microsoft.com/office/drawing/2014/main" id="{87E79EE9-67A4-4A49-85A8-040328C7410F}"/>
              </a:ext>
            </a:extLst>
          </p:cNvPr>
          <p:cNvSpPr>
            <a:spLocks noGrp="1"/>
          </p:cNvSpPr>
          <p:nvPr>
            <p:ph type="title"/>
          </p:nvPr>
        </p:nvSpPr>
        <p:spPr/>
        <p:txBody>
          <a:bodyPr/>
          <a:lstStyle/>
          <a:p>
            <a:r>
              <a:rPr lang="lv-LV" dirty="0"/>
              <a:t>Vibrācija</a:t>
            </a:r>
          </a:p>
        </p:txBody>
      </p:sp>
    </p:spTree>
    <p:extLst>
      <p:ext uri="{BB962C8B-B14F-4D97-AF65-F5344CB8AC3E}">
        <p14:creationId xmlns:p14="http://schemas.microsoft.com/office/powerpoint/2010/main" val="388925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2A59FFD-2BC6-4C03-88A3-CCACE9078CE2}"/>
              </a:ext>
            </a:extLst>
          </p:cNvPr>
          <p:cNvSpPr>
            <a:spLocks noGrp="1" noChangeArrowheads="1"/>
          </p:cNvSpPr>
          <p:nvPr>
            <p:ph type="title"/>
          </p:nvPr>
        </p:nvSpPr>
        <p:spPr>
          <a:xfrm>
            <a:off x="381000" y="304800"/>
            <a:ext cx="8229600" cy="1143000"/>
          </a:xfrm>
        </p:spPr>
        <p:txBody>
          <a:bodyPr/>
          <a:lstStyle/>
          <a:p>
            <a:pPr eaLnBrk="1" hangingPunct="1"/>
            <a:r>
              <a:rPr lang="lv-LV" altLang="lv-LV" b="1" dirty="0">
                <a:solidFill>
                  <a:srgbClr val="F3740B"/>
                </a:solidFill>
              </a:rPr>
              <a:t>Plaukstas-rokas vibrācija</a:t>
            </a:r>
          </a:p>
        </p:txBody>
      </p:sp>
      <p:sp>
        <p:nvSpPr>
          <p:cNvPr id="36867" name="Content Placeholder 1">
            <a:extLst>
              <a:ext uri="{FF2B5EF4-FFF2-40B4-BE49-F238E27FC236}">
                <a16:creationId xmlns:a16="http://schemas.microsoft.com/office/drawing/2014/main" id="{C14AD888-77BB-423C-BEB8-F79545812A5C}"/>
              </a:ext>
            </a:extLst>
          </p:cNvPr>
          <p:cNvSpPr>
            <a:spLocks noGrp="1"/>
          </p:cNvSpPr>
          <p:nvPr>
            <p:ph sz="half" idx="2"/>
          </p:nvPr>
        </p:nvSpPr>
        <p:spPr>
          <a:xfrm>
            <a:off x="457200" y="1295400"/>
            <a:ext cx="8229600" cy="4724400"/>
          </a:xfrm>
        </p:spPr>
        <p:txBody>
          <a:bodyPr/>
          <a:lstStyle/>
          <a:p>
            <a:pPr eaLnBrk="1" hangingPunct="1"/>
            <a:r>
              <a:rPr lang="lv-LV" altLang="lv-LV" dirty="0"/>
              <a:t>Biežākais darba veids: slīpēšana/griešana!</a:t>
            </a:r>
          </a:p>
          <a:p>
            <a:pPr eaLnBrk="1" hangingPunct="1"/>
            <a:r>
              <a:rPr lang="lv-LV" altLang="lv-LV" dirty="0"/>
              <a:t>Parasti tomēr – neveic 8 stundas dienā!</a:t>
            </a:r>
          </a:p>
        </p:txBody>
      </p:sp>
      <p:graphicFrame>
        <p:nvGraphicFramePr>
          <p:cNvPr id="5" name="Content Placeholder 4">
            <a:extLst>
              <a:ext uri="{FF2B5EF4-FFF2-40B4-BE49-F238E27FC236}">
                <a16:creationId xmlns:a16="http://schemas.microsoft.com/office/drawing/2014/main" id="{82C6415E-27FE-4CFD-950B-6F76B5B4BD4D}"/>
              </a:ext>
            </a:extLst>
          </p:cNvPr>
          <p:cNvGraphicFramePr>
            <a:graphicFrameLocks noGrp="1"/>
          </p:cNvGraphicFramePr>
          <p:nvPr>
            <p:ph idx="1"/>
          </p:nvPr>
        </p:nvGraphicFramePr>
        <p:xfrm>
          <a:off x="228600" y="2590800"/>
          <a:ext cx="5832474" cy="3571873"/>
        </p:xfrm>
        <a:graphic>
          <a:graphicData uri="http://schemas.openxmlformats.org/drawingml/2006/table">
            <a:tbl>
              <a:tblPr firstRow="1" bandRow="1">
                <a:tableStyleId>{5C22544A-7EE6-4342-B048-85BDC9FD1C3A}</a:tableStyleId>
              </a:tblPr>
              <a:tblGrid>
                <a:gridCol w="1944158">
                  <a:extLst>
                    <a:ext uri="{9D8B030D-6E8A-4147-A177-3AD203B41FA5}">
                      <a16:colId xmlns:a16="http://schemas.microsoft.com/office/drawing/2014/main" val="20000"/>
                    </a:ext>
                  </a:extLst>
                </a:gridCol>
                <a:gridCol w="1944158">
                  <a:extLst>
                    <a:ext uri="{9D8B030D-6E8A-4147-A177-3AD203B41FA5}">
                      <a16:colId xmlns:a16="http://schemas.microsoft.com/office/drawing/2014/main" val="20001"/>
                    </a:ext>
                  </a:extLst>
                </a:gridCol>
                <a:gridCol w="1944158">
                  <a:extLst>
                    <a:ext uri="{9D8B030D-6E8A-4147-A177-3AD203B41FA5}">
                      <a16:colId xmlns:a16="http://schemas.microsoft.com/office/drawing/2014/main" val="20002"/>
                    </a:ext>
                  </a:extLst>
                </a:gridCol>
              </a:tblGrid>
              <a:tr h="370906">
                <a:tc rowSpan="2">
                  <a:txBody>
                    <a:bodyPr/>
                    <a:lstStyle/>
                    <a:p>
                      <a:endParaRPr lang="lv-LV" sz="2400" dirty="0"/>
                    </a:p>
                  </a:txBody>
                  <a:tcPr marT="45728" marB="45728"/>
                </a:tc>
                <a:tc gridSpan="2">
                  <a:txBody>
                    <a:bodyPr/>
                    <a:lstStyle/>
                    <a:p>
                      <a:r>
                        <a:rPr lang="lv-LV" sz="1800" dirty="0"/>
                        <a:t>Lokālā vibrācija,</a:t>
                      </a:r>
                      <a:r>
                        <a:rPr lang="lv-LV" sz="1800" baseline="0" dirty="0"/>
                        <a:t> (m/s </a:t>
                      </a:r>
                      <a:r>
                        <a:rPr lang="lv-LV" sz="1800" baseline="30000" dirty="0"/>
                        <a:t>2</a:t>
                      </a:r>
                      <a:r>
                        <a:rPr lang="lv-LV" sz="1800" baseline="0" dirty="0"/>
                        <a:t>)</a:t>
                      </a:r>
                      <a:endParaRPr lang="lv-LV" sz="1800" baseline="30000" dirty="0"/>
                    </a:p>
                  </a:txBody>
                  <a:tcPr marT="45728" marB="45728"/>
                </a:tc>
                <a:tc hMerge="1">
                  <a:txBody>
                    <a:bodyPr/>
                    <a:lstStyle/>
                    <a:p>
                      <a:endParaRPr lang="lv-LV" dirty="0"/>
                    </a:p>
                  </a:txBody>
                  <a:tcPr/>
                </a:tc>
                <a:extLst>
                  <a:ext uri="{0D108BD9-81ED-4DB2-BD59-A6C34878D82A}">
                    <a16:rowId xmlns:a16="http://schemas.microsoft.com/office/drawing/2014/main" val="10000"/>
                  </a:ext>
                </a:extLst>
              </a:tr>
              <a:tr h="457281">
                <a:tc vMerge="1">
                  <a:txBody>
                    <a:bodyPr/>
                    <a:lstStyle/>
                    <a:p>
                      <a:endParaRPr lang="lv-LV" dirty="0"/>
                    </a:p>
                  </a:txBody>
                  <a:tcPr/>
                </a:tc>
                <a:tc>
                  <a:txBody>
                    <a:bodyPr/>
                    <a:lstStyle/>
                    <a:p>
                      <a:r>
                        <a:rPr lang="lv-LV" sz="2400" dirty="0"/>
                        <a:t>A </a:t>
                      </a:r>
                      <a:r>
                        <a:rPr lang="lv-LV" sz="2400" dirty="0" err="1"/>
                        <a:t>sum</a:t>
                      </a:r>
                      <a:endParaRPr lang="lv-LV" sz="2400" dirty="0"/>
                    </a:p>
                  </a:txBody>
                  <a:tcPr marT="45728" marB="45728"/>
                </a:tc>
                <a:tc>
                  <a:txBody>
                    <a:bodyPr/>
                    <a:lstStyle/>
                    <a:p>
                      <a:r>
                        <a:rPr lang="lv-LV" sz="2400" dirty="0"/>
                        <a:t>A, 8h</a:t>
                      </a:r>
                    </a:p>
                  </a:txBody>
                  <a:tcPr marT="45728" marB="45728"/>
                </a:tc>
                <a:extLst>
                  <a:ext uri="{0D108BD9-81ED-4DB2-BD59-A6C34878D82A}">
                    <a16:rowId xmlns:a16="http://schemas.microsoft.com/office/drawing/2014/main" val="10001"/>
                  </a:ext>
                </a:extLst>
              </a:tr>
              <a:tr h="457281">
                <a:tc gridSpan="3">
                  <a:txBody>
                    <a:bodyPr/>
                    <a:lstStyle/>
                    <a:p>
                      <a:pPr algn="ctr"/>
                      <a:r>
                        <a:rPr lang="lv-LV" sz="2400" dirty="0"/>
                        <a:t>Mērījumu skaits, n = 39</a:t>
                      </a:r>
                    </a:p>
                  </a:txBody>
                  <a:tcPr marT="45728" marB="45728"/>
                </a:tc>
                <a:tc hMerge="1">
                  <a:txBody>
                    <a:bodyPr/>
                    <a:lstStyle/>
                    <a:p>
                      <a:endParaRPr lang="lv-LV" dirty="0"/>
                    </a:p>
                  </a:txBody>
                  <a:tcPr/>
                </a:tc>
                <a:tc hMerge="1">
                  <a:txBody>
                    <a:bodyPr/>
                    <a:lstStyle/>
                    <a:p>
                      <a:endParaRPr lang="lv-LV" dirty="0"/>
                    </a:p>
                  </a:txBody>
                  <a:tcPr/>
                </a:tc>
                <a:extLst>
                  <a:ext uri="{0D108BD9-81ED-4DB2-BD59-A6C34878D82A}">
                    <a16:rowId xmlns:a16="http://schemas.microsoft.com/office/drawing/2014/main" val="10002"/>
                  </a:ext>
                </a:extLst>
              </a:tr>
              <a:tr h="457281">
                <a:tc>
                  <a:txBody>
                    <a:bodyPr/>
                    <a:lstStyle/>
                    <a:p>
                      <a:r>
                        <a:rPr lang="lv-LV" sz="2400" dirty="0"/>
                        <a:t>Vid.</a:t>
                      </a:r>
                    </a:p>
                  </a:txBody>
                  <a:tcPr marT="45728" marB="45728"/>
                </a:tc>
                <a:tc>
                  <a:txBody>
                    <a:bodyPr/>
                    <a:lstStyle/>
                    <a:p>
                      <a:r>
                        <a:rPr lang="lv-LV" sz="2400" dirty="0"/>
                        <a:t>5,73</a:t>
                      </a:r>
                    </a:p>
                  </a:txBody>
                  <a:tcPr marT="45728" marB="45728"/>
                </a:tc>
                <a:tc>
                  <a:txBody>
                    <a:bodyPr/>
                    <a:lstStyle/>
                    <a:p>
                      <a:r>
                        <a:rPr lang="lv-LV" sz="2400" dirty="0"/>
                        <a:t>3,52</a:t>
                      </a:r>
                    </a:p>
                  </a:txBody>
                  <a:tcPr marT="45728" marB="45728"/>
                </a:tc>
                <a:extLst>
                  <a:ext uri="{0D108BD9-81ED-4DB2-BD59-A6C34878D82A}">
                    <a16:rowId xmlns:a16="http://schemas.microsoft.com/office/drawing/2014/main" val="10003"/>
                  </a:ext>
                </a:extLst>
              </a:tr>
              <a:tr h="457281">
                <a:tc>
                  <a:txBody>
                    <a:bodyPr/>
                    <a:lstStyle/>
                    <a:p>
                      <a:r>
                        <a:rPr lang="lv-LV" sz="2400" dirty="0" err="1"/>
                        <a:t>Median</a:t>
                      </a:r>
                      <a:endParaRPr lang="lv-LV" sz="2400" dirty="0"/>
                    </a:p>
                  </a:txBody>
                  <a:tcPr marT="45728" marB="45728"/>
                </a:tc>
                <a:tc>
                  <a:txBody>
                    <a:bodyPr/>
                    <a:lstStyle/>
                    <a:p>
                      <a:r>
                        <a:rPr lang="lv-LV" sz="2400" dirty="0"/>
                        <a:t>5,48</a:t>
                      </a:r>
                    </a:p>
                  </a:txBody>
                  <a:tcPr marT="45728" marB="45728"/>
                </a:tc>
                <a:tc>
                  <a:txBody>
                    <a:bodyPr/>
                    <a:lstStyle/>
                    <a:p>
                      <a:r>
                        <a:rPr lang="lv-LV" sz="2400" dirty="0"/>
                        <a:t>2,87</a:t>
                      </a:r>
                    </a:p>
                  </a:txBody>
                  <a:tcPr marT="45728" marB="45728"/>
                </a:tc>
                <a:extLst>
                  <a:ext uri="{0D108BD9-81ED-4DB2-BD59-A6C34878D82A}">
                    <a16:rowId xmlns:a16="http://schemas.microsoft.com/office/drawing/2014/main" val="10004"/>
                  </a:ext>
                </a:extLst>
              </a:tr>
              <a:tr h="457281">
                <a:tc>
                  <a:txBody>
                    <a:bodyPr/>
                    <a:lstStyle/>
                    <a:p>
                      <a:r>
                        <a:rPr lang="lv-LV" sz="2400" dirty="0"/>
                        <a:t>Min</a:t>
                      </a:r>
                    </a:p>
                  </a:txBody>
                  <a:tcPr marT="45728" marB="45728"/>
                </a:tc>
                <a:tc>
                  <a:txBody>
                    <a:bodyPr/>
                    <a:lstStyle/>
                    <a:p>
                      <a:r>
                        <a:rPr lang="lv-LV" sz="2400" dirty="0"/>
                        <a:t>0,32</a:t>
                      </a:r>
                    </a:p>
                  </a:txBody>
                  <a:tcPr marT="45728" marB="45728"/>
                </a:tc>
                <a:tc>
                  <a:txBody>
                    <a:bodyPr/>
                    <a:lstStyle/>
                    <a:p>
                      <a:r>
                        <a:rPr lang="lv-LV" sz="2400" dirty="0"/>
                        <a:t>0,20</a:t>
                      </a:r>
                    </a:p>
                  </a:txBody>
                  <a:tcPr marT="45728" marB="45728"/>
                </a:tc>
                <a:extLst>
                  <a:ext uri="{0D108BD9-81ED-4DB2-BD59-A6C34878D82A}">
                    <a16:rowId xmlns:a16="http://schemas.microsoft.com/office/drawing/2014/main" val="10005"/>
                  </a:ext>
                </a:extLst>
              </a:tr>
              <a:tr h="457281">
                <a:tc>
                  <a:txBody>
                    <a:bodyPr/>
                    <a:lstStyle/>
                    <a:p>
                      <a:r>
                        <a:rPr lang="lv-LV" sz="2400" dirty="0" err="1"/>
                        <a:t>Max</a:t>
                      </a:r>
                      <a:endParaRPr lang="lv-LV" sz="2400" dirty="0"/>
                    </a:p>
                  </a:txBody>
                  <a:tcPr marT="45728" marB="45728"/>
                </a:tc>
                <a:tc>
                  <a:txBody>
                    <a:bodyPr/>
                    <a:lstStyle/>
                    <a:p>
                      <a:r>
                        <a:rPr lang="lv-LV" sz="2400" dirty="0"/>
                        <a:t>13,29</a:t>
                      </a:r>
                    </a:p>
                  </a:txBody>
                  <a:tcPr marT="45728" marB="45728"/>
                </a:tc>
                <a:tc>
                  <a:txBody>
                    <a:bodyPr/>
                    <a:lstStyle/>
                    <a:p>
                      <a:r>
                        <a:rPr lang="lv-LV" sz="2400" dirty="0"/>
                        <a:t>11,43</a:t>
                      </a:r>
                    </a:p>
                  </a:txBody>
                  <a:tcPr marT="45728" marB="45728"/>
                </a:tc>
                <a:extLst>
                  <a:ext uri="{0D108BD9-81ED-4DB2-BD59-A6C34878D82A}">
                    <a16:rowId xmlns:a16="http://schemas.microsoft.com/office/drawing/2014/main" val="10006"/>
                  </a:ext>
                </a:extLst>
              </a:tr>
              <a:tr h="457281">
                <a:tc>
                  <a:txBody>
                    <a:bodyPr/>
                    <a:lstStyle/>
                    <a:p>
                      <a:r>
                        <a:rPr lang="lv-LV" sz="2400" dirty="0">
                          <a:solidFill>
                            <a:srgbClr val="7030A0"/>
                          </a:solidFill>
                        </a:rPr>
                        <a:t>AER</a:t>
                      </a:r>
                    </a:p>
                  </a:txBody>
                  <a:tcPr marT="45728" marB="45728"/>
                </a:tc>
                <a:tc>
                  <a:txBody>
                    <a:bodyPr/>
                    <a:lstStyle/>
                    <a:p>
                      <a:r>
                        <a:rPr lang="lv-LV" sz="2400" dirty="0">
                          <a:solidFill>
                            <a:srgbClr val="7030A0"/>
                          </a:solidFill>
                        </a:rPr>
                        <a:t>5.0</a:t>
                      </a:r>
                    </a:p>
                  </a:txBody>
                  <a:tcPr marT="45728" marB="45728"/>
                </a:tc>
                <a:tc>
                  <a:txBody>
                    <a:bodyPr/>
                    <a:lstStyle/>
                    <a:p>
                      <a:r>
                        <a:rPr lang="lv-LV" sz="2400" dirty="0">
                          <a:solidFill>
                            <a:srgbClr val="7030A0"/>
                          </a:solidFill>
                        </a:rPr>
                        <a:t>5.0</a:t>
                      </a:r>
                    </a:p>
                  </a:txBody>
                  <a:tcPr marT="45728" marB="45728"/>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6102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98D753C-DD45-4A83-B27A-9AEC0354B600}"/>
              </a:ext>
            </a:extLst>
          </p:cNvPr>
          <p:cNvSpPr>
            <a:spLocks noGrp="1" noChangeArrowheads="1"/>
          </p:cNvSpPr>
          <p:nvPr>
            <p:ph type="title"/>
          </p:nvPr>
        </p:nvSpPr>
        <p:spPr/>
        <p:txBody>
          <a:bodyPr/>
          <a:lstStyle/>
          <a:p>
            <a:pPr eaLnBrk="1" hangingPunct="1"/>
            <a:r>
              <a:rPr lang="lv-LV" altLang="lv-LV" b="1" dirty="0">
                <a:solidFill>
                  <a:srgbClr val="F3740B"/>
                </a:solidFill>
              </a:rPr>
              <a:t>Vispārējā vibrācija</a:t>
            </a:r>
          </a:p>
        </p:txBody>
      </p:sp>
      <p:sp>
        <p:nvSpPr>
          <p:cNvPr id="37891" name="Content Placeholder 1">
            <a:extLst>
              <a:ext uri="{FF2B5EF4-FFF2-40B4-BE49-F238E27FC236}">
                <a16:creationId xmlns:a16="http://schemas.microsoft.com/office/drawing/2014/main" id="{A7697B24-67E3-4961-9B7C-66AA2B6D6F96}"/>
              </a:ext>
            </a:extLst>
          </p:cNvPr>
          <p:cNvSpPr>
            <a:spLocks noGrp="1"/>
          </p:cNvSpPr>
          <p:nvPr>
            <p:ph sz="half" idx="2"/>
          </p:nvPr>
        </p:nvSpPr>
        <p:spPr>
          <a:xfrm>
            <a:off x="533400" y="1341438"/>
            <a:ext cx="8153400" cy="5135562"/>
          </a:xfrm>
        </p:spPr>
        <p:txBody>
          <a:bodyPr/>
          <a:lstStyle/>
          <a:p>
            <a:pPr eaLnBrk="1" hangingPunct="1"/>
            <a:r>
              <a:rPr lang="lv-LV" altLang="lv-LV" dirty="0"/>
              <a:t>Vispārējā vibrācija tieši metālapstrādē nav pārāk biežs riska faktors</a:t>
            </a:r>
          </a:p>
          <a:p>
            <a:pPr eaLnBrk="1" hangingPunct="1"/>
            <a:r>
              <a:rPr lang="lv-LV" altLang="lv-LV" dirty="0"/>
              <a:t>Sastopams darbā pie «lielajām» iekārtām un to platformām (piemēram, preses u.c.)</a:t>
            </a:r>
          </a:p>
        </p:txBody>
      </p:sp>
      <p:graphicFrame>
        <p:nvGraphicFramePr>
          <p:cNvPr id="5" name="Content Placeholder 4">
            <a:extLst>
              <a:ext uri="{FF2B5EF4-FFF2-40B4-BE49-F238E27FC236}">
                <a16:creationId xmlns:a16="http://schemas.microsoft.com/office/drawing/2014/main" id="{28FEBCD5-904D-4EDD-A930-2BFF3CB00F40}"/>
              </a:ext>
            </a:extLst>
          </p:cNvPr>
          <p:cNvGraphicFramePr>
            <a:graphicFrameLocks noGrp="1"/>
          </p:cNvGraphicFramePr>
          <p:nvPr>
            <p:ph idx="1"/>
            <p:extLst>
              <p:ext uri="{D42A27DB-BD31-4B8C-83A1-F6EECF244321}">
                <p14:modId xmlns:p14="http://schemas.microsoft.com/office/powerpoint/2010/main" val="3500620183"/>
              </p:ext>
            </p:extLst>
          </p:nvPr>
        </p:nvGraphicFramePr>
        <p:xfrm>
          <a:off x="827584" y="3284984"/>
          <a:ext cx="6624639" cy="2959100"/>
        </p:xfrm>
        <a:graphic>
          <a:graphicData uri="http://schemas.openxmlformats.org/drawingml/2006/table">
            <a:tbl>
              <a:tblPr firstRow="1" bandRow="1">
                <a:tableStyleId>{5C22544A-7EE6-4342-B048-85BDC9FD1C3A}</a:tableStyleId>
              </a:tblPr>
              <a:tblGrid>
                <a:gridCol w="2208213">
                  <a:extLst>
                    <a:ext uri="{9D8B030D-6E8A-4147-A177-3AD203B41FA5}">
                      <a16:colId xmlns:a16="http://schemas.microsoft.com/office/drawing/2014/main" val="20000"/>
                    </a:ext>
                  </a:extLst>
                </a:gridCol>
                <a:gridCol w="2208213">
                  <a:extLst>
                    <a:ext uri="{9D8B030D-6E8A-4147-A177-3AD203B41FA5}">
                      <a16:colId xmlns:a16="http://schemas.microsoft.com/office/drawing/2014/main" val="20001"/>
                    </a:ext>
                  </a:extLst>
                </a:gridCol>
                <a:gridCol w="2208213">
                  <a:extLst>
                    <a:ext uri="{9D8B030D-6E8A-4147-A177-3AD203B41FA5}">
                      <a16:colId xmlns:a16="http://schemas.microsoft.com/office/drawing/2014/main" val="20002"/>
                    </a:ext>
                  </a:extLst>
                </a:gridCol>
              </a:tblGrid>
              <a:tr h="396344">
                <a:tc rowSpan="2">
                  <a:txBody>
                    <a:bodyPr/>
                    <a:lstStyle/>
                    <a:p>
                      <a:endParaRPr lang="lv-LV" sz="2000" dirty="0"/>
                    </a:p>
                  </a:txBody>
                  <a:tcPr marL="91441" marR="91441" marT="45732" marB="45732"/>
                </a:tc>
                <a:tc gridSpan="2">
                  <a:txBody>
                    <a:bodyPr/>
                    <a:lstStyle/>
                    <a:p>
                      <a:r>
                        <a:rPr lang="lv-LV" sz="2000" dirty="0"/>
                        <a:t>Visa ķermeņa vibrācija,</a:t>
                      </a:r>
                      <a:r>
                        <a:rPr lang="lv-LV" sz="2000" baseline="0" dirty="0"/>
                        <a:t> (m/s </a:t>
                      </a:r>
                      <a:r>
                        <a:rPr lang="lv-LV" sz="2000" baseline="30000" dirty="0"/>
                        <a:t>2</a:t>
                      </a:r>
                      <a:r>
                        <a:rPr lang="lv-LV" sz="2000" baseline="0" dirty="0"/>
                        <a:t>)</a:t>
                      </a:r>
                      <a:endParaRPr lang="lv-LV" sz="2000" baseline="30000" dirty="0"/>
                    </a:p>
                  </a:txBody>
                  <a:tcPr marL="91441" marR="91441" marT="45732" marB="45732"/>
                </a:tc>
                <a:tc hMerge="1">
                  <a:txBody>
                    <a:bodyPr/>
                    <a:lstStyle/>
                    <a:p>
                      <a:endParaRPr lang="lv-LV" dirty="0"/>
                    </a:p>
                  </a:txBody>
                  <a:tcPr/>
                </a:tc>
                <a:extLst>
                  <a:ext uri="{0D108BD9-81ED-4DB2-BD59-A6C34878D82A}">
                    <a16:rowId xmlns:a16="http://schemas.microsoft.com/office/drawing/2014/main" val="10000"/>
                  </a:ext>
                </a:extLst>
              </a:tr>
              <a:tr h="427126">
                <a:tc vMerge="1">
                  <a:txBody>
                    <a:bodyPr/>
                    <a:lstStyle/>
                    <a:p>
                      <a:endParaRPr lang="lv-LV" dirty="0"/>
                    </a:p>
                  </a:txBody>
                  <a:tcPr/>
                </a:tc>
                <a:tc>
                  <a:txBody>
                    <a:bodyPr/>
                    <a:lstStyle/>
                    <a:p>
                      <a:r>
                        <a:rPr lang="lv-LV" sz="2000" dirty="0"/>
                        <a:t>A </a:t>
                      </a:r>
                      <a:r>
                        <a:rPr lang="lv-LV" sz="2000" dirty="0" err="1"/>
                        <a:t>sum</a:t>
                      </a:r>
                      <a:endParaRPr lang="lv-LV" sz="2000" dirty="0"/>
                    </a:p>
                  </a:txBody>
                  <a:tcPr marL="91441" marR="91441" marT="45732" marB="45732"/>
                </a:tc>
                <a:tc>
                  <a:txBody>
                    <a:bodyPr/>
                    <a:lstStyle/>
                    <a:p>
                      <a:r>
                        <a:rPr lang="lv-LV" sz="2000" dirty="0" err="1"/>
                        <a:t>Lex</a:t>
                      </a:r>
                      <a:r>
                        <a:rPr lang="lv-LV" sz="2000" dirty="0"/>
                        <a:t>, 8h</a:t>
                      </a:r>
                    </a:p>
                  </a:txBody>
                  <a:tcPr marL="91441" marR="91441" marT="45732" marB="45732"/>
                </a:tc>
                <a:extLst>
                  <a:ext uri="{0D108BD9-81ED-4DB2-BD59-A6C34878D82A}">
                    <a16:rowId xmlns:a16="http://schemas.microsoft.com/office/drawing/2014/main" val="10001"/>
                  </a:ext>
                </a:extLst>
              </a:tr>
              <a:tr h="427126">
                <a:tc>
                  <a:txBody>
                    <a:bodyPr/>
                    <a:lstStyle/>
                    <a:p>
                      <a:r>
                        <a:rPr lang="lv-LV" sz="2000" dirty="0"/>
                        <a:t>Vidējais</a:t>
                      </a:r>
                    </a:p>
                  </a:txBody>
                  <a:tcPr marL="91441" marR="91441" marT="45732" marB="45732"/>
                </a:tc>
                <a:tc>
                  <a:txBody>
                    <a:bodyPr/>
                    <a:lstStyle/>
                    <a:p>
                      <a:r>
                        <a:rPr lang="lv-LV" sz="2000" dirty="0"/>
                        <a:t>0,16</a:t>
                      </a:r>
                    </a:p>
                  </a:txBody>
                  <a:tcPr marL="91441" marR="91441" marT="45732" marB="45732"/>
                </a:tc>
                <a:tc>
                  <a:txBody>
                    <a:bodyPr/>
                    <a:lstStyle/>
                    <a:p>
                      <a:r>
                        <a:rPr lang="lv-LV" sz="2000" dirty="0"/>
                        <a:t>0,16</a:t>
                      </a:r>
                    </a:p>
                  </a:txBody>
                  <a:tcPr marL="91441" marR="91441" marT="45732" marB="45732"/>
                </a:tc>
                <a:extLst>
                  <a:ext uri="{0D108BD9-81ED-4DB2-BD59-A6C34878D82A}">
                    <a16:rowId xmlns:a16="http://schemas.microsoft.com/office/drawing/2014/main" val="10002"/>
                  </a:ext>
                </a:extLst>
              </a:tr>
              <a:tr h="427126">
                <a:tc>
                  <a:txBody>
                    <a:bodyPr/>
                    <a:lstStyle/>
                    <a:p>
                      <a:r>
                        <a:rPr lang="lv-LV" sz="2000" dirty="0" err="1"/>
                        <a:t>Median</a:t>
                      </a:r>
                      <a:endParaRPr lang="lv-LV" sz="2000" dirty="0"/>
                    </a:p>
                  </a:txBody>
                  <a:tcPr marL="91441" marR="91441" marT="45732" marB="45732"/>
                </a:tc>
                <a:tc>
                  <a:txBody>
                    <a:bodyPr/>
                    <a:lstStyle/>
                    <a:p>
                      <a:r>
                        <a:rPr lang="lv-LV" sz="2000" dirty="0"/>
                        <a:t>0,18</a:t>
                      </a:r>
                    </a:p>
                  </a:txBody>
                  <a:tcPr marL="91441" marR="91441" marT="45732" marB="45732"/>
                </a:tc>
                <a:tc>
                  <a:txBody>
                    <a:bodyPr/>
                    <a:lstStyle/>
                    <a:p>
                      <a:r>
                        <a:rPr lang="lv-LV" sz="2000" dirty="0"/>
                        <a:t>0,16</a:t>
                      </a:r>
                    </a:p>
                  </a:txBody>
                  <a:tcPr marL="91441" marR="91441" marT="45732" marB="45732"/>
                </a:tc>
                <a:extLst>
                  <a:ext uri="{0D108BD9-81ED-4DB2-BD59-A6C34878D82A}">
                    <a16:rowId xmlns:a16="http://schemas.microsoft.com/office/drawing/2014/main" val="10003"/>
                  </a:ext>
                </a:extLst>
              </a:tr>
              <a:tr h="427126">
                <a:tc>
                  <a:txBody>
                    <a:bodyPr/>
                    <a:lstStyle/>
                    <a:p>
                      <a:r>
                        <a:rPr lang="lv-LV" sz="2000" dirty="0"/>
                        <a:t>Min</a:t>
                      </a:r>
                    </a:p>
                  </a:txBody>
                  <a:tcPr marL="91441" marR="91441" marT="45732" marB="45732"/>
                </a:tc>
                <a:tc>
                  <a:txBody>
                    <a:bodyPr/>
                    <a:lstStyle/>
                    <a:p>
                      <a:r>
                        <a:rPr lang="lv-LV" sz="2000" dirty="0"/>
                        <a:t>0,05</a:t>
                      </a:r>
                    </a:p>
                  </a:txBody>
                  <a:tcPr marL="91441" marR="91441" marT="45732" marB="45732"/>
                </a:tc>
                <a:tc>
                  <a:txBody>
                    <a:bodyPr/>
                    <a:lstStyle/>
                    <a:p>
                      <a:r>
                        <a:rPr lang="lv-LV" sz="2000" dirty="0"/>
                        <a:t>0,05</a:t>
                      </a:r>
                    </a:p>
                  </a:txBody>
                  <a:tcPr marL="91441" marR="91441" marT="45732" marB="45732"/>
                </a:tc>
                <a:extLst>
                  <a:ext uri="{0D108BD9-81ED-4DB2-BD59-A6C34878D82A}">
                    <a16:rowId xmlns:a16="http://schemas.microsoft.com/office/drawing/2014/main" val="10004"/>
                  </a:ext>
                </a:extLst>
              </a:tr>
              <a:tr h="427126">
                <a:tc>
                  <a:txBody>
                    <a:bodyPr/>
                    <a:lstStyle/>
                    <a:p>
                      <a:r>
                        <a:rPr lang="lv-LV" sz="2000" dirty="0" err="1"/>
                        <a:t>Max</a:t>
                      </a:r>
                      <a:endParaRPr lang="lv-LV" sz="2000" dirty="0"/>
                    </a:p>
                  </a:txBody>
                  <a:tcPr marL="91441" marR="91441" marT="45732" marB="45732"/>
                </a:tc>
                <a:tc>
                  <a:txBody>
                    <a:bodyPr/>
                    <a:lstStyle/>
                    <a:p>
                      <a:r>
                        <a:rPr lang="lv-LV" sz="2000" dirty="0"/>
                        <a:t>0,26</a:t>
                      </a:r>
                    </a:p>
                  </a:txBody>
                  <a:tcPr marL="91441" marR="91441" marT="45732" marB="45732"/>
                </a:tc>
                <a:tc>
                  <a:txBody>
                    <a:bodyPr/>
                    <a:lstStyle/>
                    <a:p>
                      <a:r>
                        <a:rPr lang="lv-LV" sz="2000" dirty="0"/>
                        <a:t>0,32</a:t>
                      </a:r>
                    </a:p>
                  </a:txBody>
                  <a:tcPr marL="91441" marR="91441" marT="45732" marB="45732"/>
                </a:tc>
                <a:extLst>
                  <a:ext uri="{0D108BD9-81ED-4DB2-BD59-A6C34878D82A}">
                    <a16:rowId xmlns:a16="http://schemas.microsoft.com/office/drawing/2014/main" val="10005"/>
                  </a:ext>
                </a:extLst>
              </a:tr>
              <a:tr h="427126">
                <a:tc>
                  <a:txBody>
                    <a:bodyPr/>
                    <a:lstStyle/>
                    <a:p>
                      <a:r>
                        <a:rPr lang="lv-LV" sz="2000" dirty="0">
                          <a:solidFill>
                            <a:srgbClr val="7030A0"/>
                          </a:solidFill>
                        </a:rPr>
                        <a:t>AER</a:t>
                      </a:r>
                    </a:p>
                  </a:txBody>
                  <a:tcPr marL="91441" marR="91441" marT="45732" marB="45732"/>
                </a:tc>
                <a:tc>
                  <a:txBody>
                    <a:bodyPr/>
                    <a:lstStyle/>
                    <a:p>
                      <a:r>
                        <a:rPr lang="lv-LV" sz="2000" dirty="0">
                          <a:solidFill>
                            <a:srgbClr val="7030A0"/>
                          </a:solidFill>
                        </a:rPr>
                        <a:t>1,15</a:t>
                      </a:r>
                    </a:p>
                  </a:txBody>
                  <a:tcPr marL="91441" marR="91441" marT="45732" marB="45732"/>
                </a:tc>
                <a:tc>
                  <a:txBody>
                    <a:bodyPr/>
                    <a:lstStyle/>
                    <a:p>
                      <a:r>
                        <a:rPr lang="lv-LV" sz="2000" dirty="0">
                          <a:solidFill>
                            <a:srgbClr val="7030A0"/>
                          </a:solidFill>
                        </a:rPr>
                        <a:t>1,15</a:t>
                      </a:r>
                    </a:p>
                  </a:txBody>
                  <a:tcPr marL="91441" marR="91441" marT="45732" marB="45732"/>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4423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014B29-7C30-4940-B846-70EFD02DAFCA}"/>
              </a:ext>
            </a:extLst>
          </p:cNvPr>
          <p:cNvSpPr>
            <a:spLocks noGrp="1"/>
          </p:cNvSpPr>
          <p:nvPr>
            <p:ph idx="1"/>
          </p:nvPr>
        </p:nvSpPr>
        <p:spPr/>
        <p:txBody>
          <a:bodyPr/>
          <a:lstStyle/>
          <a:p>
            <a:pPr marL="0" indent="0">
              <a:buNone/>
            </a:pPr>
            <a:r>
              <a:rPr lang="lv-LV" sz="2000" dirty="0"/>
              <a:t>Vai darbs ir saistīts ar avotiem, kas izdala:</a:t>
            </a:r>
          </a:p>
          <a:p>
            <a:pPr>
              <a:buFontTx/>
              <a:buChar char="-"/>
            </a:pPr>
            <a:r>
              <a:rPr lang="lv-LV" sz="2000" dirty="0"/>
              <a:t>elektromagnētisko starojumu?</a:t>
            </a:r>
          </a:p>
          <a:p>
            <a:pPr>
              <a:buFontTx/>
              <a:buChar char="-"/>
            </a:pPr>
            <a:r>
              <a:rPr lang="lv-LV" sz="2000" dirty="0"/>
              <a:t>lāzera starojumu?</a:t>
            </a:r>
          </a:p>
          <a:p>
            <a:pPr>
              <a:buFontTx/>
              <a:buChar char="-"/>
            </a:pPr>
            <a:r>
              <a:rPr lang="lv-LV" sz="2000" dirty="0"/>
              <a:t>ultravioleto starojumu?</a:t>
            </a:r>
          </a:p>
          <a:p>
            <a:pPr>
              <a:buFontTx/>
              <a:buChar char="-"/>
            </a:pPr>
            <a:r>
              <a:rPr lang="lv-LV" sz="2000" dirty="0"/>
              <a:t>infrasarkano (siltuma) starojumu?</a:t>
            </a:r>
          </a:p>
          <a:p>
            <a:pPr marL="0" indent="0">
              <a:buNone/>
            </a:pPr>
            <a:r>
              <a:rPr lang="lv-LV" sz="2000" dirty="0"/>
              <a:t>Vai: </a:t>
            </a:r>
          </a:p>
          <a:p>
            <a:pPr>
              <a:buFontTx/>
              <a:buChar char="-"/>
            </a:pPr>
            <a:r>
              <a:rPr lang="lv-LV" sz="2000" dirty="0"/>
              <a:t>vietas, kur tiek veikti </a:t>
            </a:r>
            <a:r>
              <a:rPr lang="lv-LV" sz="2000" b="1" dirty="0"/>
              <a:t>metināšanas</a:t>
            </a:r>
            <a:r>
              <a:rPr lang="lv-LV" sz="2000" dirty="0"/>
              <a:t> darbi, ir </a:t>
            </a:r>
            <a:r>
              <a:rPr lang="lv-LV" sz="2000" b="1" dirty="0"/>
              <a:t>norobežotas ar aizslietņiem</a:t>
            </a:r>
            <a:r>
              <a:rPr lang="lv-LV" sz="2000" dirty="0"/>
              <a:t> no citām darba vietām (t.sk. uz augšu, ja telpā strādā kravas celtnis)?</a:t>
            </a:r>
          </a:p>
          <a:p>
            <a:pPr>
              <a:buFontTx/>
              <a:buChar char="-"/>
            </a:pPr>
            <a:r>
              <a:rPr lang="lv-LV" sz="2000" dirty="0"/>
              <a:t> ir nepieciešami starojuma laboratoriskie mērījumi?</a:t>
            </a:r>
          </a:p>
          <a:p>
            <a:endParaRPr lang="lv-LV" sz="2000" dirty="0"/>
          </a:p>
        </p:txBody>
      </p:sp>
      <p:sp>
        <p:nvSpPr>
          <p:cNvPr id="3" name="Title 2">
            <a:extLst>
              <a:ext uri="{FF2B5EF4-FFF2-40B4-BE49-F238E27FC236}">
                <a16:creationId xmlns:a16="http://schemas.microsoft.com/office/drawing/2014/main" id="{F8622C49-3C54-45CD-9DAD-2B3465E75AAE}"/>
              </a:ext>
            </a:extLst>
          </p:cNvPr>
          <p:cNvSpPr>
            <a:spLocks noGrp="1"/>
          </p:cNvSpPr>
          <p:nvPr>
            <p:ph type="title"/>
          </p:nvPr>
        </p:nvSpPr>
        <p:spPr/>
        <p:txBody>
          <a:bodyPr/>
          <a:lstStyle/>
          <a:p>
            <a:r>
              <a:rPr lang="lv-LV" dirty="0"/>
              <a:t>Starojums</a:t>
            </a:r>
          </a:p>
        </p:txBody>
      </p:sp>
    </p:spTree>
    <p:extLst>
      <p:ext uri="{BB962C8B-B14F-4D97-AF65-F5344CB8AC3E}">
        <p14:creationId xmlns:p14="http://schemas.microsoft.com/office/powerpoint/2010/main" val="3137316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a:extLst>
              <a:ext uri="{FF2B5EF4-FFF2-40B4-BE49-F238E27FC236}">
                <a16:creationId xmlns:a16="http://schemas.microsoft.com/office/drawing/2014/main" id="{94B8D158-8E52-4743-A1B7-491596255884}"/>
              </a:ext>
            </a:extLst>
          </p:cNvPr>
          <p:cNvSpPr>
            <a:spLocks noGrp="1"/>
          </p:cNvSpPr>
          <p:nvPr>
            <p:ph idx="1"/>
          </p:nvPr>
        </p:nvSpPr>
        <p:spPr>
          <a:xfrm>
            <a:off x="419100" y="404664"/>
            <a:ext cx="8305800" cy="5257800"/>
          </a:xfrm>
        </p:spPr>
        <p:txBody>
          <a:bodyPr/>
          <a:lstStyle/>
          <a:p>
            <a:pPr marL="0" indent="0" eaLnBrk="1" hangingPunct="1">
              <a:lnSpc>
                <a:spcPct val="90000"/>
              </a:lnSpc>
              <a:buNone/>
            </a:pPr>
            <a:r>
              <a:rPr lang="lv-LV" altLang="en-US" sz="2400" b="1" dirty="0"/>
              <a:t>Ultravioletais starojums</a:t>
            </a:r>
          </a:p>
          <a:p>
            <a:pPr marL="533400" lvl="1" indent="0" eaLnBrk="1" hangingPunct="1">
              <a:lnSpc>
                <a:spcPct val="90000"/>
              </a:lnSpc>
              <a:buNone/>
            </a:pPr>
            <a:r>
              <a:rPr lang="lv-LV" altLang="en-US" sz="2400" dirty="0"/>
              <a:t>- Lielākā problēma – metināšana (ļoti intensīvs UV starojums)</a:t>
            </a:r>
          </a:p>
          <a:p>
            <a:pPr marL="533400" lvl="1" indent="0" eaLnBrk="1" hangingPunct="1">
              <a:lnSpc>
                <a:spcPct val="90000"/>
              </a:lnSpc>
              <a:buNone/>
            </a:pPr>
            <a:r>
              <a:rPr lang="lv-LV" altLang="en-US" sz="2400" dirty="0"/>
              <a:t>- Virkne citu avotu, tai skaitā – strādājot ārpus telpām - saule</a:t>
            </a:r>
          </a:p>
          <a:p>
            <a:pPr marL="0" indent="0" eaLnBrk="1" hangingPunct="1">
              <a:lnSpc>
                <a:spcPct val="90000"/>
              </a:lnSpc>
              <a:buNone/>
            </a:pPr>
            <a:r>
              <a:rPr lang="lv-LV" altLang="en-US" sz="2400" b="1" dirty="0"/>
              <a:t>Infrasarkanais starojums</a:t>
            </a:r>
          </a:p>
          <a:p>
            <a:pPr marL="533400" lvl="1" indent="0" eaLnBrk="1" hangingPunct="1">
              <a:lnSpc>
                <a:spcPct val="90000"/>
              </a:lnSpc>
              <a:buNone/>
            </a:pPr>
            <a:r>
              <a:rPr lang="lv-LV" altLang="en-US" sz="2400" dirty="0"/>
              <a:t>- Citiem vārdiem sakot – karstuma starojums! (kausēšana </a:t>
            </a:r>
            <a:r>
              <a:rPr lang="lv-LV" altLang="en-US" sz="2400" dirty="0" err="1"/>
              <a:t>utm</a:t>
            </a:r>
            <a:r>
              <a:rPr lang="lv-LV" altLang="en-US" sz="2400" dirty="0"/>
              <a:t> </a:t>
            </a:r>
            <a:r>
              <a:rPr lang="lv-LV" altLang="en-US" sz="2400" dirty="0" err="1"/>
              <a:t>ldz</a:t>
            </a:r>
            <a:r>
              <a:rPr lang="lv-LV" altLang="en-US" sz="2400" dirty="0"/>
              <a:t>.)</a:t>
            </a:r>
          </a:p>
          <a:p>
            <a:pPr marL="0" indent="0" eaLnBrk="1" hangingPunct="1">
              <a:lnSpc>
                <a:spcPct val="90000"/>
              </a:lnSpc>
              <a:buNone/>
            </a:pPr>
            <a:r>
              <a:rPr lang="lv-LV" altLang="en-US" sz="2400" b="1" dirty="0"/>
              <a:t>Citi starojumi </a:t>
            </a:r>
            <a:r>
              <a:rPr lang="lv-LV" altLang="en-US" sz="2400" dirty="0"/>
              <a:t>(piemēram, jonizējošais – dažādiem testiem, elektromagnētiskais – metāllūžņu apstrāde, lielu jaudu iekārtas u.c.)</a:t>
            </a:r>
          </a:p>
        </p:txBody>
      </p:sp>
    </p:spTree>
    <p:extLst>
      <p:ext uri="{BB962C8B-B14F-4D97-AF65-F5344CB8AC3E}">
        <p14:creationId xmlns:p14="http://schemas.microsoft.com/office/powerpoint/2010/main" val="1238663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1034C-5FD0-4661-98B7-2B447C9D8941}"/>
              </a:ext>
            </a:extLst>
          </p:cNvPr>
          <p:cNvSpPr>
            <a:spLocks noGrp="1"/>
          </p:cNvSpPr>
          <p:nvPr>
            <p:ph idx="1"/>
          </p:nvPr>
        </p:nvSpPr>
        <p:spPr>
          <a:xfrm>
            <a:off x="857225" y="1428750"/>
            <a:ext cx="4074816" cy="4714875"/>
          </a:xfrm>
        </p:spPr>
        <p:txBody>
          <a:bodyPr/>
          <a:lstStyle/>
          <a:p>
            <a:pPr marL="0" indent="0">
              <a:buNone/>
            </a:pPr>
            <a:r>
              <a:rPr lang="lv-LV" sz="2000" dirty="0"/>
              <a:t>Vai:</a:t>
            </a:r>
          </a:p>
          <a:p>
            <a:pPr>
              <a:buFontTx/>
              <a:buChar char="-"/>
            </a:pPr>
            <a:r>
              <a:rPr lang="lv-LV" sz="2000" dirty="0"/>
              <a:t>darba vieta ir nodrošināta ar pietiekamu apgaismojumu, t.sk. lokālo?</a:t>
            </a:r>
          </a:p>
          <a:p>
            <a:pPr>
              <a:buFontTx/>
              <a:buChar char="-"/>
            </a:pPr>
            <a:r>
              <a:rPr lang="lv-LV" sz="2000" dirty="0"/>
              <a:t>ir nepieciešami apgaismojuma laboratoriskie mērījumi?</a:t>
            </a:r>
          </a:p>
          <a:p>
            <a:endParaRPr lang="lv-LV" sz="2000" dirty="0"/>
          </a:p>
        </p:txBody>
      </p:sp>
      <p:sp>
        <p:nvSpPr>
          <p:cNvPr id="3" name="Title 2">
            <a:extLst>
              <a:ext uri="{FF2B5EF4-FFF2-40B4-BE49-F238E27FC236}">
                <a16:creationId xmlns:a16="http://schemas.microsoft.com/office/drawing/2014/main" id="{E9C9566C-39CF-4D5C-A070-32FA8695E601}"/>
              </a:ext>
            </a:extLst>
          </p:cNvPr>
          <p:cNvSpPr>
            <a:spLocks noGrp="1"/>
          </p:cNvSpPr>
          <p:nvPr>
            <p:ph type="title"/>
          </p:nvPr>
        </p:nvSpPr>
        <p:spPr/>
        <p:txBody>
          <a:bodyPr/>
          <a:lstStyle/>
          <a:p>
            <a:r>
              <a:rPr lang="lv-LV" dirty="0"/>
              <a:t>Apgaismojums</a:t>
            </a:r>
          </a:p>
        </p:txBody>
      </p:sp>
      <p:pic>
        <p:nvPicPr>
          <p:cNvPr id="5" name="Picture 4">
            <a:extLst>
              <a:ext uri="{FF2B5EF4-FFF2-40B4-BE49-F238E27FC236}">
                <a16:creationId xmlns:a16="http://schemas.microsoft.com/office/drawing/2014/main" id="{CF8E7DBD-59A8-4DF4-B730-752C01F0BF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886408"/>
            <a:ext cx="3044832" cy="5085184"/>
          </a:xfrm>
          <a:prstGeom prst="rect">
            <a:avLst/>
          </a:prstGeom>
        </p:spPr>
      </p:pic>
    </p:spTree>
    <p:extLst>
      <p:ext uri="{BB962C8B-B14F-4D97-AF65-F5344CB8AC3E}">
        <p14:creationId xmlns:p14="http://schemas.microsoft.com/office/powerpoint/2010/main" val="7844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1F772400-82F4-43BC-9865-85FD97951696}"/>
              </a:ext>
            </a:extLst>
          </p:cNvPr>
          <p:cNvSpPr>
            <a:spLocks noGrp="1"/>
          </p:cNvSpPr>
          <p:nvPr>
            <p:ph type="title"/>
          </p:nvPr>
        </p:nvSpPr>
        <p:spPr>
          <a:xfrm>
            <a:off x="381000" y="274638"/>
            <a:ext cx="8305800" cy="715962"/>
          </a:xfrm>
        </p:spPr>
        <p:txBody>
          <a:bodyPr/>
          <a:lstStyle/>
          <a:p>
            <a:pPr eaLnBrk="1" hangingPunct="1"/>
            <a:r>
              <a:rPr lang="lv-LV" altLang="lv-LV" dirty="0"/>
              <a:t>Apgaismojums (</a:t>
            </a:r>
            <a:r>
              <a:rPr lang="lv-LV" altLang="lv-LV" dirty="0" err="1"/>
              <a:t>Lx</a:t>
            </a:r>
            <a:r>
              <a:rPr lang="lv-LV" altLang="lv-LV" dirty="0"/>
              <a:t>) – dažādos darbos</a:t>
            </a:r>
          </a:p>
        </p:txBody>
      </p:sp>
      <p:graphicFrame>
        <p:nvGraphicFramePr>
          <p:cNvPr id="5" name="Content Placeholder 4">
            <a:extLst>
              <a:ext uri="{FF2B5EF4-FFF2-40B4-BE49-F238E27FC236}">
                <a16:creationId xmlns:a16="http://schemas.microsoft.com/office/drawing/2014/main" id="{0E9256B0-C09C-40EB-9C7F-C34477B53DDC}"/>
              </a:ext>
            </a:extLst>
          </p:cNvPr>
          <p:cNvGraphicFramePr>
            <a:graphicFrameLocks noGrp="1"/>
          </p:cNvGraphicFramePr>
          <p:nvPr>
            <p:ph idx="1"/>
          </p:nvPr>
        </p:nvGraphicFramePr>
        <p:xfrm>
          <a:off x="304800" y="1066800"/>
          <a:ext cx="8381999" cy="4353580"/>
        </p:xfrm>
        <a:graphic>
          <a:graphicData uri="http://schemas.openxmlformats.org/drawingml/2006/table">
            <a:tbl>
              <a:tblPr firstRow="1" bandRow="1">
                <a:tableStyleId>{5C22544A-7EE6-4342-B048-85BDC9FD1C3A}</a:tableStyleId>
              </a:tblPr>
              <a:tblGrid>
                <a:gridCol w="1063190">
                  <a:extLst>
                    <a:ext uri="{9D8B030D-6E8A-4147-A177-3AD203B41FA5}">
                      <a16:colId xmlns:a16="http://schemas.microsoft.com/office/drawing/2014/main" val="20000"/>
                    </a:ext>
                  </a:extLst>
                </a:gridCol>
                <a:gridCol w="1764345">
                  <a:extLst>
                    <a:ext uri="{9D8B030D-6E8A-4147-A177-3AD203B41FA5}">
                      <a16:colId xmlns:a16="http://schemas.microsoft.com/office/drawing/2014/main" val="20001"/>
                    </a:ext>
                  </a:extLst>
                </a:gridCol>
                <a:gridCol w="1851488">
                  <a:extLst>
                    <a:ext uri="{9D8B030D-6E8A-4147-A177-3AD203B41FA5}">
                      <a16:colId xmlns:a16="http://schemas.microsoft.com/office/drawing/2014/main" val="20002"/>
                    </a:ext>
                  </a:extLst>
                </a:gridCol>
                <a:gridCol w="1851488">
                  <a:extLst>
                    <a:ext uri="{9D8B030D-6E8A-4147-A177-3AD203B41FA5}">
                      <a16:colId xmlns:a16="http://schemas.microsoft.com/office/drawing/2014/main" val="20003"/>
                    </a:ext>
                  </a:extLst>
                </a:gridCol>
                <a:gridCol w="1851488">
                  <a:extLst>
                    <a:ext uri="{9D8B030D-6E8A-4147-A177-3AD203B41FA5}">
                      <a16:colId xmlns:a16="http://schemas.microsoft.com/office/drawing/2014/main" val="20004"/>
                    </a:ext>
                  </a:extLst>
                </a:gridCol>
              </a:tblGrid>
              <a:tr h="533378">
                <a:tc>
                  <a:txBody>
                    <a:bodyPr/>
                    <a:lstStyle/>
                    <a:p>
                      <a:endParaRPr lang="lv-LV" sz="2400" dirty="0"/>
                    </a:p>
                  </a:txBody>
                  <a:tcPr marT="45718" marB="45718"/>
                </a:tc>
                <a:tc>
                  <a:txBody>
                    <a:bodyPr/>
                    <a:lstStyle/>
                    <a:p>
                      <a:r>
                        <a:rPr lang="lv-LV" sz="2400" baseline="0" dirty="0"/>
                        <a:t>FRĒZĒŠANA</a:t>
                      </a:r>
                      <a:endParaRPr lang="lv-LV" sz="2400" dirty="0"/>
                    </a:p>
                  </a:txBody>
                  <a:tcPr marT="45718" marB="45718"/>
                </a:tc>
                <a:tc>
                  <a:txBody>
                    <a:bodyPr/>
                    <a:lstStyle/>
                    <a:p>
                      <a:r>
                        <a:rPr lang="lv-LV" sz="2400" baseline="0" dirty="0"/>
                        <a:t>VIRPOŠANA</a:t>
                      </a:r>
                      <a:endParaRPr lang="lv-LV" sz="2400" dirty="0"/>
                    </a:p>
                  </a:txBody>
                  <a:tcPr marT="45718" marB="45718"/>
                </a:tc>
                <a:tc>
                  <a:txBody>
                    <a:bodyPr/>
                    <a:lstStyle/>
                    <a:p>
                      <a:r>
                        <a:rPr lang="lv-LV" sz="2400" dirty="0"/>
                        <a:t>SLĪPĒŠANA</a:t>
                      </a:r>
                    </a:p>
                  </a:txBody>
                  <a:tcPr marT="45718" marB="45718"/>
                </a:tc>
                <a:tc>
                  <a:txBody>
                    <a:bodyPr/>
                    <a:lstStyle/>
                    <a:p>
                      <a:r>
                        <a:rPr lang="lv-LV" sz="2400" dirty="0"/>
                        <a:t>ZĀĢĒŠANA</a:t>
                      </a:r>
                    </a:p>
                  </a:txBody>
                  <a:tcPr marT="45718" marB="45718"/>
                </a:tc>
                <a:extLst>
                  <a:ext uri="{0D108BD9-81ED-4DB2-BD59-A6C34878D82A}">
                    <a16:rowId xmlns:a16="http://schemas.microsoft.com/office/drawing/2014/main" val="10000"/>
                  </a:ext>
                </a:extLst>
              </a:tr>
              <a:tr h="680236">
                <a:tc>
                  <a:txBody>
                    <a:bodyPr/>
                    <a:lstStyle/>
                    <a:p>
                      <a:r>
                        <a:rPr lang="lv-LV" sz="2400" baseline="0" dirty="0"/>
                        <a:t>skaits</a:t>
                      </a:r>
                      <a:endParaRPr lang="lv-LV" sz="2400" dirty="0"/>
                    </a:p>
                  </a:txBody>
                  <a:tcPr marT="45718" marB="45718"/>
                </a:tc>
                <a:tc>
                  <a:txBody>
                    <a:bodyPr/>
                    <a:lstStyle/>
                    <a:p>
                      <a:pPr algn="ctr"/>
                      <a:r>
                        <a:rPr lang="lv-LV" sz="2400" dirty="0"/>
                        <a:t>n=14</a:t>
                      </a:r>
                    </a:p>
                  </a:txBody>
                  <a:tcPr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2400" dirty="0"/>
                        <a:t>n=21</a:t>
                      </a:r>
                    </a:p>
                  </a:txBody>
                  <a:tcPr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2400" dirty="0"/>
                        <a:t>n=20</a:t>
                      </a:r>
                    </a:p>
                  </a:txBody>
                  <a:tcPr marT="45718" marB="45718"/>
                </a:tc>
                <a:tc>
                  <a:txBody>
                    <a:bodyPr/>
                    <a:lstStyle/>
                    <a:p>
                      <a:r>
                        <a:rPr lang="lv-LV" sz="2400" dirty="0"/>
                        <a:t>n=31</a:t>
                      </a:r>
                    </a:p>
                  </a:txBody>
                  <a:tcPr marT="45718" marB="45718"/>
                </a:tc>
                <a:extLst>
                  <a:ext uri="{0D108BD9-81ED-4DB2-BD59-A6C34878D82A}">
                    <a16:rowId xmlns:a16="http://schemas.microsoft.com/office/drawing/2014/main" val="10001"/>
                  </a:ext>
                </a:extLst>
              </a:tr>
              <a:tr h="506858">
                <a:tc>
                  <a:txBody>
                    <a:bodyPr/>
                    <a:lstStyle/>
                    <a:p>
                      <a:r>
                        <a:rPr lang="lv-LV" sz="2400" dirty="0"/>
                        <a:t>Vid.</a:t>
                      </a:r>
                    </a:p>
                  </a:txBody>
                  <a:tcPr marT="45718" marB="45718"/>
                </a:tc>
                <a:tc>
                  <a:txBody>
                    <a:bodyPr/>
                    <a:lstStyle/>
                    <a:p>
                      <a:pPr algn="ctr"/>
                      <a:r>
                        <a:rPr lang="lv-LV" sz="2400" dirty="0"/>
                        <a:t>637,6</a:t>
                      </a:r>
                    </a:p>
                  </a:txBody>
                  <a:tcPr marT="45718" marB="45718"/>
                </a:tc>
                <a:tc>
                  <a:txBody>
                    <a:bodyPr/>
                    <a:lstStyle/>
                    <a:p>
                      <a:pPr algn="ctr"/>
                      <a:r>
                        <a:rPr lang="lv-LV" sz="2400" dirty="0"/>
                        <a:t>595,4</a:t>
                      </a:r>
                    </a:p>
                  </a:txBody>
                  <a:tcPr marT="45718" marB="45718"/>
                </a:tc>
                <a:tc>
                  <a:txBody>
                    <a:bodyPr/>
                    <a:lstStyle/>
                    <a:p>
                      <a:pPr algn="ctr"/>
                      <a:r>
                        <a:rPr lang="lv-LV" sz="2400" dirty="0"/>
                        <a:t>476,6</a:t>
                      </a:r>
                    </a:p>
                  </a:txBody>
                  <a:tcPr marT="45718" marB="45718"/>
                </a:tc>
                <a:tc>
                  <a:txBody>
                    <a:bodyPr/>
                    <a:lstStyle/>
                    <a:p>
                      <a:pPr algn="ctr"/>
                      <a:r>
                        <a:rPr lang="lv-LV" sz="2400" dirty="0"/>
                        <a:t>502,0</a:t>
                      </a:r>
                    </a:p>
                  </a:txBody>
                  <a:tcPr marT="45718" marB="45718"/>
                </a:tc>
                <a:extLst>
                  <a:ext uri="{0D108BD9-81ED-4DB2-BD59-A6C34878D82A}">
                    <a16:rowId xmlns:a16="http://schemas.microsoft.com/office/drawing/2014/main" val="10002"/>
                  </a:ext>
                </a:extLst>
              </a:tr>
              <a:tr h="822956">
                <a:tc>
                  <a:txBody>
                    <a:bodyPr/>
                    <a:lstStyle/>
                    <a:p>
                      <a:r>
                        <a:rPr lang="lv-LV" sz="2400" dirty="0" err="1"/>
                        <a:t>Median</a:t>
                      </a:r>
                      <a:endParaRPr lang="lv-LV" sz="2400" dirty="0"/>
                    </a:p>
                  </a:txBody>
                  <a:tcPr marT="45718" marB="45718"/>
                </a:tc>
                <a:tc>
                  <a:txBody>
                    <a:bodyPr/>
                    <a:lstStyle/>
                    <a:p>
                      <a:pPr algn="ctr"/>
                      <a:r>
                        <a:rPr lang="lv-LV" sz="2400" dirty="0"/>
                        <a:t>572,5</a:t>
                      </a:r>
                    </a:p>
                  </a:txBody>
                  <a:tcPr marT="45718" marB="45718"/>
                </a:tc>
                <a:tc>
                  <a:txBody>
                    <a:bodyPr/>
                    <a:lstStyle/>
                    <a:p>
                      <a:pPr algn="ctr"/>
                      <a:r>
                        <a:rPr lang="lv-LV" sz="2400" dirty="0"/>
                        <a:t>411,0</a:t>
                      </a:r>
                    </a:p>
                  </a:txBody>
                  <a:tcPr marT="45718" marB="45718"/>
                </a:tc>
                <a:tc>
                  <a:txBody>
                    <a:bodyPr/>
                    <a:lstStyle/>
                    <a:p>
                      <a:pPr algn="ctr"/>
                      <a:r>
                        <a:rPr lang="lv-LV" sz="2400" dirty="0"/>
                        <a:t>353,5</a:t>
                      </a:r>
                    </a:p>
                  </a:txBody>
                  <a:tcPr marT="45718" marB="45718"/>
                </a:tc>
                <a:tc>
                  <a:txBody>
                    <a:bodyPr/>
                    <a:lstStyle/>
                    <a:p>
                      <a:pPr algn="ctr"/>
                      <a:r>
                        <a:rPr lang="lv-LV" sz="2400" dirty="0"/>
                        <a:t>303,0</a:t>
                      </a:r>
                    </a:p>
                  </a:txBody>
                  <a:tcPr marT="45718" marB="45718"/>
                </a:tc>
                <a:extLst>
                  <a:ext uri="{0D108BD9-81ED-4DB2-BD59-A6C34878D82A}">
                    <a16:rowId xmlns:a16="http://schemas.microsoft.com/office/drawing/2014/main" val="10003"/>
                  </a:ext>
                </a:extLst>
              </a:tr>
              <a:tr h="506858">
                <a:tc>
                  <a:txBody>
                    <a:bodyPr/>
                    <a:lstStyle/>
                    <a:p>
                      <a:r>
                        <a:rPr lang="lv-LV" sz="2400" dirty="0"/>
                        <a:t>Min</a:t>
                      </a:r>
                    </a:p>
                  </a:txBody>
                  <a:tcPr marT="45718" marB="45718"/>
                </a:tc>
                <a:tc>
                  <a:txBody>
                    <a:bodyPr/>
                    <a:lstStyle/>
                    <a:p>
                      <a:pPr algn="ctr"/>
                      <a:r>
                        <a:rPr lang="lv-LV" sz="2400" dirty="0"/>
                        <a:t>247</a:t>
                      </a:r>
                    </a:p>
                  </a:txBody>
                  <a:tcPr marT="45718" marB="45718"/>
                </a:tc>
                <a:tc>
                  <a:txBody>
                    <a:bodyPr/>
                    <a:lstStyle/>
                    <a:p>
                      <a:pPr algn="ctr"/>
                      <a:r>
                        <a:rPr lang="lv-LV" sz="2400" dirty="0"/>
                        <a:t>134,0</a:t>
                      </a:r>
                    </a:p>
                  </a:txBody>
                  <a:tcPr marT="45718" marB="45718"/>
                </a:tc>
                <a:tc>
                  <a:txBody>
                    <a:bodyPr/>
                    <a:lstStyle/>
                    <a:p>
                      <a:pPr algn="ctr"/>
                      <a:r>
                        <a:rPr lang="lv-LV" sz="2400" dirty="0"/>
                        <a:t>199,0</a:t>
                      </a:r>
                    </a:p>
                  </a:txBody>
                  <a:tcPr marT="45718" marB="45718"/>
                </a:tc>
                <a:tc>
                  <a:txBody>
                    <a:bodyPr/>
                    <a:lstStyle/>
                    <a:p>
                      <a:pPr algn="ctr"/>
                      <a:r>
                        <a:rPr lang="lv-LV" sz="2400" dirty="0"/>
                        <a:t>67,0</a:t>
                      </a:r>
                    </a:p>
                  </a:txBody>
                  <a:tcPr marT="45718" marB="45718"/>
                </a:tc>
                <a:extLst>
                  <a:ext uri="{0D108BD9-81ED-4DB2-BD59-A6C34878D82A}">
                    <a16:rowId xmlns:a16="http://schemas.microsoft.com/office/drawing/2014/main" val="10004"/>
                  </a:ext>
                </a:extLst>
              </a:tr>
              <a:tr h="506858">
                <a:tc>
                  <a:txBody>
                    <a:bodyPr/>
                    <a:lstStyle/>
                    <a:p>
                      <a:r>
                        <a:rPr lang="lv-LV" sz="2400" dirty="0" err="1"/>
                        <a:t>Max</a:t>
                      </a:r>
                      <a:endParaRPr lang="lv-LV" sz="2400" dirty="0"/>
                    </a:p>
                  </a:txBody>
                  <a:tcPr marT="45718" marB="45718"/>
                </a:tc>
                <a:tc>
                  <a:txBody>
                    <a:bodyPr/>
                    <a:lstStyle/>
                    <a:p>
                      <a:pPr algn="ctr"/>
                      <a:r>
                        <a:rPr lang="lv-LV" sz="2400" dirty="0"/>
                        <a:t>1585</a:t>
                      </a:r>
                    </a:p>
                  </a:txBody>
                  <a:tcPr marT="45718" marB="45718"/>
                </a:tc>
                <a:tc>
                  <a:txBody>
                    <a:bodyPr/>
                    <a:lstStyle/>
                    <a:p>
                      <a:pPr algn="ctr"/>
                      <a:r>
                        <a:rPr lang="lv-LV" sz="2400" dirty="0"/>
                        <a:t>2450</a:t>
                      </a:r>
                    </a:p>
                  </a:txBody>
                  <a:tcPr marT="45718" marB="45718"/>
                </a:tc>
                <a:tc>
                  <a:txBody>
                    <a:bodyPr/>
                    <a:lstStyle/>
                    <a:p>
                      <a:pPr algn="ctr"/>
                      <a:r>
                        <a:rPr lang="lv-LV" sz="2400" dirty="0"/>
                        <a:t>2638,0</a:t>
                      </a:r>
                    </a:p>
                  </a:txBody>
                  <a:tcPr marT="45718" marB="45718"/>
                </a:tc>
                <a:tc>
                  <a:txBody>
                    <a:bodyPr/>
                    <a:lstStyle/>
                    <a:p>
                      <a:pPr algn="ctr"/>
                      <a:r>
                        <a:rPr lang="lv-LV" sz="2400" dirty="0"/>
                        <a:t>2638,0</a:t>
                      </a:r>
                    </a:p>
                  </a:txBody>
                  <a:tcPr marT="45718" marB="45718"/>
                </a:tc>
                <a:extLst>
                  <a:ext uri="{0D108BD9-81ED-4DB2-BD59-A6C34878D82A}">
                    <a16:rowId xmlns:a16="http://schemas.microsoft.com/office/drawing/2014/main" val="10005"/>
                  </a:ext>
                </a:extLst>
              </a:tr>
              <a:tr h="506858">
                <a:tc>
                  <a:txBody>
                    <a:bodyPr/>
                    <a:lstStyle/>
                    <a:p>
                      <a:r>
                        <a:rPr lang="lv-LV" sz="2400" dirty="0">
                          <a:solidFill>
                            <a:srgbClr val="7030A0"/>
                          </a:solidFill>
                        </a:rPr>
                        <a:t>AER</a:t>
                      </a:r>
                    </a:p>
                  </a:txBody>
                  <a:tcPr marT="45718" marB="45718"/>
                </a:tc>
                <a:tc>
                  <a:txBody>
                    <a:bodyPr/>
                    <a:lstStyle/>
                    <a:p>
                      <a:pPr algn="ctr"/>
                      <a:r>
                        <a:rPr lang="lv-LV" sz="2400" dirty="0">
                          <a:solidFill>
                            <a:srgbClr val="7030A0"/>
                          </a:solidFill>
                        </a:rPr>
                        <a:t>500</a:t>
                      </a:r>
                    </a:p>
                  </a:txBody>
                  <a:tcPr marT="45718" marB="45718"/>
                </a:tc>
                <a:tc>
                  <a:txBody>
                    <a:bodyPr/>
                    <a:lstStyle/>
                    <a:p>
                      <a:pPr algn="ctr"/>
                      <a:r>
                        <a:rPr lang="lv-LV" sz="2400" dirty="0">
                          <a:solidFill>
                            <a:srgbClr val="7030A0"/>
                          </a:solidFill>
                        </a:rPr>
                        <a:t>500</a:t>
                      </a:r>
                    </a:p>
                  </a:txBody>
                  <a:tcPr marT="45718" marB="45718"/>
                </a:tc>
                <a:tc>
                  <a:txBody>
                    <a:bodyPr/>
                    <a:lstStyle/>
                    <a:p>
                      <a:pPr algn="ctr"/>
                      <a:r>
                        <a:rPr lang="lv-LV" sz="2400" dirty="0">
                          <a:solidFill>
                            <a:srgbClr val="7030A0"/>
                          </a:solidFill>
                        </a:rPr>
                        <a:t>300</a:t>
                      </a:r>
                    </a:p>
                  </a:txBody>
                  <a:tcPr marT="45718" marB="45718"/>
                </a:tc>
                <a:tc>
                  <a:txBody>
                    <a:bodyPr/>
                    <a:lstStyle/>
                    <a:p>
                      <a:pPr algn="ctr"/>
                      <a:r>
                        <a:rPr lang="lv-LV" sz="2400" dirty="0">
                          <a:solidFill>
                            <a:srgbClr val="7030A0"/>
                          </a:solidFill>
                        </a:rPr>
                        <a:t>300-500</a:t>
                      </a:r>
                    </a:p>
                  </a:txBody>
                  <a:tcPr marT="45718" marB="45718"/>
                </a:tc>
                <a:extLst>
                  <a:ext uri="{0D108BD9-81ED-4DB2-BD59-A6C34878D82A}">
                    <a16:rowId xmlns:a16="http://schemas.microsoft.com/office/drawing/2014/main" val="10006"/>
                  </a:ext>
                </a:extLst>
              </a:tr>
            </a:tbl>
          </a:graphicData>
        </a:graphic>
      </p:graphicFrame>
      <p:sp>
        <p:nvSpPr>
          <p:cNvPr id="49205" name="Slide Number Placeholder 3">
            <a:extLst>
              <a:ext uri="{FF2B5EF4-FFF2-40B4-BE49-F238E27FC236}">
                <a16:creationId xmlns:a16="http://schemas.microsoft.com/office/drawing/2014/main" id="{54761791-5D14-4472-841B-AD2587979F31}"/>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18</a:t>
            </a:fld>
            <a:endParaRPr lang="en-US" altLang="lv-LV" sz="1200">
              <a:solidFill>
                <a:srgbClr val="898989"/>
              </a:solidFill>
            </a:endParaRPr>
          </a:p>
        </p:txBody>
      </p:sp>
    </p:spTree>
    <p:extLst>
      <p:ext uri="{BB962C8B-B14F-4D97-AF65-F5344CB8AC3E}">
        <p14:creationId xmlns:p14="http://schemas.microsoft.com/office/powerpoint/2010/main" val="296790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indoor, device, cluttered&#10;&#10;Description automatically generated">
            <a:extLst>
              <a:ext uri="{FF2B5EF4-FFF2-40B4-BE49-F238E27FC236}">
                <a16:creationId xmlns:a16="http://schemas.microsoft.com/office/drawing/2014/main" id="{0F321BD4-4980-4C38-AA59-8431EA670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382" y="68263"/>
            <a:ext cx="4567237" cy="6089650"/>
          </a:xfrm>
          <a:prstGeom prst="rect">
            <a:avLst/>
          </a:prstGeom>
          <a:noFill/>
        </p:spPr>
      </p:pic>
    </p:spTree>
    <p:extLst>
      <p:ext uri="{BB962C8B-B14F-4D97-AF65-F5344CB8AC3E}">
        <p14:creationId xmlns:p14="http://schemas.microsoft.com/office/powerpoint/2010/main" val="793385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BCDEE-E536-40AD-89ED-DFBE9B52DC5A}"/>
              </a:ext>
            </a:extLst>
          </p:cNvPr>
          <p:cNvSpPr>
            <a:spLocks noGrp="1"/>
          </p:cNvSpPr>
          <p:nvPr>
            <p:ph type="title"/>
          </p:nvPr>
        </p:nvSpPr>
        <p:spPr>
          <a:xfrm>
            <a:off x="857223" y="214290"/>
            <a:ext cx="7786743" cy="1071562"/>
          </a:xfrm>
        </p:spPr>
        <p:txBody>
          <a:bodyPr wrap="square" anchor="ctr">
            <a:normAutofit/>
          </a:bodyPr>
          <a:lstStyle/>
          <a:p>
            <a:r>
              <a:rPr lang="lv-LV" dirty="0"/>
              <a:t>Darba vides riski metālapstrāde un samazināšanas iespējas tiem</a:t>
            </a:r>
            <a:endParaRPr lang="lv-LV"/>
          </a:p>
        </p:txBody>
      </p:sp>
      <p:sp>
        <p:nvSpPr>
          <p:cNvPr id="2" name="Satura vietturis 1">
            <a:extLst>
              <a:ext uri="{FF2B5EF4-FFF2-40B4-BE49-F238E27FC236}">
                <a16:creationId xmlns:a16="http://schemas.microsoft.com/office/drawing/2014/main" id="{05D585E8-F45B-779F-6A01-6983B12D9C8D}"/>
              </a:ext>
            </a:extLst>
          </p:cNvPr>
          <p:cNvSpPr>
            <a:spLocks noGrp="1"/>
          </p:cNvSpPr>
          <p:nvPr>
            <p:ph idx="1"/>
          </p:nvPr>
        </p:nvSpPr>
        <p:spPr/>
        <p:txBody>
          <a:bodyPr/>
          <a:lstStyle/>
          <a:p>
            <a:endParaRPr lang="lv-LV"/>
          </a:p>
        </p:txBody>
      </p:sp>
    </p:spTree>
    <p:extLst>
      <p:ext uri="{BB962C8B-B14F-4D97-AF65-F5344CB8AC3E}">
        <p14:creationId xmlns:p14="http://schemas.microsoft.com/office/powerpoint/2010/main" val="1905980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a:extLst>
              <a:ext uri="{FF2B5EF4-FFF2-40B4-BE49-F238E27FC236}">
                <a16:creationId xmlns:a16="http://schemas.microsoft.com/office/drawing/2014/main" id="{2996A150-5194-4D74-8D1F-BB9C68560716}"/>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20</a:t>
            </a:fld>
            <a:endParaRPr lang="en-US" altLang="lv-LV" sz="1200">
              <a:solidFill>
                <a:srgbClr val="898989"/>
              </a:solidFill>
            </a:endParaRPr>
          </a:p>
        </p:txBody>
      </p:sp>
      <p:sp>
        <p:nvSpPr>
          <p:cNvPr id="38915" name="Rectangle 2">
            <a:extLst>
              <a:ext uri="{FF2B5EF4-FFF2-40B4-BE49-F238E27FC236}">
                <a16:creationId xmlns:a16="http://schemas.microsoft.com/office/drawing/2014/main" id="{4324D131-7EC0-406C-89DB-AA7CB3FC110A}"/>
              </a:ext>
            </a:extLst>
          </p:cNvPr>
          <p:cNvSpPr>
            <a:spLocks noGrp="1" noChangeArrowheads="1"/>
          </p:cNvSpPr>
          <p:nvPr>
            <p:ph type="title"/>
          </p:nvPr>
        </p:nvSpPr>
        <p:spPr>
          <a:xfrm>
            <a:off x="533400" y="274638"/>
            <a:ext cx="8153400" cy="792162"/>
          </a:xfrm>
        </p:spPr>
        <p:txBody>
          <a:bodyPr/>
          <a:lstStyle/>
          <a:p>
            <a:pPr eaLnBrk="1" hangingPunct="1"/>
            <a:r>
              <a:rPr lang="lv-LV" altLang="lv-LV"/>
              <a:t>Citi fizikālie faktori</a:t>
            </a:r>
          </a:p>
        </p:txBody>
      </p:sp>
      <p:sp>
        <p:nvSpPr>
          <p:cNvPr id="38916" name="Rectangle 3">
            <a:extLst>
              <a:ext uri="{FF2B5EF4-FFF2-40B4-BE49-F238E27FC236}">
                <a16:creationId xmlns:a16="http://schemas.microsoft.com/office/drawing/2014/main" id="{344FC642-2AAF-40AC-8F4F-6A29D4E22F5A}"/>
              </a:ext>
            </a:extLst>
          </p:cNvPr>
          <p:cNvSpPr>
            <a:spLocks noGrp="1" noChangeArrowheads="1"/>
          </p:cNvSpPr>
          <p:nvPr>
            <p:ph type="body" idx="1"/>
          </p:nvPr>
        </p:nvSpPr>
        <p:spPr>
          <a:xfrm>
            <a:off x="381000" y="1219200"/>
            <a:ext cx="8382000" cy="5181600"/>
          </a:xfrm>
        </p:spPr>
        <p:txBody>
          <a:bodyPr/>
          <a:lstStyle/>
          <a:p>
            <a:pPr marL="0" indent="0" eaLnBrk="1" hangingPunct="1">
              <a:buNone/>
            </a:pPr>
            <a:r>
              <a:rPr lang="lv-LV" altLang="lv-LV" sz="2000" b="1" dirty="0"/>
              <a:t>Mikroklimats:</a:t>
            </a:r>
          </a:p>
          <a:p>
            <a:pPr lvl="1" eaLnBrk="1" hangingPunct="1">
              <a:buFontTx/>
              <a:buChar char="-"/>
            </a:pPr>
            <a:r>
              <a:rPr lang="lv-LV" altLang="lv-LV" sz="2000" dirty="0"/>
              <a:t>ļoti būtisks faktors, kurš pastiprina dažādu citu faktoru ietekmi (vibrācijas u.c.)</a:t>
            </a:r>
          </a:p>
          <a:p>
            <a:pPr lvl="1" eaLnBrk="1" hangingPunct="1">
              <a:buFontTx/>
              <a:buChar char="-"/>
            </a:pPr>
            <a:r>
              <a:rPr lang="lv-LV" altLang="lv-LV" sz="2000" dirty="0"/>
              <a:t>Uzmanība pievēršama darba ilgumam, kā arī apģērbam (piemērotība, sezonalitāte u.c.)</a:t>
            </a:r>
          </a:p>
          <a:p>
            <a:pPr lvl="1" eaLnBrk="1" hangingPunct="1">
              <a:buFontTx/>
              <a:buChar char="-"/>
            </a:pPr>
            <a:r>
              <a:rPr lang="lv-LV" altLang="lv-LV" sz="2000" dirty="0"/>
              <a:t>Ir prasības, attiecas gan uz «no jauna iekārtotām darba vietām»</a:t>
            </a:r>
          </a:p>
          <a:p>
            <a:pPr lvl="1" eaLnBrk="1" hangingPunct="1">
              <a:buFontTx/>
              <a:buChar char="-"/>
            </a:pPr>
            <a:r>
              <a:rPr lang="lv-LV" altLang="lv-LV" sz="2000" dirty="0"/>
              <a:t>Parasti kombinējās ar vispārējo ventilāciju trūkumu (vai nepiemērotību)</a:t>
            </a:r>
            <a:endParaRPr lang="en-US" altLang="lv-LV" sz="2000" dirty="0"/>
          </a:p>
        </p:txBody>
      </p:sp>
    </p:spTree>
    <p:extLst>
      <p:ext uri="{BB962C8B-B14F-4D97-AF65-F5344CB8AC3E}">
        <p14:creationId xmlns:p14="http://schemas.microsoft.com/office/powerpoint/2010/main" val="110610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6BD4EA9-0240-45A3-9B8D-EC6E672A507B}"/>
              </a:ext>
            </a:extLst>
          </p:cNvPr>
          <p:cNvSpPr>
            <a:spLocks noGrp="1"/>
          </p:cNvSpPr>
          <p:nvPr>
            <p:ph type="title"/>
          </p:nvPr>
        </p:nvSpPr>
        <p:spPr>
          <a:xfrm>
            <a:off x="857223" y="214290"/>
            <a:ext cx="7786743" cy="647701"/>
          </a:xfrm>
        </p:spPr>
        <p:txBody>
          <a:bodyPr/>
          <a:lstStyle/>
          <a:p>
            <a:pPr eaLnBrk="1" hangingPunct="1"/>
            <a:r>
              <a:rPr lang="lv-LV" altLang="lv-LV"/>
              <a:t>Mikroklimats</a:t>
            </a:r>
            <a:endParaRPr lang="en-US" altLang="lv-LV"/>
          </a:p>
        </p:txBody>
      </p:sp>
      <p:graphicFrame>
        <p:nvGraphicFramePr>
          <p:cNvPr id="5" name="Content Placeholder 4">
            <a:extLst>
              <a:ext uri="{FF2B5EF4-FFF2-40B4-BE49-F238E27FC236}">
                <a16:creationId xmlns:a16="http://schemas.microsoft.com/office/drawing/2014/main" id="{02171FC5-69E2-4994-86D9-8B522E71EA8E}"/>
              </a:ext>
            </a:extLst>
          </p:cNvPr>
          <p:cNvGraphicFramePr>
            <a:graphicFrameLocks noGrp="1"/>
          </p:cNvGraphicFramePr>
          <p:nvPr>
            <p:ph idx="1"/>
            <p:extLst>
              <p:ext uri="{D42A27DB-BD31-4B8C-83A1-F6EECF244321}">
                <p14:modId xmlns:p14="http://schemas.microsoft.com/office/powerpoint/2010/main" val="3808256000"/>
              </p:ext>
            </p:extLst>
          </p:nvPr>
        </p:nvGraphicFramePr>
        <p:xfrm>
          <a:off x="736600" y="791974"/>
          <a:ext cx="8027988" cy="6035040"/>
        </p:xfrm>
        <a:graphic>
          <a:graphicData uri="http://schemas.openxmlformats.org/drawingml/2006/table">
            <a:tbl>
              <a:tblPr firstRow="1" bandRow="1">
                <a:tableStyleId>{5C22544A-7EE6-4342-B048-85BDC9FD1C3A}</a:tableStyleId>
              </a:tblPr>
              <a:tblGrid>
                <a:gridCol w="2016026">
                  <a:extLst>
                    <a:ext uri="{9D8B030D-6E8A-4147-A177-3AD203B41FA5}">
                      <a16:colId xmlns:a16="http://schemas.microsoft.com/office/drawing/2014/main" val="20000"/>
                    </a:ext>
                  </a:extLst>
                </a:gridCol>
                <a:gridCol w="659970">
                  <a:extLst>
                    <a:ext uri="{9D8B030D-6E8A-4147-A177-3AD203B41FA5}">
                      <a16:colId xmlns:a16="http://schemas.microsoft.com/office/drawing/2014/main" val="20001"/>
                    </a:ext>
                  </a:extLst>
                </a:gridCol>
                <a:gridCol w="1337998">
                  <a:extLst>
                    <a:ext uri="{9D8B030D-6E8A-4147-A177-3AD203B41FA5}">
                      <a16:colId xmlns:a16="http://schemas.microsoft.com/office/drawing/2014/main" val="20002"/>
                    </a:ext>
                  </a:extLst>
                </a:gridCol>
                <a:gridCol w="1337998">
                  <a:extLst>
                    <a:ext uri="{9D8B030D-6E8A-4147-A177-3AD203B41FA5}">
                      <a16:colId xmlns:a16="http://schemas.microsoft.com/office/drawing/2014/main" val="20003"/>
                    </a:ext>
                  </a:extLst>
                </a:gridCol>
                <a:gridCol w="1337998">
                  <a:extLst>
                    <a:ext uri="{9D8B030D-6E8A-4147-A177-3AD203B41FA5}">
                      <a16:colId xmlns:a16="http://schemas.microsoft.com/office/drawing/2014/main" val="20004"/>
                    </a:ext>
                  </a:extLst>
                </a:gridCol>
                <a:gridCol w="1337998">
                  <a:extLst>
                    <a:ext uri="{9D8B030D-6E8A-4147-A177-3AD203B41FA5}">
                      <a16:colId xmlns:a16="http://schemas.microsoft.com/office/drawing/2014/main" val="20005"/>
                    </a:ext>
                  </a:extLst>
                </a:gridCol>
              </a:tblGrid>
              <a:tr h="370840">
                <a:tc>
                  <a:txBody>
                    <a:bodyPr/>
                    <a:lstStyle/>
                    <a:p>
                      <a:endParaRPr lang="en-US" sz="2400" dirty="0"/>
                    </a:p>
                  </a:txBody>
                  <a:tcPr/>
                </a:tc>
                <a:tc>
                  <a:txBody>
                    <a:bodyPr/>
                    <a:lstStyle/>
                    <a:p>
                      <a:endParaRPr lang="en-US" sz="2400"/>
                    </a:p>
                  </a:txBody>
                  <a:tcPr/>
                </a:tc>
                <a:tc>
                  <a:txBody>
                    <a:bodyPr/>
                    <a:lstStyle/>
                    <a:p>
                      <a:pPr algn="ctr"/>
                      <a:r>
                        <a:rPr lang="lv-LV" sz="2400" dirty="0"/>
                        <a:t>Vid.</a:t>
                      </a:r>
                      <a:endParaRPr lang="en-US" sz="2400" dirty="0"/>
                    </a:p>
                  </a:txBody>
                  <a:tcPr/>
                </a:tc>
                <a:tc>
                  <a:txBody>
                    <a:bodyPr/>
                    <a:lstStyle/>
                    <a:p>
                      <a:pPr algn="ctr"/>
                      <a:r>
                        <a:rPr lang="lv-LV" sz="2400" dirty="0" err="1"/>
                        <a:t>Mediana</a:t>
                      </a:r>
                      <a:endParaRPr lang="en-US" sz="2400" dirty="0"/>
                    </a:p>
                  </a:txBody>
                  <a:tcPr/>
                </a:tc>
                <a:tc>
                  <a:txBody>
                    <a:bodyPr/>
                    <a:lstStyle/>
                    <a:p>
                      <a:pPr algn="ctr"/>
                      <a:r>
                        <a:rPr lang="lv-LV" sz="2400" dirty="0"/>
                        <a:t>Min</a:t>
                      </a:r>
                      <a:endParaRPr lang="en-US" sz="2400" dirty="0"/>
                    </a:p>
                  </a:txBody>
                  <a:tcPr/>
                </a:tc>
                <a:tc>
                  <a:txBody>
                    <a:bodyPr/>
                    <a:lstStyle/>
                    <a:p>
                      <a:pPr algn="ctr"/>
                      <a:r>
                        <a:rPr lang="lv-LV" sz="2400" dirty="0" err="1"/>
                        <a:t>Max</a:t>
                      </a:r>
                      <a:endParaRPr lang="en-US" sz="2400" dirty="0"/>
                    </a:p>
                  </a:txBody>
                  <a:tcPr/>
                </a:tc>
                <a:extLst>
                  <a:ext uri="{0D108BD9-81ED-4DB2-BD59-A6C34878D82A}">
                    <a16:rowId xmlns:a16="http://schemas.microsoft.com/office/drawing/2014/main" val="10000"/>
                  </a:ext>
                </a:extLst>
              </a:tr>
              <a:tr h="370840">
                <a:tc>
                  <a:txBody>
                    <a:bodyPr/>
                    <a:lstStyle/>
                    <a:p>
                      <a:r>
                        <a:rPr lang="lv-LV" sz="2400" dirty="0"/>
                        <a:t>Virpotavas</a:t>
                      </a:r>
                      <a:endParaRPr lang="en-US" sz="2400" dirty="0"/>
                    </a:p>
                  </a:txBody>
                  <a:tcPr/>
                </a:tc>
                <a:tc>
                  <a:txBody>
                    <a:bodyPr/>
                    <a:lstStyle/>
                    <a:p>
                      <a:r>
                        <a:rPr lang="lv-LV" sz="2400" dirty="0"/>
                        <a:t>%</a:t>
                      </a:r>
                      <a:endParaRPr lang="en-US" sz="2400" dirty="0"/>
                    </a:p>
                  </a:txBody>
                  <a:tcPr/>
                </a:tc>
                <a:tc>
                  <a:txBody>
                    <a:bodyPr/>
                    <a:lstStyle/>
                    <a:p>
                      <a:pPr algn="ctr"/>
                      <a:r>
                        <a:rPr lang="lv-LV" sz="2400" dirty="0"/>
                        <a:t>50,0</a:t>
                      </a:r>
                      <a:endParaRPr lang="en-US" sz="2400" dirty="0"/>
                    </a:p>
                  </a:txBody>
                  <a:tcPr/>
                </a:tc>
                <a:tc>
                  <a:txBody>
                    <a:bodyPr/>
                    <a:lstStyle/>
                    <a:p>
                      <a:pPr algn="ctr"/>
                      <a:r>
                        <a:rPr lang="lv-LV" sz="2400" dirty="0"/>
                        <a:t>52,8</a:t>
                      </a:r>
                      <a:endParaRPr lang="en-US" sz="2400" dirty="0"/>
                    </a:p>
                  </a:txBody>
                  <a:tcPr/>
                </a:tc>
                <a:tc>
                  <a:txBody>
                    <a:bodyPr/>
                    <a:lstStyle/>
                    <a:p>
                      <a:pPr algn="ctr"/>
                      <a:r>
                        <a:rPr lang="lv-LV" sz="2400" dirty="0"/>
                        <a:t>26,3</a:t>
                      </a:r>
                      <a:endParaRPr lang="en-US" sz="2400" dirty="0"/>
                    </a:p>
                  </a:txBody>
                  <a:tcPr/>
                </a:tc>
                <a:tc>
                  <a:txBody>
                    <a:bodyPr/>
                    <a:lstStyle/>
                    <a:p>
                      <a:pPr algn="ctr"/>
                      <a:r>
                        <a:rPr lang="lv-LV" sz="2400" dirty="0"/>
                        <a:t>67,0</a:t>
                      </a:r>
                      <a:endParaRPr lang="en-US" sz="2400" dirty="0"/>
                    </a:p>
                  </a:txBody>
                  <a:tcPr/>
                </a:tc>
                <a:extLst>
                  <a:ext uri="{0D108BD9-81ED-4DB2-BD59-A6C34878D82A}">
                    <a16:rowId xmlns:a16="http://schemas.microsoft.com/office/drawing/2014/main" val="10001"/>
                  </a:ext>
                </a:extLst>
              </a:tr>
              <a:tr h="370840">
                <a:tc>
                  <a:txBody>
                    <a:bodyPr/>
                    <a:lstStyle/>
                    <a:p>
                      <a:r>
                        <a:rPr lang="lv-LV" sz="2400" dirty="0"/>
                        <a:t>n=13</a:t>
                      </a:r>
                      <a:endParaRPr lang="en-US" sz="2400" dirty="0"/>
                    </a:p>
                  </a:txBody>
                  <a:tcPr/>
                </a:tc>
                <a:tc>
                  <a:txBody>
                    <a:bodyPr/>
                    <a:lstStyle/>
                    <a:p>
                      <a:r>
                        <a:rPr lang="lv-LV" sz="2400" dirty="0"/>
                        <a:t>m/s</a:t>
                      </a:r>
                      <a:endParaRPr lang="en-US" sz="2400" dirty="0"/>
                    </a:p>
                  </a:txBody>
                  <a:tcPr/>
                </a:tc>
                <a:tc>
                  <a:txBody>
                    <a:bodyPr/>
                    <a:lstStyle/>
                    <a:p>
                      <a:pPr algn="ctr"/>
                      <a:r>
                        <a:rPr lang="lv-LV" sz="2400" dirty="0"/>
                        <a:t>0,1</a:t>
                      </a:r>
                    </a:p>
                  </a:txBody>
                  <a:tcPr/>
                </a:tc>
                <a:tc>
                  <a:txBody>
                    <a:bodyPr/>
                    <a:lstStyle/>
                    <a:p>
                      <a:pPr algn="ctr"/>
                      <a:r>
                        <a:rPr lang="lv-LV" sz="2400" dirty="0"/>
                        <a:t>0,1</a:t>
                      </a:r>
                      <a:endParaRPr lang="en-US" sz="2400" dirty="0"/>
                    </a:p>
                  </a:txBody>
                  <a:tcPr/>
                </a:tc>
                <a:tc>
                  <a:txBody>
                    <a:bodyPr/>
                    <a:lstStyle/>
                    <a:p>
                      <a:pPr algn="ctr"/>
                      <a:r>
                        <a:rPr lang="lv-LV" sz="2400" dirty="0"/>
                        <a:t>0,02</a:t>
                      </a:r>
                      <a:endParaRPr lang="en-US" sz="2400" dirty="0"/>
                    </a:p>
                  </a:txBody>
                  <a:tcPr/>
                </a:tc>
                <a:tc>
                  <a:txBody>
                    <a:bodyPr/>
                    <a:lstStyle/>
                    <a:p>
                      <a:pPr algn="ctr"/>
                      <a:r>
                        <a:rPr lang="lv-LV" sz="2400" dirty="0"/>
                        <a:t>0,2</a:t>
                      </a:r>
                      <a:endParaRPr lang="en-US" sz="2400" dirty="0"/>
                    </a:p>
                  </a:txBody>
                  <a:tcPr/>
                </a:tc>
                <a:extLst>
                  <a:ext uri="{0D108BD9-81ED-4DB2-BD59-A6C34878D82A}">
                    <a16:rowId xmlns:a16="http://schemas.microsoft.com/office/drawing/2014/main" val="10002"/>
                  </a:ext>
                </a:extLst>
              </a:tr>
              <a:tr h="370840">
                <a:tc>
                  <a:txBody>
                    <a:bodyPr/>
                    <a:lstStyle/>
                    <a:p>
                      <a:endParaRPr lang="en-US" sz="2400" dirty="0"/>
                    </a:p>
                  </a:txBody>
                  <a:tcPr/>
                </a:tc>
                <a:tc>
                  <a:txBody>
                    <a:bodyPr/>
                    <a:lstStyle/>
                    <a:p>
                      <a:r>
                        <a:rPr lang="en-US" sz="2400" dirty="0">
                          <a:sym typeface="Symbol"/>
                        </a:rPr>
                        <a:t></a:t>
                      </a:r>
                      <a:r>
                        <a:rPr lang="lv-LV" sz="2400" dirty="0">
                          <a:sym typeface="Symbol"/>
                        </a:rPr>
                        <a:t>C</a:t>
                      </a:r>
                      <a:endParaRPr lang="en-US" sz="2400" dirty="0"/>
                    </a:p>
                  </a:txBody>
                  <a:tcPr/>
                </a:tc>
                <a:tc>
                  <a:txBody>
                    <a:bodyPr/>
                    <a:lstStyle/>
                    <a:p>
                      <a:pPr algn="ctr"/>
                      <a:r>
                        <a:rPr lang="lv-LV" sz="2400" dirty="0"/>
                        <a:t>20,2</a:t>
                      </a:r>
                      <a:endParaRPr lang="en-US" sz="2400" dirty="0"/>
                    </a:p>
                  </a:txBody>
                  <a:tcPr/>
                </a:tc>
                <a:tc>
                  <a:txBody>
                    <a:bodyPr/>
                    <a:lstStyle/>
                    <a:p>
                      <a:pPr algn="ctr"/>
                      <a:r>
                        <a:rPr lang="lv-LV" sz="2400" dirty="0"/>
                        <a:t>21,6</a:t>
                      </a:r>
                      <a:endParaRPr lang="en-US" sz="2400" dirty="0"/>
                    </a:p>
                  </a:txBody>
                  <a:tcPr/>
                </a:tc>
                <a:tc>
                  <a:txBody>
                    <a:bodyPr/>
                    <a:lstStyle/>
                    <a:p>
                      <a:pPr algn="ctr"/>
                      <a:r>
                        <a:rPr lang="lv-LV" sz="2400" dirty="0"/>
                        <a:t>14,8</a:t>
                      </a:r>
                      <a:endParaRPr lang="en-US" sz="2400" dirty="0"/>
                    </a:p>
                  </a:txBody>
                  <a:tcPr/>
                </a:tc>
                <a:tc>
                  <a:txBody>
                    <a:bodyPr/>
                    <a:lstStyle/>
                    <a:p>
                      <a:pPr algn="ctr"/>
                      <a:r>
                        <a:rPr lang="lv-LV" sz="2400" dirty="0"/>
                        <a:t>26,1</a:t>
                      </a:r>
                      <a:endParaRPr lang="en-US" sz="2400" dirty="0"/>
                    </a:p>
                  </a:txBody>
                  <a:tcPr/>
                </a:tc>
                <a:extLst>
                  <a:ext uri="{0D108BD9-81ED-4DB2-BD59-A6C34878D82A}">
                    <a16:rowId xmlns:a16="http://schemas.microsoft.com/office/drawing/2014/main" val="10003"/>
                  </a:ext>
                </a:extLst>
              </a:tr>
              <a:tr h="370840">
                <a:tc>
                  <a:txBody>
                    <a:bodyPr/>
                    <a:lstStyle/>
                    <a:p>
                      <a:r>
                        <a:rPr lang="lv-LV" sz="2400" dirty="0" err="1"/>
                        <a:t>Metinātavas</a:t>
                      </a:r>
                      <a:endParaRPr lang="en-US" sz="2400" dirty="0"/>
                    </a:p>
                  </a:txBody>
                  <a:tcPr/>
                </a:tc>
                <a:tc>
                  <a:txBody>
                    <a:bodyPr/>
                    <a:lstStyle/>
                    <a:p>
                      <a:r>
                        <a:rPr lang="lv-LV" sz="2400" dirty="0"/>
                        <a:t>%</a:t>
                      </a:r>
                      <a:endParaRPr lang="en-US" sz="2400" dirty="0"/>
                    </a:p>
                  </a:txBody>
                  <a:tcPr/>
                </a:tc>
                <a:tc>
                  <a:txBody>
                    <a:bodyPr/>
                    <a:lstStyle/>
                    <a:p>
                      <a:pPr algn="ctr"/>
                      <a:r>
                        <a:rPr lang="lv-LV" sz="2400" dirty="0"/>
                        <a:t>47,4</a:t>
                      </a:r>
                      <a:endParaRPr lang="en-US" sz="2400" dirty="0"/>
                    </a:p>
                  </a:txBody>
                  <a:tcPr/>
                </a:tc>
                <a:tc>
                  <a:txBody>
                    <a:bodyPr/>
                    <a:lstStyle/>
                    <a:p>
                      <a:pPr algn="ctr"/>
                      <a:r>
                        <a:rPr lang="lv-LV" sz="2400" dirty="0"/>
                        <a:t>46,2</a:t>
                      </a:r>
                      <a:endParaRPr lang="en-US" sz="2400" dirty="0"/>
                    </a:p>
                  </a:txBody>
                  <a:tcPr/>
                </a:tc>
                <a:tc>
                  <a:txBody>
                    <a:bodyPr/>
                    <a:lstStyle/>
                    <a:p>
                      <a:pPr algn="ctr"/>
                      <a:r>
                        <a:rPr lang="lv-LV" sz="2400" dirty="0"/>
                        <a:t>22,3</a:t>
                      </a:r>
                      <a:endParaRPr lang="en-US" sz="2400" dirty="0"/>
                    </a:p>
                  </a:txBody>
                  <a:tcPr/>
                </a:tc>
                <a:tc>
                  <a:txBody>
                    <a:bodyPr/>
                    <a:lstStyle/>
                    <a:p>
                      <a:pPr algn="ctr"/>
                      <a:r>
                        <a:rPr lang="lv-LV" sz="2400" dirty="0"/>
                        <a:t>74,7</a:t>
                      </a:r>
                      <a:endParaRPr lang="en-US" sz="2400"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2400" dirty="0"/>
                        <a:t>n=28</a:t>
                      </a:r>
                      <a:endParaRPr lang="en-US" sz="2400" dirty="0"/>
                    </a:p>
                  </a:txBody>
                  <a:tcPr/>
                </a:tc>
                <a:tc>
                  <a:txBody>
                    <a:bodyPr/>
                    <a:lstStyle/>
                    <a:p>
                      <a:r>
                        <a:rPr lang="lv-LV" sz="2400" dirty="0"/>
                        <a:t>m/s</a:t>
                      </a:r>
                      <a:endParaRPr lang="en-US" sz="2400" dirty="0"/>
                    </a:p>
                  </a:txBody>
                  <a:tcPr/>
                </a:tc>
                <a:tc>
                  <a:txBody>
                    <a:bodyPr/>
                    <a:lstStyle/>
                    <a:p>
                      <a:pPr algn="ctr"/>
                      <a:r>
                        <a:rPr lang="lv-LV" sz="2400" dirty="0"/>
                        <a:t>0,1</a:t>
                      </a:r>
                      <a:endParaRPr lang="en-US" sz="2400" dirty="0"/>
                    </a:p>
                  </a:txBody>
                  <a:tcPr/>
                </a:tc>
                <a:tc>
                  <a:txBody>
                    <a:bodyPr/>
                    <a:lstStyle/>
                    <a:p>
                      <a:pPr algn="ctr"/>
                      <a:r>
                        <a:rPr lang="lv-LV" sz="2400" dirty="0"/>
                        <a:t>0,1</a:t>
                      </a:r>
                      <a:endParaRPr lang="en-US" sz="2400" dirty="0"/>
                    </a:p>
                  </a:txBody>
                  <a:tcPr/>
                </a:tc>
                <a:tc>
                  <a:txBody>
                    <a:bodyPr/>
                    <a:lstStyle/>
                    <a:p>
                      <a:pPr algn="ctr"/>
                      <a:r>
                        <a:rPr lang="lv-LV" sz="2400" dirty="0"/>
                        <a:t>0,01</a:t>
                      </a:r>
                      <a:endParaRPr lang="en-US" sz="2400" dirty="0"/>
                    </a:p>
                  </a:txBody>
                  <a:tcPr/>
                </a:tc>
                <a:tc>
                  <a:txBody>
                    <a:bodyPr/>
                    <a:lstStyle/>
                    <a:p>
                      <a:pPr algn="ctr"/>
                      <a:r>
                        <a:rPr lang="lv-LV" sz="2400" dirty="0"/>
                        <a:t>0,63</a:t>
                      </a:r>
                      <a:endParaRPr lang="en-US" sz="2400" dirty="0"/>
                    </a:p>
                  </a:txBody>
                  <a:tcPr/>
                </a:tc>
                <a:extLst>
                  <a:ext uri="{0D108BD9-81ED-4DB2-BD59-A6C34878D82A}">
                    <a16:rowId xmlns:a16="http://schemas.microsoft.com/office/drawing/2014/main" val="10005"/>
                  </a:ext>
                </a:extLst>
              </a:tr>
              <a:tr h="370840">
                <a:tc>
                  <a:txBody>
                    <a:bodyPr/>
                    <a:lstStyle/>
                    <a:p>
                      <a:endParaRPr lang="en-US" sz="2400"/>
                    </a:p>
                  </a:txBody>
                  <a:tcPr/>
                </a:tc>
                <a:tc>
                  <a:txBody>
                    <a:bodyPr/>
                    <a:lstStyle/>
                    <a:p>
                      <a:r>
                        <a:rPr lang="en-US" sz="2400" dirty="0">
                          <a:sym typeface="Symbol"/>
                        </a:rPr>
                        <a:t></a:t>
                      </a:r>
                      <a:r>
                        <a:rPr lang="lv-LV" sz="2400" dirty="0">
                          <a:sym typeface="Symbol"/>
                        </a:rPr>
                        <a:t>C</a:t>
                      </a:r>
                      <a:endParaRPr lang="en-US" sz="2400" dirty="0"/>
                    </a:p>
                  </a:txBody>
                  <a:tcPr/>
                </a:tc>
                <a:tc>
                  <a:txBody>
                    <a:bodyPr/>
                    <a:lstStyle/>
                    <a:p>
                      <a:pPr algn="ctr"/>
                      <a:r>
                        <a:rPr lang="lv-LV" sz="2400" dirty="0"/>
                        <a:t>19,5</a:t>
                      </a:r>
                      <a:endParaRPr lang="en-US" sz="2400" dirty="0"/>
                    </a:p>
                  </a:txBody>
                  <a:tcPr/>
                </a:tc>
                <a:tc>
                  <a:txBody>
                    <a:bodyPr/>
                    <a:lstStyle/>
                    <a:p>
                      <a:pPr algn="ctr"/>
                      <a:r>
                        <a:rPr lang="lv-LV" sz="2400" dirty="0"/>
                        <a:t>20,3</a:t>
                      </a:r>
                      <a:endParaRPr lang="en-US" sz="2400" dirty="0"/>
                    </a:p>
                  </a:txBody>
                  <a:tcPr/>
                </a:tc>
                <a:tc>
                  <a:txBody>
                    <a:bodyPr/>
                    <a:lstStyle/>
                    <a:p>
                      <a:pPr algn="ctr"/>
                      <a:r>
                        <a:rPr lang="lv-LV" sz="2400" dirty="0"/>
                        <a:t>10,3</a:t>
                      </a:r>
                      <a:endParaRPr lang="en-US" sz="2400" dirty="0"/>
                    </a:p>
                  </a:txBody>
                  <a:tcPr/>
                </a:tc>
                <a:tc>
                  <a:txBody>
                    <a:bodyPr/>
                    <a:lstStyle/>
                    <a:p>
                      <a:pPr algn="ctr"/>
                      <a:r>
                        <a:rPr lang="lv-LV" sz="2400" dirty="0"/>
                        <a:t>32,1</a:t>
                      </a:r>
                      <a:endParaRPr lang="en-US" sz="2400" dirty="0"/>
                    </a:p>
                  </a:txBody>
                  <a:tcPr/>
                </a:tc>
                <a:extLst>
                  <a:ext uri="{0D108BD9-81ED-4DB2-BD59-A6C34878D82A}">
                    <a16:rowId xmlns:a16="http://schemas.microsoft.com/office/drawing/2014/main" val="10006"/>
                  </a:ext>
                </a:extLst>
              </a:tr>
              <a:tr h="370840">
                <a:tc>
                  <a:txBody>
                    <a:bodyPr/>
                    <a:lstStyle/>
                    <a:p>
                      <a:r>
                        <a:rPr lang="lv-LV" sz="2400" dirty="0"/>
                        <a:t>Krāsotavas</a:t>
                      </a:r>
                      <a:endParaRPr lang="en-US" sz="2400" dirty="0"/>
                    </a:p>
                  </a:txBody>
                  <a:tcPr/>
                </a:tc>
                <a:tc>
                  <a:txBody>
                    <a:bodyPr/>
                    <a:lstStyle/>
                    <a:p>
                      <a:r>
                        <a:rPr lang="lv-LV" sz="2400" dirty="0"/>
                        <a:t>%</a:t>
                      </a:r>
                      <a:endParaRPr lang="en-US" sz="2400" dirty="0"/>
                    </a:p>
                  </a:txBody>
                  <a:tcPr/>
                </a:tc>
                <a:tc>
                  <a:txBody>
                    <a:bodyPr/>
                    <a:lstStyle/>
                    <a:p>
                      <a:pPr algn="ctr"/>
                      <a:r>
                        <a:rPr lang="lv-LV" sz="2400" dirty="0"/>
                        <a:t>49,5</a:t>
                      </a:r>
                      <a:endParaRPr lang="en-US" sz="2400" dirty="0"/>
                    </a:p>
                  </a:txBody>
                  <a:tcPr/>
                </a:tc>
                <a:tc>
                  <a:txBody>
                    <a:bodyPr/>
                    <a:lstStyle/>
                    <a:p>
                      <a:pPr algn="ctr"/>
                      <a:r>
                        <a:rPr lang="lv-LV" sz="2400" dirty="0"/>
                        <a:t>50,5</a:t>
                      </a:r>
                      <a:endParaRPr lang="en-US" sz="2400" dirty="0"/>
                    </a:p>
                  </a:txBody>
                  <a:tcPr/>
                </a:tc>
                <a:tc>
                  <a:txBody>
                    <a:bodyPr/>
                    <a:lstStyle/>
                    <a:p>
                      <a:pPr algn="ctr"/>
                      <a:r>
                        <a:rPr lang="lv-LV" sz="2400" dirty="0"/>
                        <a:t>24,3</a:t>
                      </a:r>
                      <a:endParaRPr lang="en-US" sz="2400" dirty="0"/>
                    </a:p>
                  </a:txBody>
                  <a:tcPr/>
                </a:tc>
                <a:tc>
                  <a:txBody>
                    <a:bodyPr/>
                    <a:lstStyle/>
                    <a:p>
                      <a:pPr algn="ctr"/>
                      <a:r>
                        <a:rPr lang="lv-LV" sz="2400" dirty="0"/>
                        <a:t>70,4</a:t>
                      </a:r>
                      <a:endParaRPr lang="en-US" sz="2400"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2400" dirty="0"/>
                        <a:t>n=20</a:t>
                      </a:r>
                      <a:endParaRPr lang="en-US" sz="2400" dirty="0"/>
                    </a:p>
                  </a:txBody>
                  <a:tcPr/>
                </a:tc>
                <a:tc>
                  <a:txBody>
                    <a:bodyPr/>
                    <a:lstStyle/>
                    <a:p>
                      <a:r>
                        <a:rPr lang="lv-LV" sz="2400" dirty="0"/>
                        <a:t>m/s</a:t>
                      </a:r>
                      <a:endParaRPr lang="en-US" sz="2400" dirty="0"/>
                    </a:p>
                  </a:txBody>
                  <a:tcPr/>
                </a:tc>
                <a:tc>
                  <a:txBody>
                    <a:bodyPr/>
                    <a:lstStyle/>
                    <a:p>
                      <a:pPr algn="ctr"/>
                      <a:r>
                        <a:rPr lang="lv-LV" sz="2400" dirty="0"/>
                        <a:t>0,2</a:t>
                      </a:r>
                      <a:endParaRPr lang="en-US" sz="2400" dirty="0"/>
                    </a:p>
                  </a:txBody>
                  <a:tcPr/>
                </a:tc>
                <a:tc>
                  <a:txBody>
                    <a:bodyPr/>
                    <a:lstStyle/>
                    <a:p>
                      <a:pPr algn="ctr"/>
                      <a:r>
                        <a:rPr lang="lv-LV" sz="2400" dirty="0"/>
                        <a:t>0,1</a:t>
                      </a:r>
                      <a:endParaRPr lang="en-US" sz="2400" dirty="0"/>
                    </a:p>
                  </a:txBody>
                  <a:tcPr/>
                </a:tc>
                <a:tc>
                  <a:txBody>
                    <a:bodyPr/>
                    <a:lstStyle/>
                    <a:p>
                      <a:pPr algn="ctr"/>
                      <a:r>
                        <a:rPr lang="lv-LV" sz="2400" dirty="0"/>
                        <a:t>0,01</a:t>
                      </a:r>
                      <a:endParaRPr lang="en-US" sz="2400" dirty="0"/>
                    </a:p>
                  </a:txBody>
                  <a:tcPr/>
                </a:tc>
                <a:tc>
                  <a:txBody>
                    <a:bodyPr/>
                    <a:lstStyle/>
                    <a:p>
                      <a:pPr algn="ctr"/>
                      <a:r>
                        <a:rPr lang="lv-LV" sz="2400" dirty="0"/>
                        <a:t>1,39</a:t>
                      </a:r>
                      <a:endParaRPr lang="en-US" sz="2400" dirty="0"/>
                    </a:p>
                  </a:txBody>
                  <a:tcPr/>
                </a:tc>
                <a:extLst>
                  <a:ext uri="{0D108BD9-81ED-4DB2-BD59-A6C34878D82A}">
                    <a16:rowId xmlns:a16="http://schemas.microsoft.com/office/drawing/2014/main" val="10008"/>
                  </a:ext>
                </a:extLst>
              </a:tr>
              <a:tr h="370840">
                <a:tc>
                  <a:txBody>
                    <a:bodyPr/>
                    <a:lstStyle/>
                    <a:p>
                      <a:endParaRPr lang="en-US" sz="2400"/>
                    </a:p>
                  </a:txBody>
                  <a:tcPr/>
                </a:tc>
                <a:tc>
                  <a:txBody>
                    <a:bodyPr/>
                    <a:lstStyle/>
                    <a:p>
                      <a:r>
                        <a:rPr lang="en-US" sz="2400" dirty="0">
                          <a:sym typeface="Symbol"/>
                        </a:rPr>
                        <a:t></a:t>
                      </a:r>
                      <a:r>
                        <a:rPr lang="lv-LV" sz="2400" dirty="0">
                          <a:sym typeface="Symbol"/>
                        </a:rPr>
                        <a:t>C</a:t>
                      </a:r>
                      <a:endParaRPr lang="en-US" sz="2400" dirty="0"/>
                    </a:p>
                  </a:txBody>
                  <a:tcPr/>
                </a:tc>
                <a:tc>
                  <a:txBody>
                    <a:bodyPr/>
                    <a:lstStyle/>
                    <a:p>
                      <a:pPr algn="ctr"/>
                      <a:r>
                        <a:rPr lang="lv-LV" sz="2400" dirty="0"/>
                        <a:t>17,3</a:t>
                      </a:r>
                      <a:endParaRPr lang="en-US" sz="2400" dirty="0"/>
                    </a:p>
                  </a:txBody>
                  <a:tcPr/>
                </a:tc>
                <a:tc>
                  <a:txBody>
                    <a:bodyPr/>
                    <a:lstStyle/>
                    <a:p>
                      <a:pPr algn="ctr"/>
                      <a:r>
                        <a:rPr lang="lv-LV" sz="2400" dirty="0"/>
                        <a:t>18,3</a:t>
                      </a:r>
                      <a:endParaRPr lang="en-US" sz="2400" dirty="0"/>
                    </a:p>
                  </a:txBody>
                  <a:tcPr/>
                </a:tc>
                <a:tc>
                  <a:txBody>
                    <a:bodyPr/>
                    <a:lstStyle/>
                    <a:p>
                      <a:pPr algn="ctr"/>
                      <a:r>
                        <a:rPr lang="lv-LV" sz="2400" dirty="0"/>
                        <a:t>1,1</a:t>
                      </a:r>
                      <a:endParaRPr lang="en-US" sz="2400" dirty="0"/>
                    </a:p>
                  </a:txBody>
                  <a:tcPr/>
                </a:tc>
                <a:tc>
                  <a:txBody>
                    <a:bodyPr/>
                    <a:lstStyle/>
                    <a:p>
                      <a:pPr algn="ctr"/>
                      <a:r>
                        <a:rPr lang="lv-LV" sz="2400" dirty="0"/>
                        <a:t>24,8</a:t>
                      </a:r>
                      <a:endParaRPr lang="en-US" sz="2400" dirty="0"/>
                    </a:p>
                  </a:txBody>
                  <a:tcPr/>
                </a:tc>
                <a:extLst>
                  <a:ext uri="{0D108BD9-81ED-4DB2-BD59-A6C34878D82A}">
                    <a16:rowId xmlns:a16="http://schemas.microsoft.com/office/drawing/2014/main" val="10009"/>
                  </a:ext>
                </a:extLst>
              </a:tr>
            </a:tbl>
          </a:graphicData>
        </a:graphic>
      </p:graphicFrame>
      <p:sp>
        <p:nvSpPr>
          <p:cNvPr id="41042" name="Slide Number Placeholder 3">
            <a:extLst>
              <a:ext uri="{FF2B5EF4-FFF2-40B4-BE49-F238E27FC236}">
                <a16:creationId xmlns:a16="http://schemas.microsoft.com/office/drawing/2014/main" id="{C380C66A-10DA-479D-8884-8754D2E9ED10}"/>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21</a:t>
            </a:fld>
            <a:endParaRPr lang="en-US" altLang="lv-LV" sz="1200">
              <a:solidFill>
                <a:srgbClr val="898989"/>
              </a:solidFill>
            </a:endParaRPr>
          </a:p>
        </p:txBody>
      </p:sp>
      <p:sp>
        <p:nvSpPr>
          <p:cNvPr id="6" name="Oval 5">
            <a:extLst>
              <a:ext uri="{FF2B5EF4-FFF2-40B4-BE49-F238E27FC236}">
                <a16:creationId xmlns:a16="http://schemas.microsoft.com/office/drawing/2014/main" id="{D427E734-C143-4B2D-A805-AB363373E083}"/>
              </a:ext>
            </a:extLst>
          </p:cNvPr>
          <p:cNvSpPr/>
          <p:nvPr/>
        </p:nvSpPr>
        <p:spPr bwMode="auto">
          <a:xfrm>
            <a:off x="6227763" y="5481638"/>
            <a:ext cx="720725" cy="431800"/>
          </a:xfrm>
          <a:prstGeom prst="ellipse">
            <a:avLst/>
          </a:prstGeom>
          <a:noFill/>
          <a:ln w="44450" cap="flat" cmpd="sng" algn="ctr">
            <a:solidFill>
              <a:schemeClr val="accent6">
                <a:lumMod val="50000"/>
              </a:schemeClr>
            </a:solidFill>
            <a:prstDash val="solid"/>
            <a:round/>
            <a:headEnd type="none" w="med" len="med"/>
            <a:tailEnd type="none" w="med" len="med"/>
          </a:ln>
          <a:effectLst/>
        </p:spPr>
        <p:txBody>
          <a:bodyPr/>
          <a:lstStyle/>
          <a:p>
            <a:pPr>
              <a:defRPr/>
            </a:pPr>
            <a:endParaRPr lang="en-US">
              <a:latin typeface="Verdana" pitchFamily="34" charset="0"/>
              <a:cs typeface="Arial" charset="0"/>
            </a:endParaRPr>
          </a:p>
        </p:txBody>
      </p:sp>
      <p:sp>
        <p:nvSpPr>
          <p:cNvPr id="7" name="Line Callout 2 (Accent Bar) 6">
            <a:extLst>
              <a:ext uri="{FF2B5EF4-FFF2-40B4-BE49-F238E27FC236}">
                <a16:creationId xmlns:a16="http://schemas.microsoft.com/office/drawing/2014/main" id="{1AE88D6F-A359-4BB4-A8ED-33E044F20995}"/>
              </a:ext>
            </a:extLst>
          </p:cNvPr>
          <p:cNvSpPr>
            <a:spLocks/>
          </p:cNvSpPr>
          <p:nvPr/>
        </p:nvSpPr>
        <p:spPr bwMode="auto">
          <a:xfrm rot="10800000">
            <a:off x="4046538" y="6032500"/>
            <a:ext cx="1584325" cy="647700"/>
          </a:xfrm>
          <a:prstGeom prst="accentCallout2">
            <a:avLst>
              <a:gd name="adj1" fmla="val 18750"/>
              <a:gd name="adj2" fmla="val -8333"/>
              <a:gd name="adj3" fmla="val 18750"/>
              <a:gd name="adj4" fmla="val -16667"/>
              <a:gd name="adj5" fmla="val 112500"/>
              <a:gd name="adj6" fmla="val -46667"/>
            </a:avLst>
          </a:prstGeom>
          <a:solidFill>
            <a:schemeClr val="accent1">
              <a:alpha val="50980"/>
            </a:schemeClr>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v-LV" altLang="lv-LV" sz="1800">
              <a:latin typeface="Verdana" panose="020B0604030504040204" pitchFamily="34" charset="0"/>
            </a:endParaRPr>
          </a:p>
        </p:txBody>
      </p:sp>
      <p:sp>
        <p:nvSpPr>
          <p:cNvPr id="8" name="TextBox 7">
            <a:extLst>
              <a:ext uri="{FF2B5EF4-FFF2-40B4-BE49-F238E27FC236}">
                <a16:creationId xmlns:a16="http://schemas.microsoft.com/office/drawing/2014/main" id="{82814D11-B4F6-4930-8F61-13118A086BD6}"/>
              </a:ext>
            </a:extLst>
          </p:cNvPr>
          <p:cNvSpPr txBox="1">
            <a:spLocks noChangeArrowheads="1"/>
          </p:cNvSpPr>
          <p:nvPr/>
        </p:nvSpPr>
        <p:spPr bwMode="auto">
          <a:xfrm>
            <a:off x="4191000" y="6172200"/>
            <a:ext cx="143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lv-LV" sz="1800"/>
              <a:t>decembris</a:t>
            </a:r>
            <a:endParaRPr lang="en-US" altLang="lv-LV" sz="1800"/>
          </a:p>
        </p:txBody>
      </p:sp>
    </p:spTree>
    <p:extLst>
      <p:ext uri="{BB962C8B-B14F-4D97-AF65-F5344CB8AC3E}">
        <p14:creationId xmlns:p14="http://schemas.microsoft.com/office/powerpoint/2010/main" val="296492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4A60F5-3BA9-4B66-9FB2-68C7920D46A0}"/>
              </a:ext>
            </a:extLst>
          </p:cNvPr>
          <p:cNvSpPr>
            <a:spLocks noGrp="1"/>
          </p:cNvSpPr>
          <p:nvPr>
            <p:ph type="title"/>
          </p:nvPr>
        </p:nvSpPr>
        <p:spPr>
          <a:xfrm>
            <a:off x="857223" y="214290"/>
            <a:ext cx="7786743" cy="1071562"/>
          </a:xfrm>
        </p:spPr>
        <p:txBody>
          <a:bodyPr wrap="square" anchor="ctr">
            <a:normAutofit/>
          </a:bodyPr>
          <a:lstStyle/>
          <a:p>
            <a:r>
              <a:rPr lang="lv-LV" dirty="0"/>
              <a:t>ERGONOMISKIE FAKTORI</a:t>
            </a:r>
            <a:br>
              <a:rPr lang="lv-LV" dirty="0"/>
            </a:br>
            <a:endParaRPr lang="lv-LV" dirty="0"/>
          </a:p>
        </p:txBody>
      </p:sp>
    </p:spTree>
    <p:extLst>
      <p:ext uri="{BB962C8B-B14F-4D97-AF65-F5344CB8AC3E}">
        <p14:creationId xmlns:p14="http://schemas.microsoft.com/office/powerpoint/2010/main" val="313819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4EDDC-B7C2-4550-857F-B8F1C354A119}"/>
              </a:ext>
            </a:extLst>
          </p:cNvPr>
          <p:cNvSpPr>
            <a:spLocks noGrp="1"/>
          </p:cNvSpPr>
          <p:nvPr>
            <p:ph idx="1"/>
          </p:nvPr>
        </p:nvSpPr>
        <p:spPr>
          <a:xfrm>
            <a:off x="539552" y="404664"/>
            <a:ext cx="8248431" cy="5544616"/>
          </a:xfrm>
        </p:spPr>
        <p:txBody>
          <a:bodyPr/>
          <a:lstStyle/>
          <a:p>
            <a:pPr marL="0" indent="0">
              <a:buNone/>
            </a:pPr>
            <a:r>
              <a:rPr lang="lv-LV" sz="2000" dirty="0"/>
              <a:t>Vai: </a:t>
            </a:r>
          </a:p>
          <a:p>
            <a:pPr>
              <a:buFontTx/>
              <a:buChar char="-"/>
            </a:pPr>
            <a:r>
              <a:rPr lang="lv-LV" sz="2000" dirty="0"/>
              <a:t>nodarbinātiem ar rokām ir jāpārvieto vai jāceļ smagumi (vīriešiem virs 10 kg (5kg ar vienu roku), sievietēm – virs 7 kg (3 kg))? </a:t>
            </a:r>
          </a:p>
          <a:p>
            <a:pPr>
              <a:buFontTx/>
              <a:buChar char="-"/>
            </a:pPr>
            <a:r>
              <a:rPr lang="lv-LV" sz="2000" dirty="0"/>
              <a:t>smagumu pārvietošanai tiek  izmantoti palīglīdzekļi (ratiņi, statīvi u.c.)?</a:t>
            </a:r>
          </a:p>
          <a:p>
            <a:pPr>
              <a:buFontTx/>
              <a:buChar char="-"/>
            </a:pPr>
            <a:r>
              <a:rPr lang="lv-LV" sz="2000" dirty="0"/>
              <a:t>nodarbinātie ir informēti un apmācīti par pareiziem smagumu pārvietošanas principiem un atslogojošiem vingrinājumiem?</a:t>
            </a:r>
          </a:p>
          <a:p>
            <a:pPr>
              <a:buFontTx/>
              <a:buChar char="-"/>
            </a:pPr>
            <a:r>
              <a:rPr lang="lv-LV" sz="2000" dirty="0"/>
              <a:t>nodarbinātie atrodas piespiedu stāvoklī un veic darbu, kas saistīts ar periodisku noliekšanos, stāvot, guļus, tupus (vairāk kā 50% no darba laika)?</a:t>
            </a:r>
          </a:p>
          <a:p>
            <a:pPr>
              <a:buFontTx/>
              <a:buChar char="-"/>
            </a:pPr>
            <a:r>
              <a:rPr lang="lv-LV" sz="2000" dirty="0"/>
              <a:t>darbs ir saistīts ar vienveidīgām kustībām?</a:t>
            </a:r>
          </a:p>
          <a:p>
            <a:pPr>
              <a:buFontTx/>
              <a:buChar char="-"/>
            </a:pPr>
            <a:r>
              <a:rPr lang="lv-LV" sz="2000" dirty="0"/>
              <a:t>nodarbinātajam ir iespējas mainīt darba pozu un darba ritmu?</a:t>
            </a:r>
          </a:p>
          <a:p>
            <a:pPr>
              <a:buFontTx/>
              <a:buChar char="-"/>
            </a:pPr>
            <a:r>
              <a:rPr lang="lv-LV" sz="2000" dirty="0"/>
              <a:t>tiek veikts darbs, kas saistīts ar lokālu muskuļu sasprindzinājumu?</a:t>
            </a:r>
          </a:p>
          <a:p>
            <a:pPr>
              <a:buFontTx/>
              <a:buChar char="-"/>
            </a:pPr>
            <a:r>
              <a:rPr lang="lv-LV" sz="2000" dirty="0"/>
              <a:t>veicot darbu, ir iespējams paaugstināts redzes sasprindzinājums?</a:t>
            </a:r>
          </a:p>
          <a:p>
            <a:endParaRPr lang="lv-LV" sz="2000" dirty="0"/>
          </a:p>
        </p:txBody>
      </p:sp>
    </p:spTree>
    <p:extLst>
      <p:ext uri="{BB962C8B-B14F-4D97-AF65-F5344CB8AC3E}">
        <p14:creationId xmlns:p14="http://schemas.microsoft.com/office/powerpoint/2010/main" val="3576558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indoor&#10;&#10;Description automatically generated">
            <a:extLst>
              <a:ext uri="{FF2B5EF4-FFF2-40B4-BE49-F238E27FC236}">
                <a16:creationId xmlns:a16="http://schemas.microsoft.com/office/drawing/2014/main" id="{B85B3FA5-C347-402F-9B99-E142AC0A3F4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94" r="1" b="16973"/>
          <a:stretch/>
        </p:blipFill>
        <p:spPr>
          <a:xfrm>
            <a:off x="857224" y="1428750"/>
            <a:ext cx="7786743" cy="4714875"/>
          </a:xfrm>
          <a:noFill/>
        </p:spPr>
      </p:pic>
      <p:sp>
        <p:nvSpPr>
          <p:cNvPr id="3" name="Title 2">
            <a:extLst>
              <a:ext uri="{FF2B5EF4-FFF2-40B4-BE49-F238E27FC236}">
                <a16:creationId xmlns:a16="http://schemas.microsoft.com/office/drawing/2014/main" id="{AED89AAE-A832-4689-A1F0-60C657E9D0D7}"/>
              </a:ext>
            </a:extLst>
          </p:cNvPr>
          <p:cNvSpPr>
            <a:spLocks noGrp="1"/>
          </p:cNvSpPr>
          <p:nvPr>
            <p:ph type="title"/>
          </p:nvPr>
        </p:nvSpPr>
        <p:spPr>
          <a:xfrm>
            <a:off x="857223" y="214290"/>
            <a:ext cx="7786743" cy="1071562"/>
          </a:xfrm>
        </p:spPr>
        <p:txBody>
          <a:bodyPr wrap="square" anchor="ctr">
            <a:normAutofit/>
          </a:bodyPr>
          <a:lstStyle/>
          <a:p>
            <a:r>
              <a:rPr lang="lv-LV" dirty="0"/>
              <a:t>PSIHOLOĢISKIE UN SOCIĀLIE FAKTORI</a:t>
            </a:r>
            <a:endParaRPr lang="lv-LV"/>
          </a:p>
        </p:txBody>
      </p:sp>
    </p:spTree>
    <p:extLst>
      <p:ext uri="{BB962C8B-B14F-4D97-AF65-F5344CB8AC3E}">
        <p14:creationId xmlns:p14="http://schemas.microsoft.com/office/powerpoint/2010/main" val="1044154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EDC60F-BF05-4BFA-A0BE-B7EE0BB77894}"/>
              </a:ext>
            </a:extLst>
          </p:cNvPr>
          <p:cNvSpPr>
            <a:spLocks noGrp="1"/>
          </p:cNvSpPr>
          <p:nvPr>
            <p:ph idx="1"/>
          </p:nvPr>
        </p:nvSpPr>
        <p:spPr>
          <a:xfrm>
            <a:off x="857224" y="404664"/>
            <a:ext cx="7786743" cy="5738961"/>
          </a:xfrm>
        </p:spPr>
        <p:txBody>
          <a:bodyPr/>
          <a:lstStyle/>
          <a:p>
            <a:pPr marL="0" indent="0">
              <a:buNone/>
            </a:pPr>
            <a:r>
              <a:rPr lang="lv-LV" sz="2000" dirty="0"/>
              <a:t>Vai:</a:t>
            </a:r>
          </a:p>
          <a:p>
            <a:pPr>
              <a:buFontTx/>
              <a:buChar char="-"/>
            </a:pPr>
            <a:r>
              <a:rPr lang="lv-LV" sz="2000" dirty="0"/>
              <a:t>tiek veikta virsstundu darba laika uzskaite?</a:t>
            </a:r>
          </a:p>
          <a:p>
            <a:pPr>
              <a:buFontTx/>
              <a:buChar char="-"/>
            </a:pPr>
            <a:r>
              <a:rPr lang="lv-LV" sz="2000" dirty="0"/>
              <a:t>tiek veikts maiņu darbs?</a:t>
            </a:r>
          </a:p>
          <a:p>
            <a:pPr>
              <a:buFontTx/>
              <a:buChar char="-"/>
            </a:pPr>
            <a:r>
              <a:rPr lang="lv-LV" sz="2000" dirty="0"/>
              <a:t>veicamajam darbam ir ātrs darba temps?</a:t>
            </a:r>
          </a:p>
          <a:p>
            <a:pPr>
              <a:buFontTx/>
              <a:buChar char="-"/>
            </a:pPr>
            <a:r>
              <a:rPr lang="lv-LV" sz="2000" dirty="0"/>
              <a:t>veicamais darbs ir vienveidīgs?</a:t>
            </a:r>
          </a:p>
          <a:p>
            <a:pPr>
              <a:buFontTx/>
              <a:buChar char="-"/>
            </a:pPr>
            <a:r>
              <a:rPr lang="lv-LV" sz="2000" dirty="0"/>
              <a:t>darba norma ir piemērota, ņemot vērā darba aizsardzības un kvalitātes prasības?</a:t>
            </a:r>
          </a:p>
          <a:p>
            <a:pPr>
              <a:buFontTx/>
              <a:buChar char="-"/>
            </a:pPr>
            <a:r>
              <a:rPr lang="lv-LV" sz="2000" dirty="0"/>
              <a:t>veicamais darbs prasa lielu koncentrēšanās spēju un lielu uzmanību?</a:t>
            </a:r>
          </a:p>
          <a:p>
            <a:pPr>
              <a:buFontTx/>
              <a:buChar char="-"/>
            </a:pPr>
            <a:r>
              <a:rPr lang="lv-LV" sz="2000" dirty="0"/>
              <a:t>nodarbinātais var piedalīties sava darba plānošanā?</a:t>
            </a:r>
          </a:p>
          <a:p>
            <a:pPr marL="0" indent="0">
              <a:buNone/>
            </a:pPr>
            <a:endParaRPr lang="lv-LV" sz="2000" dirty="0"/>
          </a:p>
        </p:txBody>
      </p:sp>
    </p:spTree>
    <p:extLst>
      <p:ext uri="{BB962C8B-B14F-4D97-AF65-F5344CB8AC3E}">
        <p14:creationId xmlns:p14="http://schemas.microsoft.com/office/powerpoint/2010/main" val="4061321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4A5E9F-F4AB-4253-96E3-851CEC7E7D76}"/>
              </a:ext>
            </a:extLst>
          </p:cNvPr>
          <p:cNvSpPr>
            <a:spLocks noGrp="1"/>
          </p:cNvSpPr>
          <p:nvPr>
            <p:ph idx="1"/>
          </p:nvPr>
        </p:nvSpPr>
        <p:spPr>
          <a:xfrm>
            <a:off x="827584" y="476672"/>
            <a:ext cx="7786743" cy="4714875"/>
          </a:xfrm>
        </p:spPr>
        <p:txBody>
          <a:bodyPr/>
          <a:lstStyle/>
          <a:p>
            <a:pPr marL="0" indent="0">
              <a:buNone/>
            </a:pPr>
            <a:r>
              <a:rPr lang="lv-LV" sz="2000" dirty="0"/>
              <a:t>Vai:</a:t>
            </a:r>
          </a:p>
          <a:p>
            <a:pPr>
              <a:buFontTx/>
              <a:buChar char="-"/>
            </a:pPr>
            <a:r>
              <a:rPr lang="lv-LV" sz="2000" dirty="0"/>
              <a:t>nodarbinātā izglītības līmenis ir atbilstošs veicamā darba sarežģītības pakāpei?</a:t>
            </a:r>
          </a:p>
          <a:p>
            <a:pPr>
              <a:buFontTx/>
              <a:buChar char="-"/>
            </a:pPr>
            <a:r>
              <a:rPr lang="lv-LV" sz="2000" dirty="0"/>
              <a:t>darbs ilgstoši tiek veikts vienatnē un izolācijā?</a:t>
            </a:r>
          </a:p>
          <a:p>
            <a:pPr>
              <a:buFontTx/>
              <a:buChar char="-"/>
            </a:pPr>
            <a:r>
              <a:rPr lang="lv-LV" sz="2000" dirty="0"/>
              <a:t>iespējams psiholoģiska un fiziska vardarbība?</a:t>
            </a:r>
          </a:p>
          <a:p>
            <a:pPr>
              <a:buFontTx/>
              <a:buChar char="-"/>
            </a:pPr>
            <a:r>
              <a:rPr lang="lv-LV" sz="2000" dirty="0"/>
              <a:t>ir iespējamas nelabvēlīgas/saspīlētas attiecības ar kolēģiem/darba devēju/klientu?</a:t>
            </a:r>
          </a:p>
          <a:p>
            <a:pPr>
              <a:buFontTx/>
              <a:buChar char="-"/>
            </a:pPr>
            <a:r>
              <a:rPr lang="lv-LV" sz="2000" dirty="0"/>
              <a:t>tiek ievēroti darba un atpūtas režīmi?</a:t>
            </a:r>
          </a:p>
          <a:p>
            <a:pPr>
              <a:buFontTx/>
              <a:buChar char="-"/>
            </a:pPr>
            <a:r>
              <a:rPr lang="lv-LV" sz="2000" dirty="0"/>
              <a:t>tiek nodrošināts ikgadējais atvaļinājums?</a:t>
            </a:r>
          </a:p>
          <a:p>
            <a:endParaRPr lang="lv-LV" sz="2000" dirty="0"/>
          </a:p>
        </p:txBody>
      </p:sp>
    </p:spTree>
    <p:extLst>
      <p:ext uri="{BB962C8B-B14F-4D97-AF65-F5344CB8AC3E}">
        <p14:creationId xmlns:p14="http://schemas.microsoft.com/office/powerpoint/2010/main" val="285976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71722-5D5D-4DEA-B1DA-6A30F90E52C3}"/>
              </a:ext>
            </a:extLst>
          </p:cNvPr>
          <p:cNvSpPr>
            <a:spLocks noGrp="1"/>
          </p:cNvSpPr>
          <p:nvPr>
            <p:ph type="title"/>
          </p:nvPr>
        </p:nvSpPr>
        <p:spPr>
          <a:xfrm>
            <a:off x="827584" y="214313"/>
            <a:ext cx="7816354" cy="694407"/>
          </a:xfrm>
        </p:spPr>
        <p:txBody>
          <a:bodyPr wrap="square" anchor="ctr">
            <a:normAutofit/>
          </a:bodyPr>
          <a:lstStyle/>
          <a:p>
            <a:r>
              <a:rPr lang="lv-LV" dirty="0"/>
              <a:t>ĶĪMISKIE FAKTORI UN PUTEKĻI</a:t>
            </a:r>
          </a:p>
        </p:txBody>
      </p:sp>
      <p:pic>
        <p:nvPicPr>
          <p:cNvPr id="7" name="Content Placeholder 6" descr="A picture containing dirty&#10;&#10;Description automatically generated">
            <a:extLst>
              <a:ext uri="{FF2B5EF4-FFF2-40B4-BE49-F238E27FC236}">
                <a16:creationId xmlns:a16="http://schemas.microsoft.com/office/drawing/2014/main" id="{3025456D-95E7-4157-A994-0412A1D1344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53864" y="1341438"/>
            <a:ext cx="3508771" cy="4678362"/>
          </a:xfrm>
        </p:spPr>
      </p:pic>
      <p:pic>
        <p:nvPicPr>
          <p:cNvPr id="5" name="Content Placeholder 4" descr="A picture containing messy, cluttered&#10;&#10;Description automatically generated">
            <a:extLst>
              <a:ext uri="{FF2B5EF4-FFF2-40B4-BE49-F238E27FC236}">
                <a16:creationId xmlns:a16="http://schemas.microsoft.com/office/drawing/2014/main" id="{F2661D8C-1F5C-4B7E-AD66-4E2AE6058A95}"/>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10913" r="3" b="3"/>
          <a:stretch/>
        </p:blipFill>
        <p:spPr>
          <a:xfrm>
            <a:off x="4629150" y="1341438"/>
            <a:ext cx="3938588" cy="4678362"/>
          </a:xfrm>
          <a:noFill/>
        </p:spPr>
      </p:pic>
    </p:spTree>
    <p:extLst>
      <p:ext uri="{BB962C8B-B14F-4D97-AF65-F5344CB8AC3E}">
        <p14:creationId xmlns:p14="http://schemas.microsoft.com/office/powerpoint/2010/main" val="1281161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ounter, kitchen appliance, stove&#10;&#10;Description automatically generated">
            <a:extLst>
              <a:ext uri="{FF2B5EF4-FFF2-40B4-BE49-F238E27FC236}">
                <a16:creationId xmlns:a16="http://schemas.microsoft.com/office/drawing/2014/main" id="{8F58FC3B-C0FC-4B77-9C1B-4FC68FAC46FC}"/>
              </a:ext>
            </a:extLst>
          </p:cNvPr>
          <p:cNvPicPr>
            <a:picLocks noChangeAspect="1"/>
          </p:cNvPicPr>
          <p:nvPr/>
        </p:nvPicPr>
        <p:blipFill rotWithShape="1">
          <a:blip r:embed="rId3">
            <a:extLst>
              <a:ext uri="{28A0092B-C50C-407E-A947-70E740481C1C}">
                <a14:useLocalDpi xmlns:a14="http://schemas.microsoft.com/office/drawing/2010/main" val="0"/>
              </a:ext>
            </a:extLst>
          </a:blip>
          <a:srcRect t="13974" r="1" b="5293"/>
          <a:stretch/>
        </p:blipFill>
        <p:spPr>
          <a:xfrm>
            <a:off x="857224" y="1428750"/>
            <a:ext cx="7786743" cy="4714875"/>
          </a:xfrm>
          <a:prstGeom prst="rect">
            <a:avLst/>
          </a:prstGeom>
          <a:noFill/>
        </p:spPr>
      </p:pic>
      <p:sp>
        <p:nvSpPr>
          <p:cNvPr id="10" name="Title 2">
            <a:extLst>
              <a:ext uri="{FF2B5EF4-FFF2-40B4-BE49-F238E27FC236}">
                <a16:creationId xmlns:a16="http://schemas.microsoft.com/office/drawing/2014/main" id="{32E75D8F-B087-4781-9EC9-FB595572622F}"/>
              </a:ext>
            </a:extLst>
          </p:cNvPr>
          <p:cNvSpPr>
            <a:spLocks noGrp="1"/>
          </p:cNvSpPr>
          <p:nvPr>
            <p:ph type="title"/>
          </p:nvPr>
        </p:nvSpPr>
        <p:spPr>
          <a:xfrm>
            <a:off x="857223" y="214290"/>
            <a:ext cx="7786743" cy="1071562"/>
          </a:xfrm>
        </p:spPr>
        <p:txBody>
          <a:bodyPr/>
          <a:lstStyle/>
          <a:p>
            <a:endParaRPr lang="en-US"/>
          </a:p>
        </p:txBody>
      </p:sp>
    </p:spTree>
    <p:extLst>
      <p:ext uri="{BB962C8B-B14F-4D97-AF65-F5344CB8AC3E}">
        <p14:creationId xmlns:p14="http://schemas.microsoft.com/office/powerpoint/2010/main" val="4168625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C3F1B1-EFA5-4851-B242-98F100399518}"/>
              </a:ext>
            </a:extLst>
          </p:cNvPr>
          <p:cNvSpPr>
            <a:spLocks noGrp="1"/>
          </p:cNvSpPr>
          <p:nvPr>
            <p:ph idx="1"/>
          </p:nvPr>
        </p:nvSpPr>
        <p:spPr>
          <a:xfrm>
            <a:off x="839346" y="529048"/>
            <a:ext cx="7786743" cy="5904656"/>
          </a:xfrm>
        </p:spPr>
        <p:txBody>
          <a:bodyPr/>
          <a:lstStyle/>
          <a:p>
            <a:pPr marL="0" indent="0">
              <a:buNone/>
            </a:pPr>
            <a:r>
              <a:rPr lang="lv-LV" sz="1600" dirty="0"/>
              <a:t>Vai:</a:t>
            </a:r>
          </a:p>
          <a:p>
            <a:pPr>
              <a:buFontTx/>
              <a:buChar char="-"/>
            </a:pPr>
            <a:r>
              <a:rPr lang="lv-LV" sz="1600" dirty="0"/>
              <a:t>darba procesā tiek izmantotas vai rodas ķīmiskās vielas, kas var iedarboties uz nodarbināto veselību?</a:t>
            </a:r>
          </a:p>
          <a:p>
            <a:pPr>
              <a:buFontTx/>
              <a:buChar char="-"/>
            </a:pPr>
            <a:r>
              <a:rPr lang="lv-LV" sz="1600" dirty="0"/>
              <a:t>nodarbinātajiem ir pieejamas izmantoto ķīmisko vielu drošības datu lapas valsts valodā?</a:t>
            </a:r>
          </a:p>
          <a:p>
            <a:pPr>
              <a:buFontTx/>
              <a:buChar char="-"/>
            </a:pPr>
            <a:r>
              <a:rPr lang="lv-LV" sz="1600" dirty="0"/>
              <a:t>darba veikšanā un ķīmisko vielu uzglabāšanā tiek ievērotas drošības datu lapās minētās prasības? </a:t>
            </a:r>
            <a:r>
              <a:rPr lang="lv-LV" sz="1600" b="1" dirty="0"/>
              <a:t>Ļoti aktuāls!</a:t>
            </a:r>
          </a:p>
          <a:p>
            <a:pPr>
              <a:buFontTx/>
              <a:buChar char="-"/>
            </a:pPr>
            <a:r>
              <a:rPr lang="lv-LV" sz="1600" dirty="0"/>
              <a:t>darba vietā esošās ķīmiskās vielas ir iepakotas, apzīmētas ar atbilstošu marķējumu un tiek pareizi uzglabātas?</a:t>
            </a:r>
          </a:p>
          <a:p>
            <a:pPr>
              <a:buFontTx/>
              <a:buChar char="-"/>
            </a:pPr>
            <a:r>
              <a:rPr lang="lv-LV" sz="1600" dirty="0"/>
              <a:t>darba telpā atrodas tikai konkrētā darba veikšanai nepieciešamais ķīmisko vielu daudzums? </a:t>
            </a:r>
          </a:p>
          <a:p>
            <a:pPr>
              <a:buFontTx/>
              <a:buChar char="-"/>
            </a:pPr>
            <a:r>
              <a:rPr lang="lv-LV" sz="1600" dirty="0"/>
              <a:t>nodarbinātie ir informēti par ķīmiskās vielas sastāvu un bīstamību?</a:t>
            </a:r>
          </a:p>
          <a:p>
            <a:pPr>
              <a:buFontTx/>
              <a:buChar char="-"/>
            </a:pPr>
            <a:r>
              <a:rPr lang="lv-LV" sz="1600" dirty="0"/>
              <a:t>nodarbinātie ir informēti, kādi individuālie aizsardzības līdzekļi (kāda materiāla cimdi, kādi filtri u.c.) ir jālieto darbā ar konkrētām ķīmiskām vielām?</a:t>
            </a:r>
          </a:p>
          <a:p>
            <a:pPr>
              <a:buFontTx/>
              <a:buChar char="-"/>
            </a:pPr>
            <a:r>
              <a:rPr lang="lv-LV" sz="1600" dirty="0"/>
              <a:t>darbs ar ķīmiskām vielām tiek veikts labi vēdināmās telpās?</a:t>
            </a:r>
          </a:p>
          <a:p>
            <a:pPr>
              <a:buFontTx/>
              <a:buChar char="-"/>
            </a:pPr>
            <a:r>
              <a:rPr lang="lv-LV" sz="1600" dirty="0"/>
              <a:t>bīstamie atkritumi tiek savākti, atbilstoši uzglabāti un aizvākti?</a:t>
            </a:r>
          </a:p>
          <a:p>
            <a:pPr>
              <a:buFontTx/>
              <a:buChar char="-"/>
            </a:pPr>
            <a:r>
              <a:rPr lang="lv-LV" sz="1600" dirty="0"/>
              <a:t>ir nepieciešami ķīmisko vielu laboratoriskie mērījumi darba vides gaisā?</a:t>
            </a:r>
          </a:p>
          <a:p>
            <a:pPr marL="0" indent="0">
              <a:buNone/>
            </a:pPr>
            <a:endParaRPr lang="lv-LV" sz="1600" dirty="0"/>
          </a:p>
        </p:txBody>
      </p:sp>
      <p:sp>
        <p:nvSpPr>
          <p:cNvPr id="3" name="Title 2">
            <a:extLst>
              <a:ext uri="{FF2B5EF4-FFF2-40B4-BE49-F238E27FC236}">
                <a16:creationId xmlns:a16="http://schemas.microsoft.com/office/drawing/2014/main" id="{DA623EB1-9FDB-497F-8F5C-2C75A8AD0B3C}"/>
              </a:ext>
            </a:extLst>
          </p:cNvPr>
          <p:cNvSpPr>
            <a:spLocks noGrp="1"/>
          </p:cNvSpPr>
          <p:nvPr>
            <p:ph type="title"/>
          </p:nvPr>
        </p:nvSpPr>
        <p:spPr>
          <a:xfrm>
            <a:off x="857223" y="-93374"/>
            <a:ext cx="7786743" cy="622422"/>
          </a:xfrm>
        </p:spPr>
        <p:txBody>
          <a:bodyPr/>
          <a:lstStyle/>
          <a:p>
            <a:r>
              <a:rPr lang="lv-LV" dirty="0"/>
              <a:t>Ķīmiskās vielas</a:t>
            </a:r>
          </a:p>
        </p:txBody>
      </p:sp>
    </p:spTree>
    <p:extLst>
      <p:ext uri="{BB962C8B-B14F-4D97-AF65-F5344CB8AC3E}">
        <p14:creationId xmlns:p14="http://schemas.microsoft.com/office/powerpoint/2010/main" val="361670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B71D79-2403-4A7B-8109-25C6DF9CF07C}"/>
              </a:ext>
            </a:extLst>
          </p:cNvPr>
          <p:cNvSpPr>
            <a:spLocks noGrp="1"/>
          </p:cNvSpPr>
          <p:nvPr>
            <p:ph idx="1"/>
          </p:nvPr>
        </p:nvSpPr>
        <p:spPr>
          <a:xfrm>
            <a:off x="323529" y="1124744"/>
            <a:ext cx="4359148" cy="5042670"/>
          </a:xfrm>
        </p:spPr>
        <p:txBody>
          <a:bodyPr/>
          <a:lstStyle/>
          <a:p>
            <a:pPr marL="0" indent="0">
              <a:buNone/>
            </a:pPr>
            <a:r>
              <a:rPr lang="lv-LV" dirty="0"/>
              <a:t>varbūtība, ka nodarbināto drošībai vai veselībai darba vidē var rasties kaitējums, un šā kaitējuma iespējamā smaguma pakāpe;</a:t>
            </a:r>
          </a:p>
        </p:txBody>
      </p:sp>
      <p:sp>
        <p:nvSpPr>
          <p:cNvPr id="3" name="Title 2">
            <a:extLst>
              <a:ext uri="{FF2B5EF4-FFF2-40B4-BE49-F238E27FC236}">
                <a16:creationId xmlns:a16="http://schemas.microsoft.com/office/drawing/2014/main" id="{629B7815-E612-47D4-AF9C-F49E82E18684}"/>
              </a:ext>
            </a:extLst>
          </p:cNvPr>
          <p:cNvSpPr>
            <a:spLocks noGrp="1"/>
          </p:cNvSpPr>
          <p:nvPr>
            <p:ph type="title"/>
          </p:nvPr>
        </p:nvSpPr>
        <p:spPr>
          <a:xfrm>
            <a:off x="500035" y="214290"/>
            <a:ext cx="8143932" cy="1071562"/>
          </a:xfrm>
        </p:spPr>
        <p:txBody>
          <a:bodyPr/>
          <a:lstStyle/>
          <a:p>
            <a:r>
              <a:rPr lang="lv-LV" dirty="0"/>
              <a:t>Darba vides risks</a:t>
            </a:r>
          </a:p>
        </p:txBody>
      </p:sp>
      <p:pic>
        <p:nvPicPr>
          <p:cNvPr id="6" name="Picture 5">
            <a:extLst>
              <a:ext uri="{FF2B5EF4-FFF2-40B4-BE49-F238E27FC236}">
                <a16:creationId xmlns:a16="http://schemas.microsoft.com/office/drawing/2014/main" id="{EF9EBB57-E4F0-413A-85C1-635764C5759E}"/>
              </a:ext>
            </a:extLst>
          </p:cNvPr>
          <p:cNvPicPr>
            <a:picLocks noChangeAspect="1"/>
          </p:cNvPicPr>
          <p:nvPr/>
        </p:nvPicPr>
        <p:blipFill>
          <a:blip r:embed="rId3"/>
          <a:stretch>
            <a:fillRect/>
          </a:stretch>
        </p:blipFill>
        <p:spPr>
          <a:xfrm>
            <a:off x="4716017" y="404664"/>
            <a:ext cx="3922808" cy="5705904"/>
          </a:xfrm>
          <a:prstGeom prst="rect">
            <a:avLst/>
          </a:prstGeom>
          <a:noFill/>
        </p:spPr>
      </p:pic>
    </p:spTree>
    <p:extLst>
      <p:ext uri="{BB962C8B-B14F-4D97-AF65-F5344CB8AC3E}">
        <p14:creationId xmlns:p14="http://schemas.microsoft.com/office/powerpoint/2010/main" val="590796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D68FBBF5-6C09-4FE7-BFC3-07828E753546}"/>
              </a:ext>
            </a:extLst>
          </p:cNvPr>
          <p:cNvSpPr>
            <a:spLocks noGrp="1"/>
          </p:cNvSpPr>
          <p:nvPr>
            <p:ph type="title"/>
          </p:nvPr>
        </p:nvSpPr>
        <p:spPr/>
        <p:txBody>
          <a:bodyPr/>
          <a:lstStyle/>
          <a:p>
            <a:pPr eaLnBrk="1" hangingPunct="1"/>
            <a:r>
              <a:rPr lang="lv-LV" altLang="lv-LV"/>
              <a:t>Ķīmiskās vielas metālapstrādē</a:t>
            </a:r>
            <a:endParaRPr lang="en-US" altLang="lv-LV"/>
          </a:p>
        </p:txBody>
      </p:sp>
      <p:sp>
        <p:nvSpPr>
          <p:cNvPr id="3" name="Content Placeholder 2">
            <a:extLst>
              <a:ext uri="{FF2B5EF4-FFF2-40B4-BE49-F238E27FC236}">
                <a16:creationId xmlns:a16="http://schemas.microsoft.com/office/drawing/2014/main" id="{FB79E9C6-1E0B-4CCD-B0E9-5A78184AFB95}"/>
              </a:ext>
            </a:extLst>
          </p:cNvPr>
          <p:cNvSpPr>
            <a:spLocks noGrp="1"/>
          </p:cNvSpPr>
          <p:nvPr>
            <p:ph idx="1"/>
          </p:nvPr>
        </p:nvSpPr>
        <p:spPr>
          <a:xfrm>
            <a:off x="533400" y="1371600"/>
            <a:ext cx="8153400" cy="4754563"/>
          </a:xfrm>
        </p:spPr>
        <p:txBody>
          <a:bodyPr>
            <a:normAutofit/>
          </a:bodyPr>
          <a:lstStyle/>
          <a:p>
            <a:pPr eaLnBrk="1" hangingPunct="1">
              <a:buFontTx/>
              <a:buChar char="-"/>
              <a:defRPr/>
            </a:pPr>
            <a:r>
              <a:rPr lang="lv-LV" sz="2600" dirty="0"/>
              <a:t>Putekļi (abrazīvie, metāla, polimēru, smilšu, stikla šķiedru)</a:t>
            </a:r>
          </a:p>
          <a:p>
            <a:pPr eaLnBrk="1" hangingPunct="1">
              <a:buFontTx/>
              <a:buChar char="-"/>
              <a:defRPr/>
            </a:pPr>
            <a:r>
              <a:rPr lang="lv-LV" sz="2600" dirty="0"/>
              <a:t>Eļļas aerosols</a:t>
            </a:r>
          </a:p>
          <a:p>
            <a:pPr eaLnBrk="1" hangingPunct="1">
              <a:buFontTx/>
              <a:buChar char="-"/>
              <a:defRPr/>
            </a:pPr>
            <a:r>
              <a:rPr lang="lv-LV" sz="2600" dirty="0"/>
              <a:t>Metināšanas aerosols</a:t>
            </a:r>
          </a:p>
          <a:p>
            <a:pPr eaLnBrk="1" hangingPunct="1">
              <a:buFontTx/>
              <a:buChar char="-"/>
              <a:defRPr/>
            </a:pPr>
            <a:r>
              <a:rPr lang="lv-LV" sz="2600" dirty="0"/>
              <a:t>Metāli (</a:t>
            </a:r>
            <a:r>
              <a:rPr lang="lv-LV" sz="2600" dirty="0" err="1"/>
              <a:t>Mn</a:t>
            </a:r>
            <a:r>
              <a:rPr lang="lv-LV" sz="2600" dirty="0"/>
              <a:t>, </a:t>
            </a:r>
            <a:r>
              <a:rPr lang="lv-LV" sz="2600" dirty="0" err="1"/>
              <a:t>Cr</a:t>
            </a:r>
            <a:r>
              <a:rPr lang="lv-LV" sz="2600" dirty="0"/>
              <a:t>, </a:t>
            </a:r>
            <a:r>
              <a:rPr lang="lv-LV" sz="2600" dirty="0" err="1"/>
              <a:t>Zn</a:t>
            </a:r>
            <a:r>
              <a:rPr lang="lv-LV" sz="2600" dirty="0"/>
              <a:t>, Al, </a:t>
            </a:r>
            <a:r>
              <a:rPr lang="lv-LV" sz="2600" dirty="0" err="1"/>
              <a:t>Cu</a:t>
            </a:r>
            <a:r>
              <a:rPr lang="lv-LV" sz="2600" dirty="0"/>
              <a:t>, </a:t>
            </a:r>
            <a:r>
              <a:rPr lang="lv-LV" sz="2600" dirty="0" err="1"/>
              <a:t>Ni</a:t>
            </a:r>
            <a:r>
              <a:rPr lang="lv-LV" sz="2600" dirty="0"/>
              <a:t> u.c.)</a:t>
            </a:r>
          </a:p>
          <a:p>
            <a:pPr eaLnBrk="1" hangingPunct="1">
              <a:buFontTx/>
              <a:buChar char="-"/>
              <a:defRPr/>
            </a:pPr>
            <a:r>
              <a:rPr lang="lv-LV" sz="2600" dirty="0"/>
              <a:t>Gāzes (sēra dioksīds, slāpekļa oksīdi, oglekļa oksīdi)</a:t>
            </a:r>
          </a:p>
          <a:p>
            <a:pPr eaLnBrk="1" hangingPunct="1">
              <a:buFontTx/>
              <a:buChar char="-"/>
              <a:defRPr/>
            </a:pPr>
            <a:r>
              <a:rPr lang="lv-LV" sz="2600" dirty="0"/>
              <a:t>Organiskie savienojumi (formaldehīds, acetons, </a:t>
            </a:r>
            <a:r>
              <a:rPr lang="lv-LV" sz="2600" dirty="0" err="1"/>
              <a:t>etilacetāts</a:t>
            </a:r>
            <a:r>
              <a:rPr lang="lv-LV" sz="2600" dirty="0"/>
              <a:t>, </a:t>
            </a:r>
            <a:r>
              <a:rPr lang="lv-LV" sz="2600" dirty="0" err="1"/>
              <a:t>butanols</a:t>
            </a:r>
            <a:r>
              <a:rPr lang="lv-LV" sz="2600" dirty="0"/>
              <a:t>, toluols u.c.)</a:t>
            </a:r>
          </a:p>
          <a:p>
            <a:pPr eaLnBrk="1" hangingPunct="1">
              <a:buFont typeface="Arial" charset="0"/>
              <a:buChar char="•"/>
              <a:defRPr/>
            </a:pPr>
            <a:endParaRPr lang="en-US" dirty="0"/>
          </a:p>
        </p:txBody>
      </p:sp>
      <p:sp>
        <p:nvSpPr>
          <p:cNvPr id="64516" name="Slide Number Placeholder 3">
            <a:extLst>
              <a:ext uri="{FF2B5EF4-FFF2-40B4-BE49-F238E27FC236}">
                <a16:creationId xmlns:a16="http://schemas.microsoft.com/office/drawing/2014/main" id="{F1320FA3-5011-4BE6-A380-6AC6DC184B51}"/>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30</a:t>
            </a:fld>
            <a:endParaRPr lang="en-US" altLang="lv-LV" sz="1200">
              <a:solidFill>
                <a:srgbClr val="898989"/>
              </a:solidFill>
            </a:endParaRPr>
          </a:p>
        </p:txBody>
      </p:sp>
    </p:spTree>
    <p:extLst>
      <p:ext uri="{BB962C8B-B14F-4D97-AF65-F5344CB8AC3E}">
        <p14:creationId xmlns:p14="http://schemas.microsoft.com/office/powerpoint/2010/main" val="3784295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F8451DE-0212-4DF2-8CCA-802DF3CDFCB5}"/>
              </a:ext>
            </a:extLst>
          </p:cNvPr>
          <p:cNvSpPr>
            <a:spLocks noGrp="1" noChangeArrowheads="1"/>
          </p:cNvSpPr>
          <p:nvPr>
            <p:ph type="title"/>
          </p:nvPr>
        </p:nvSpPr>
        <p:spPr/>
        <p:txBody>
          <a:bodyPr>
            <a:normAutofit/>
          </a:bodyPr>
          <a:lstStyle/>
          <a:p>
            <a:pPr eaLnBrk="1" hangingPunct="1">
              <a:defRPr/>
            </a:pPr>
            <a:r>
              <a:rPr lang="lv-LV" dirty="0">
                <a:latin typeface="Arial" pitchFamily="34" charset="0"/>
              </a:rPr>
              <a:t>Metināšanas aerosoli un smagie metāli</a:t>
            </a:r>
          </a:p>
        </p:txBody>
      </p:sp>
      <p:sp>
        <p:nvSpPr>
          <p:cNvPr id="65539" name="Rectangle 3">
            <a:extLst>
              <a:ext uri="{FF2B5EF4-FFF2-40B4-BE49-F238E27FC236}">
                <a16:creationId xmlns:a16="http://schemas.microsoft.com/office/drawing/2014/main" id="{4505685F-4616-4FE6-832D-5D7C63290E1A}"/>
              </a:ext>
            </a:extLst>
          </p:cNvPr>
          <p:cNvSpPr>
            <a:spLocks noGrp="1" noChangeArrowheads="1"/>
          </p:cNvSpPr>
          <p:nvPr>
            <p:ph type="body" idx="1"/>
          </p:nvPr>
        </p:nvSpPr>
        <p:spPr>
          <a:xfrm>
            <a:off x="388143" y="1217612"/>
            <a:ext cx="8367713" cy="4875684"/>
          </a:xfrm>
        </p:spPr>
        <p:txBody>
          <a:bodyPr/>
          <a:lstStyle/>
          <a:p>
            <a:pPr marL="0" indent="0" eaLnBrk="1" hangingPunct="1">
              <a:buNone/>
            </a:pPr>
            <a:r>
              <a:rPr lang="lv-LV" altLang="lv-LV" sz="2400" dirty="0"/>
              <a:t>Metināšana/gāzes griešana  - ļoti tipiski procesi!</a:t>
            </a:r>
          </a:p>
          <a:p>
            <a:pPr marL="0" indent="0" eaLnBrk="1" hangingPunct="1">
              <a:buNone/>
            </a:pPr>
            <a:r>
              <a:rPr lang="lv-LV" altLang="lv-LV" sz="2400" dirty="0"/>
              <a:t>Metāla daļiņu aerosoli – tiek dziļi ieelpoti, nosēžas uz virsmām</a:t>
            </a:r>
          </a:p>
          <a:p>
            <a:pPr marL="0" indent="0" eaLnBrk="1" hangingPunct="1">
              <a:buNone/>
            </a:pPr>
            <a:r>
              <a:rPr lang="lv-LV" altLang="lv-LV" sz="2400" dirty="0"/>
              <a:t>Parasti satur: </a:t>
            </a:r>
          </a:p>
          <a:p>
            <a:pPr marL="533400" lvl="1" indent="0" eaLnBrk="1" hangingPunct="1">
              <a:buNone/>
            </a:pPr>
            <a:r>
              <a:rPr lang="lv-LV" altLang="lv-LV" sz="2400" dirty="0"/>
              <a:t>- Sadegušas krāsu daļiņas</a:t>
            </a:r>
          </a:p>
          <a:p>
            <a:pPr marL="533400" lvl="1" indent="0" eaLnBrk="1" hangingPunct="1">
              <a:buNone/>
            </a:pPr>
            <a:r>
              <a:rPr lang="lv-LV" altLang="lv-LV" sz="2400" dirty="0"/>
              <a:t>- Smagos metālus (mangāns, hroms, kadmijs, cinks u.c.)</a:t>
            </a:r>
          </a:p>
          <a:p>
            <a:pPr marL="0" indent="0" eaLnBrk="1" hangingPunct="1">
              <a:buNone/>
            </a:pPr>
            <a:r>
              <a:rPr lang="lv-LV" altLang="lv-LV" sz="2400" b="1" dirty="0"/>
              <a:t>Sekas</a:t>
            </a:r>
            <a:r>
              <a:rPr lang="lv-LV" altLang="lv-LV" sz="2400" dirty="0"/>
              <a:t>: Metinātāju drudži, Hroniskas plaušu slimības</a:t>
            </a:r>
          </a:p>
        </p:txBody>
      </p:sp>
    </p:spTree>
    <p:extLst>
      <p:ext uri="{BB962C8B-B14F-4D97-AF65-F5344CB8AC3E}">
        <p14:creationId xmlns:p14="http://schemas.microsoft.com/office/powerpoint/2010/main" val="2820502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3A76DDF-97C4-4756-B6A2-C89FDE08B7C0}"/>
              </a:ext>
            </a:extLst>
          </p:cNvPr>
          <p:cNvSpPr>
            <a:spLocks noGrp="1" noChangeArrowheads="1"/>
          </p:cNvSpPr>
          <p:nvPr>
            <p:ph type="title"/>
          </p:nvPr>
        </p:nvSpPr>
        <p:spPr>
          <a:xfrm>
            <a:off x="857223" y="214290"/>
            <a:ext cx="7786743" cy="694430"/>
          </a:xfrm>
        </p:spPr>
        <p:txBody>
          <a:bodyPr/>
          <a:lstStyle/>
          <a:p>
            <a:pPr eaLnBrk="1" hangingPunct="1"/>
            <a:r>
              <a:rPr lang="lv-LV" altLang="lv-LV" sz="3800" dirty="0">
                <a:latin typeface="Arial" panose="020B0604020202020204" pitchFamily="34" charset="0"/>
              </a:rPr>
              <a:t>Eļļas (eļļas aerosoli)</a:t>
            </a:r>
          </a:p>
        </p:txBody>
      </p:sp>
      <p:sp>
        <p:nvSpPr>
          <p:cNvPr id="66563" name="Rectangle 3">
            <a:extLst>
              <a:ext uri="{FF2B5EF4-FFF2-40B4-BE49-F238E27FC236}">
                <a16:creationId xmlns:a16="http://schemas.microsoft.com/office/drawing/2014/main" id="{9B18F319-73EF-4319-95E7-9E20A6B7889B}"/>
              </a:ext>
            </a:extLst>
          </p:cNvPr>
          <p:cNvSpPr>
            <a:spLocks noGrp="1" noChangeArrowheads="1"/>
          </p:cNvSpPr>
          <p:nvPr>
            <p:ph type="body" idx="1"/>
          </p:nvPr>
        </p:nvSpPr>
        <p:spPr>
          <a:xfrm>
            <a:off x="457200" y="1052736"/>
            <a:ext cx="8382000" cy="5424264"/>
          </a:xfrm>
        </p:spPr>
        <p:txBody>
          <a:bodyPr/>
          <a:lstStyle/>
          <a:p>
            <a:pPr lvl="1" eaLnBrk="1" hangingPunct="1">
              <a:lnSpc>
                <a:spcPct val="80000"/>
              </a:lnSpc>
              <a:buFontTx/>
              <a:buChar char="-"/>
            </a:pPr>
            <a:r>
              <a:rPr lang="lv-LV" altLang="en-US" sz="2500" dirty="0"/>
              <a:t>Dažādu ogļūdeņražu maisījumi, var saturēt arī benzolu (kancerogēns)</a:t>
            </a:r>
          </a:p>
          <a:p>
            <a:pPr lvl="1" eaLnBrk="1" hangingPunct="1">
              <a:lnSpc>
                <a:spcPct val="80000"/>
              </a:lnSpc>
              <a:buFontTx/>
              <a:buChar char="-"/>
            </a:pPr>
            <a:r>
              <a:rPr lang="lv-LV" altLang="en-US" sz="2500" dirty="0"/>
              <a:t>Īpaši bīstamas izlietotās eļļas, jo var saturēt dažādus sadegšanas produktus un metāla daļiņas</a:t>
            </a:r>
          </a:p>
          <a:p>
            <a:pPr lvl="1" eaLnBrk="1" hangingPunct="1">
              <a:lnSpc>
                <a:spcPct val="80000"/>
              </a:lnSpc>
              <a:buFontTx/>
              <a:buChar char="-"/>
            </a:pPr>
            <a:r>
              <a:rPr lang="lv-LV" altLang="en-US" sz="2500" dirty="0"/>
              <a:t>Parasti – būtiska ekspozīcija caur ādu</a:t>
            </a:r>
          </a:p>
        </p:txBody>
      </p:sp>
    </p:spTree>
    <p:extLst>
      <p:ext uri="{BB962C8B-B14F-4D97-AF65-F5344CB8AC3E}">
        <p14:creationId xmlns:p14="http://schemas.microsoft.com/office/powerpoint/2010/main" val="325624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28328E0-0AA2-426B-A8E7-3236979C7511}"/>
              </a:ext>
            </a:extLst>
          </p:cNvPr>
          <p:cNvSpPr>
            <a:spLocks noGrp="1" noChangeArrowheads="1"/>
          </p:cNvSpPr>
          <p:nvPr>
            <p:ph type="title"/>
          </p:nvPr>
        </p:nvSpPr>
        <p:spPr/>
        <p:txBody>
          <a:bodyPr/>
          <a:lstStyle/>
          <a:p>
            <a:pPr eaLnBrk="1" hangingPunct="1"/>
            <a:r>
              <a:rPr lang="lv-LV" altLang="lv-LV" sz="3200"/>
              <a:t>Šķīdinātāji, mazgājamie, eļļojamie  utmldz. līdzekļi</a:t>
            </a:r>
          </a:p>
        </p:txBody>
      </p:sp>
      <p:sp>
        <p:nvSpPr>
          <p:cNvPr id="67587" name="Rectangle 3">
            <a:extLst>
              <a:ext uri="{FF2B5EF4-FFF2-40B4-BE49-F238E27FC236}">
                <a16:creationId xmlns:a16="http://schemas.microsoft.com/office/drawing/2014/main" id="{1FFAD9DA-91D4-4C42-9354-DC54CBDC4543}"/>
              </a:ext>
            </a:extLst>
          </p:cNvPr>
          <p:cNvSpPr>
            <a:spLocks noGrp="1" noChangeArrowheads="1"/>
          </p:cNvSpPr>
          <p:nvPr>
            <p:ph type="body" idx="1"/>
          </p:nvPr>
        </p:nvSpPr>
        <p:spPr>
          <a:xfrm>
            <a:off x="457200" y="1600200"/>
            <a:ext cx="8229600" cy="4724400"/>
          </a:xfrm>
        </p:spPr>
        <p:txBody>
          <a:bodyPr/>
          <a:lstStyle/>
          <a:p>
            <a:pPr marL="0" indent="0" eaLnBrk="1" hangingPunct="1">
              <a:lnSpc>
                <a:spcPct val="90000"/>
              </a:lnSpc>
              <a:buNone/>
            </a:pPr>
            <a:r>
              <a:rPr lang="lv-LV" altLang="lv-LV" sz="2400" dirty="0"/>
              <a:t>Ļoti dažādi produkti, parasti ar bīstamām sastāvdaļām (bieži vien lielāko daļu satura veido dažādi šķīdinātāji)</a:t>
            </a:r>
          </a:p>
          <a:p>
            <a:pPr lvl="1" eaLnBrk="1" hangingPunct="1">
              <a:lnSpc>
                <a:spcPct val="90000"/>
              </a:lnSpc>
              <a:buFontTx/>
              <a:buChar char="-"/>
            </a:pPr>
            <a:r>
              <a:rPr lang="lv-LV" altLang="lv-LV" sz="2400" dirty="0"/>
              <a:t>Sekas: - iedarbība uz nervu sistēmu, ādu, plaušām</a:t>
            </a:r>
          </a:p>
          <a:p>
            <a:pPr marL="533400" lvl="1" indent="0" eaLnBrk="1" hangingPunct="1">
              <a:lnSpc>
                <a:spcPct val="90000"/>
              </a:lnSpc>
              <a:buNone/>
            </a:pPr>
            <a:endParaRPr lang="lv-LV" altLang="lv-LV" sz="2400" dirty="0"/>
          </a:p>
          <a:p>
            <a:pPr marL="0" indent="0" eaLnBrk="1" hangingPunct="1">
              <a:lnSpc>
                <a:spcPct val="90000"/>
              </a:lnSpc>
              <a:buNone/>
            </a:pPr>
            <a:r>
              <a:rPr lang="lv-LV" altLang="lv-LV" sz="2400" dirty="0"/>
              <a:t>Šķīdinātāji – plaši izmantoti, bieži vien neievērojot nekādas drošības prasības (t.sk. Roku mazgāšanai...)</a:t>
            </a:r>
          </a:p>
          <a:p>
            <a:pPr marL="533400" lvl="1" indent="0" eaLnBrk="1" hangingPunct="1">
              <a:lnSpc>
                <a:spcPct val="90000"/>
              </a:lnSpc>
              <a:buNone/>
            </a:pPr>
            <a:r>
              <a:rPr lang="lv-LV" altLang="lv-LV" sz="2400" dirty="0"/>
              <a:t>- Sekas: - iedarbība uz centrālo nervu sistēmu, ādu, aknām, nierēm</a:t>
            </a:r>
          </a:p>
          <a:p>
            <a:pPr eaLnBrk="1" hangingPunct="1"/>
            <a:endParaRPr lang="lv-LV" altLang="lv-LV" dirty="0"/>
          </a:p>
        </p:txBody>
      </p:sp>
    </p:spTree>
    <p:extLst>
      <p:ext uri="{BB962C8B-B14F-4D97-AF65-F5344CB8AC3E}">
        <p14:creationId xmlns:p14="http://schemas.microsoft.com/office/powerpoint/2010/main" val="1053827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5">
            <a:extLst>
              <a:ext uri="{FF2B5EF4-FFF2-40B4-BE49-F238E27FC236}">
                <a16:creationId xmlns:a16="http://schemas.microsoft.com/office/drawing/2014/main" id="{DA0493C9-9D64-4483-A03F-09C434E04199}"/>
              </a:ext>
            </a:extLst>
          </p:cNvPr>
          <p:cNvSpPr>
            <a:spLocks noGrp="1"/>
          </p:cNvSpPr>
          <p:nvPr>
            <p:ph type="title"/>
          </p:nvPr>
        </p:nvSpPr>
        <p:spPr>
          <a:xfrm>
            <a:off x="304800" y="274638"/>
            <a:ext cx="8382000" cy="868362"/>
          </a:xfrm>
        </p:spPr>
        <p:txBody>
          <a:bodyPr/>
          <a:lstStyle/>
          <a:p>
            <a:pPr eaLnBrk="1" hangingPunct="1"/>
            <a:r>
              <a:rPr lang="lv-LV" altLang="lv-LV" sz="4000" b="1" dirty="0">
                <a:solidFill>
                  <a:srgbClr val="F3740B"/>
                </a:solidFill>
              </a:rPr>
              <a:t>Metināšanas darbi</a:t>
            </a:r>
            <a:endParaRPr lang="en-US" altLang="lv-LV" sz="4000" b="1" dirty="0">
              <a:solidFill>
                <a:srgbClr val="F3740B"/>
              </a:solidFill>
            </a:endParaRPr>
          </a:p>
        </p:txBody>
      </p:sp>
      <p:graphicFrame>
        <p:nvGraphicFramePr>
          <p:cNvPr id="10" name="Content Placeholder 9">
            <a:extLst>
              <a:ext uri="{FF2B5EF4-FFF2-40B4-BE49-F238E27FC236}">
                <a16:creationId xmlns:a16="http://schemas.microsoft.com/office/drawing/2014/main" id="{56BA0D9D-4135-49CE-9B6D-37BE2BFE5773}"/>
              </a:ext>
            </a:extLst>
          </p:cNvPr>
          <p:cNvGraphicFramePr>
            <a:graphicFrameLocks noGrp="1"/>
          </p:cNvGraphicFramePr>
          <p:nvPr>
            <p:ph sz="half" idx="2"/>
          </p:nvPr>
        </p:nvGraphicFramePr>
        <p:xfrm>
          <a:off x="4038600" y="1371600"/>
          <a:ext cx="5105400" cy="4114799"/>
        </p:xfrm>
        <a:graphic>
          <a:graphicData uri="http://schemas.openxmlformats.org/drawingml/2006/table">
            <a:tbl>
              <a:tblPr firstRow="1" bandRow="1">
                <a:tableStyleId>{5C22544A-7EE6-4342-B048-85BDC9FD1C3A}</a:tableStyleId>
              </a:tblPr>
              <a:tblGrid>
                <a:gridCol w="1251195">
                  <a:extLst>
                    <a:ext uri="{9D8B030D-6E8A-4147-A177-3AD203B41FA5}">
                      <a16:colId xmlns:a16="http://schemas.microsoft.com/office/drawing/2014/main" val="20000"/>
                    </a:ext>
                  </a:extLst>
                </a:gridCol>
                <a:gridCol w="2152405">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tblGrid>
              <a:tr h="861237">
                <a:tc>
                  <a:txBody>
                    <a:bodyPr/>
                    <a:lstStyle/>
                    <a:p>
                      <a:endParaRPr lang="en-US" sz="2400" dirty="0"/>
                    </a:p>
                  </a:txBody>
                  <a:tcPr/>
                </a:tc>
                <a:tc>
                  <a:txBody>
                    <a:bodyPr/>
                    <a:lstStyle/>
                    <a:p>
                      <a:pPr algn="ctr"/>
                      <a:r>
                        <a:rPr lang="lv-LV" sz="2400" dirty="0"/>
                        <a:t>Metināšanas aerosols</a:t>
                      </a:r>
                      <a:endParaRPr lang="en-US" sz="2400" dirty="0"/>
                    </a:p>
                  </a:txBody>
                  <a:tcPr/>
                </a:tc>
                <a:tc>
                  <a:txBody>
                    <a:bodyPr/>
                    <a:lstStyle/>
                    <a:p>
                      <a:pPr algn="ctr"/>
                      <a:r>
                        <a:rPr lang="lv-LV" sz="2400" baseline="0" dirty="0"/>
                        <a:t>Mangāns</a:t>
                      </a:r>
                    </a:p>
                  </a:txBody>
                  <a:tcPr/>
                </a:tc>
                <a:extLst>
                  <a:ext uri="{0D108BD9-81ED-4DB2-BD59-A6C34878D82A}">
                    <a16:rowId xmlns:a16="http://schemas.microsoft.com/office/drawing/2014/main" val="10000"/>
                  </a:ext>
                </a:extLst>
              </a:tr>
              <a:tr h="478465">
                <a:tc>
                  <a:txBody>
                    <a:bodyPr/>
                    <a:lstStyle/>
                    <a:p>
                      <a:pPr algn="ctr"/>
                      <a:endParaRPr lang="lv-LV" sz="2400" dirty="0"/>
                    </a:p>
                  </a:txBody>
                  <a:tcPr/>
                </a:tc>
                <a:tc>
                  <a:txBody>
                    <a:bodyPr/>
                    <a:lstStyle/>
                    <a:p>
                      <a:pPr algn="ctr"/>
                      <a:r>
                        <a:rPr lang="lv-LV" sz="2400" dirty="0"/>
                        <a:t>N = 85</a:t>
                      </a:r>
                    </a:p>
                  </a:txBody>
                  <a:tcPr/>
                </a:tc>
                <a:tc>
                  <a:txBody>
                    <a:bodyPr/>
                    <a:lstStyle/>
                    <a:p>
                      <a:pPr algn="ctr"/>
                      <a:r>
                        <a:rPr lang="lv-LV" sz="2400" dirty="0"/>
                        <a:t>N = 59</a:t>
                      </a:r>
                    </a:p>
                  </a:txBody>
                  <a:tcPr/>
                </a:tc>
                <a:extLst>
                  <a:ext uri="{0D108BD9-81ED-4DB2-BD59-A6C34878D82A}">
                    <a16:rowId xmlns:a16="http://schemas.microsoft.com/office/drawing/2014/main" val="10001"/>
                  </a:ext>
                </a:extLst>
              </a:tr>
              <a:tr h="478465">
                <a:tc>
                  <a:txBody>
                    <a:bodyPr/>
                    <a:lstStyle/>
                    <a:p>
                      <a:r>
                        <a:rPr lang="lv-LV" sz="2400" dirty="0"/>
                        <a:t>Vid.</a:t>
                      </a:r>
                    </a:p>
                  </a:txBody>
                  <a:tcPr/>
                </a:tc>
                <a:tc>
                  <a:txBody>
                    <a:bodyPr/>
                    <a:lstStyle/>
                    <a:p>
                      <a:pPr algn="ctr"/>
                      <a:r>
                        <a:rPr lang="lv-LV" sz="2400" dirty="0"/>
                        <a:t>11,9</a:t>
                      </a:r>
                    </a:p>
                  </a:txBody>
                  <a:tcPr/>
                </a:tc>
                <a:tc>
                  <a:txBody>
                    <a:bodyPr/>
                    <a:lstStyle/>
                    <a:p>
                      <a:pPr algn="ctr"/>
                      <a:r>
                        <a:rPr lang="lv-LV" sz="2400" dirty="0"/>
                        <a:t>0,5</a:t>
                      </a:r>
                    </a:p>
                  </a:txBody>
                  <a:tcPr/>
                </a:tc>
                <a:extLst>
                  <a:ext uri="{0D108BD9-81ED-4DB2-BD59-A6C34878D82A}">
                    <a16:rowId xmlns:a16="http://schemas.microsoft.com/office/drawing/2014/main" val="10002"/>
                  </a:ext>
                </a:extLst>
              </a:tr>
              <a:tr h="861237">
                <a:tc>
                  <a:txBody>
                    <a:bodyPr/>
                    <a:lstStyle/>
                    <a:p>
                      <a:r>
                        <a:rPr lang="lv-LV" sz="2400" dirty="0" err="1"/>
                        <a:t>Median</a:t>
                      </a:r>
                      <a:endParaRPr lang="lv-LV" sz="2400" dirty="0"/>
                    </a:p>
                  </a:txBody>
                  <a:tcPr/>
                </a:tc>
                <a:tc>
                  <a:txBody>
                    <a:bodyPr/>
                    <a:lstStyle/>
                    <a:p>
                      <a:pPr algn="ctr"/>
                      <a:r>
                        <a:rPr lang="lv-LV" sz="2400" dirty="0"/>
                        <a:t>4,0</a:t>
                      </a:r>
                    </a:p>
                  </a:txBody>
                  <a:tcPr/>
                </a:tc>
                <a:tc>
                  <a:txBody>
                    <a:bodyPr/>
                    <a:lstStyle/>
                    <a:p>
                      <a:pPr algn="ctr"/>
                      <a:r>
                        <a:rPr lang="lv-LV" sz="2400" dirty="0"/>
                        <a:t>0,03</a:t>
                      </a:r>
                    </a:p>
                  </a:txBody>
                  <a:tcPr/>
                </a:tc>
                <a:extLst>
                  <a:ext uri="{0D108BD9-81ED-4DB2-BD59-A6C34878D82A}">
                    <a16:rowId xmlns:a16="http://schemas.microsoft.com/office/drawing/2014/main" val="10003"/>
                  </a:ext>
                </a:extLst>
              </a:tr>
              <a:tr h="478465">
                <a:tc>
                  <a:txBody>
                    <a:bodyPr/>
                    <a:lstStyle/>
                    <a:p>
                      <a:r>
                        <a:rPr lang="lv-LV" sz="2400" dirty="0"/>
                        <a:t>Min</a:t>
                      </a:r>
                    </a:p>
                  </a:txBody>
                  <a:tcPr/>
                </a:tc>
                <a:tc>
                  <a:txBody>
                    <a:bodyPr/>
                    <a:lstStyle/>
                    <a:p>
                      <a:pPr algn="ctr"/>
                      <a:r>
                        <a:rPr lang="lv-LV" sz="2400" dirty="0"/>
                        <a:t>0,02</a:t>
                      </a:r>
                    </a:p>
                  </a:txBody>
                  <a:tcPr/>
                </a:tc>
                <a:tc>
                  <a:txBody>
                    <a:bodyPr/>
                    <a:lstStyle/>
                    <a:p>
                      <a:pPr algn="ctr"/>
                      <a:r>
                        <a:rPr lang="lv-LV" sz="2400" dirty="0"/>
                        <a:t>0,001</a:t>
                      </a:r>
                    </a:p>
                  </a:txBody>
                  <a:tcPr/>
                </a:tc>
                <a:extLst>
                  <a:ext uri="{0D108BD9-81ED-4DB2-BD59-A6C34878D82A}">
                    <a16:rowId xmlns:a16="http://schemas.microsoft.com/office/drawing/2014/main" val="10004"/>
                  </a:ext>
                </a:extLst>
              </a:tr>
              <a:tr h="478465">
                <a:tc>
                  <a:txBody>
                    <a:bodyPr/>
                    <a:lstStyle/>
                    <a:p>
                      <a:r>
                        <a:rPr lang="lv-LV" sz="2400" dirty="0" err="1"/>
                        <a:t>Max</a:t>
                      </a:r>
                      <a:endParaRPr lang="lv-LV" sz="2400" dirty="0"/>
                    </a:p>
                  </a:txBody>
                  <a:tcPr/>
                </a:tc>
                <a:tc>
                  <a:txBody>
                    <a:bodyPr/>
                    <a:lstStyle/>
                    <a:p>
                      <a:pPr algn="ctr"/>
                      <a:r>
                        <a:rPr lang="lv-LV" sz="2400" dirty="0"/>
                        <a:t>351,2</a:t>
                      </a:r>
                    </a:p>
                  </a:txBody>
                  <a:tcPr/>
                </a:tc>
                <a:tc>
                  <a:txBody>
                    <a:bodyPr/>
                    <a:lstStyle/>
                    <a:p>
                      <a:pPr algn="ctr"/>
                      <a:r>
                        <a:rPr lang="lv-LV" sz="2400" dirty="0"/>
                        <a:t>23,4</a:t>
                      </a:r>
                    </a:p>
                  </a:txBody>
                  <a:tcPr/>
                </a:tc>
                <a:extLst>
                  <a:ext uri="{0D108BD9-81ED-4DB2-BD59-A6C34878D82A}">
                    <a16:rowId xmlns:a16="http://schemas.microsoft.com/office/drawing/2014/main" val="10005"/>
                  </a:ext>
                </a:extLst>
              </a:tr>
              <a:tr h="478465">
                <a:tc>
                  <a:txBody>
                    <a:bodyPr/>
                    <a:lstStyle/>
                    <a:p>
                      <a:r>
                        <a:rPr lang="lv-LV" sz="2400" dirty="0">
                          <a:solidFill>
                            <a:srgbClr val="7030A0"/>
                          </a:solidFill>
                        </a:rPr>
                        <a:t>AER</a:t>
                      </a:r>
                    </a:p>
                  </a:txBody>
                  <a:tcPr/>
                </a:tc>
                <a:tc>
                  <a:txBody>
                    <a:bodyPr/>
                    <a:lstStyle/>
                    <a:p>
                      <a:pPr algn="ctr"/>
                      <a:r>
                        <a:rPr lang="lv-LV" sz="2400" dirty="0">
                          <a:solidFill>
                            <a:srgbClr val="7030A0"/>
                          </a:solidFill>
                        </a:rPr>
                        <a:t>4,0</a:t>
                      </a:r>
                    </a:p>
                  </a:txBody>
                  <a:tcPr/>
                </a:tc>
                <a:tc>
                  <a:txBody>
                    <a:bodyPr/>
                    <a:lstStyle/>
                    <a:p>
                      <a:pPr algn="ctr"/>
                      <a:r>
                        <a:rPr lang="lv-LV" sz="2400" dirty="0">
                          <a:solidFill>
                            <a:srgbClr val="7030A0"/>
                          </a:solidFill>
                        </a:rPr>
                        <a:t>0,1</a:t>
                      </a:r>
                    </a:p>
                  </a:txBody>
                  <a:tcPr/>
                </a:tc>
                <a:extLst>
                  <a:ext uri="{0D108BD9-81ED-4DB2-BD59-A6C34878D82A}">
                    <a16:rowId xmlns:a16="http://schemas.microsoft.com/office/drawing/2014/main" val="10006"/>
                  </a:ext>
                </a:extLst>
              </a:tr>
            </a:tbl>
          </a:graphicData>
        </a:graphic>
      </p:graphicFrame>
      <p:sp>
        <p:nvSpPr>
          <p:cNvPr id="68645" name="Slide Number Placeholder 3">
            <a:extLst>
              <a:ext uri="{FF2B5EF4-FFF2-40B4-BE49-F238E27FC236}">
                <a16:creationId xmlns:a16="http://schemas.microsoft.com/office/drawing/2014/main" id="{D84AA969-27BA-420A-B494-2128B353028A}"/>
              </a:ext>
            </a:extLst>
          </p:cNvPr>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A9EFFAC7-756D-48A9-9BEA-C7F3C96DC6C1}" type="slidenum">
              <a:rPr lang="en-US" altLang="lv-LV" sz="1400" b="1">
                <a:solidFill>
                  <a:srgbClr val="898989"/>
                </a:solidFill>
              </a:rPr>
              <a:pPr algn="ctr">
                <a:spcBef>
                  <a:spcPct val="0"/>
                </a:spcBef>
                <a:buFontTx/>
                <a:buNone/>
              </a:pPr>
              <a:t>34</a:t>
            </a:fld>
            <a:endParaRPr lang="en-US" altLang="lv-LV" sz="1400" b="1">
              <a:solidFill>
                <a:srgbClr val="898989"/>
              </a:solidFill>
            </a:endParaRPr>
          </a:p>
        </p:txBody>
      </p:sp>
      <p:sp>
        <p:nvSpPr>
          <p:cNvPr id="2" name="Satura vietturis 1">
            <a:extLst>
              <a:ext uri="{FF2B5EF4-FFF2-40B4-BE49-F238E27FC236}">
                <a16:creationId xmlns:a16="http://schemas.microsoft.com/office/drawing/2014/main" id="{2291A22B-B3B2-5A6C-0D6F-13A1D45DC4F1}"/>
              </a:ext>
            </a:extLst>
          </p:cNvPr>
          <p:cNvSpPr>
            <a:spLocks noGrp="1"/>
          </p:cNvSpPr>
          <p:nvPr>
            <p:ph sz="half" idx="1"/>
          </p:nvPr>
        </p:nvSpPr>
        <p:spPr/>
        <p:txBody>
          <a:bodyPr/>
          <a:lstStyle/>
          <a:p>
            <a:endParaRPr lang="lv-LV"/>
          </a:p>
        </p:txBody>
      </p:sp>
    </p:spTree>
    <p:extLst>
      <p:ext uri="{BB962C8B-B14F-4D97-AF65-F5344CB8AC3E}">
        <p14:creationId xmlns:p14="http://schemas.microsoft.com/office/powerpoint/2010/main" val="2106941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8429E-8F60-4C52-B5F1-2BD88CD99FC4}"/>
              </a:ext>
            </a:extLst>
          </p:cNvPr>
          <p:cNvSpPr>
            <a:spLocks noGrp="1"/>
          </p:cNvSpPr>
          <p:nvPr>
            <p:ph idx="1"/>
          </p:nvPr>
        </p:nvSpPr>
        <p:spPr>
          <a:xfrm>
            <a:off x="341216" y="1063005"/>
            <a:ext cx="4434856" cy="4714875"/>
          </a:xfrm>
        </p:spPr>
        <p:txBody>
          <a:bodyPr/>
          <a:lstStyle/>
          <a:p>
            <a:pPr marL="0" indent="0">
              <a:buNone/>
            </a:pPr>
            <a:r>
              <a:rPr lang="lv-LV" sz="2000" dirty="0"/>
              <a:t>Vai: </a:t>
            </a:r>
          </a:p>
          <a:p>
            <a:pPr>
              <a:buFontTx/>
              <a:buChar char="-"/>
            </a:pPr>
            <a:r>
              <a:rPr lang="lv-LV" sz="2000" dirty="0"/>
              <a:t>darba procesa gaitā darba vides gaisā iespējama putekļu (abrazīvo, metāla un to sakausējumu, metināšanas aerosola, gāzes griešanas aerosola u.c. putekļu) izdalīšanās?</a:t>
            </a:r>
          </a:p>
          <a:p>
            <a:pPr>
              <a:buFontTx/>
              <a:buChar char="-"/>
            </a:pPr>
            <a:r>
              <a:rPr lang="lv-LV" sz="2000" dirty="0"/>
              <a:t>ir nepieciešami putekļu laboratoriskie mērījumi darba vides gaisā?</a:t>
            </a:r>
          </a:p>
          <a:p>
            <a:pPr>
              <a:buFontTx/>
              <a:buChar char="-"/>
            </a:pPr>
            <a:r>
              <a:rPr lang="lv-LV" sz="2000" dirty="0"/>
              <a:t>darba vietā atrodas azbests (piemēram, lai izmantotu kā ugunsdrošu aizsegu, veicot metināšanas darbus)? </a:t>
            </a:r>
            <a:r>
              <a:rPr lang="lv-LV" sz="2000" b="1" dirty="0"/>
              <a:t>Kāpēc izmanto?</a:t>
            </a:r>
          </a:p>
          <a:p>
            <a:pPr marL="0" indent="0">
              <a:buNone/>
            </a:pPr>
            <a:endParaRPr lang="lv-LV" sz="2000" dirty="0"/>
          </a:p>
        </p:txBody>
      </p:sp>
      <p:sp>
        <p:nvSpPr>
          <p:cNvPr id="3" name="Title 2">
            <a:extLst>
              <a:ext uri="{FF2B5EF4-FFF2-40B4-BE49-F238E27FC236}">
                <a16:creationId xmlns:a16="http://schemas.microsoft.com/office/drawing/2014/main" id="{216CD547-D71E-4942-A6AF-26A6A67C2DCC}"/>
              </a:ext>
            </a:extLst>
          </p:cNvPr>
          <p:cNvSpPr>
            <a:spLocks noGrp="1"/>
          </p:cNvSpPr>
          <p:nvPr>
            <p:ph type="title"/>
          </p:nvPr>
        </p:nvSpPr>
        <p:spPr/>
        <p:txBody>
          <a:bodyPr/>
          <a:lstStyle/>
          <a:p>
            <a:r>
              <a:rPr lang="lv-LV" dirty="0"/>
              <a:t>Putekļi</a:t>
            </a:r>
          </a:p>
        </p:txBody>
      </p:sp>
    </p:spTree>
    <p:extLst>
      <p:ext uri="{BB962C8B-B14F-4D97-AF65-F5344CB8AC3E}">
        <p14:creationId xmlns:p14="http://schemas.microsoft.com/office/powerpoint/2010/main" val="2366617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00F2B-48A7-4276-A335-9C3F838808CF}"/>
              </a:ext>
            </a:extLst>
          </p:cNvPr>
          <p:cNvSpPr>
            <a:spLocks noGrp="1"/>
          </p:cNvSpPr>
          <p:nvPr>
            <p:ph idx="1"/>
          </p:nvPr>
        </p:nvSpPr>
        <p:spPr>
          <a:xfrm>
            <a:off x="539552" y="260648"/>
            <a:ext cx="7786743" cy="2216274"/>
          </a:xfrm>
        </p:spPr>
        <p:txBody>
          <a:bodyPr/>
          <a:lstStyle/>
          <a:p>
            <a:pPr marL="0" indent="0">
              <a:buNone/>
            </a:pPr>
            <a:r>
              <a:rPr lang="lv-LV" sz="2400" dirty="0"/>
              <a:t>Griešanas, slīpēšanas darbi</a:t>
            </a:r>
          </a:p>
          <a:p>
            <a:pPr marL="0" indent="0">
              <a:buNone/>
            </a:pPr>
            <a:r>
              <a:rPr lang="lv-LV" sz="2400" dirty="0"/>
              <a:t>Īpaši bīstami – ABRAZĪVIE putekļi!!!</a:t>
            </a:r>
          </a:p>
          <a:p>
            <a:pPr marL="0" indent="0">
              <a:buNone/>
            </a:pPr>
            <a:r>
              <a:rPr lang="lv-LV" sz="2400" dirty="0"/>
              <a:t>Satur gan metāla daļiņas, gan abrazīvus (arī augsts traumatisma risks)</a:t>
            </a:r>
          </a:p>
          <a:p>
            <a:pPr marL="0" indent="0">
              <a:buNone/>
            </a:pPr>
            <a:r>
              <a:rPr lang="lv-LV" sz="2400" dirty="0"/>
              <a:t>Sekas – hroniskas plaušu slimības, hroniski acu iekaisumi</a:t>
            </a:r>
          </a:p>
          <a:p>
            <a:endParaRPr lang="lv-LV" dirty="0"/>
          </a:p>
        </p:txBody>
      </p:sp>
      <p:graphicFrame>
        <p:nvGraphicFramePr>
          <p:cNvPr id="4" name="Content Placeholder 7">
            <a:extLst>
              <a:ext uri="{FF2B5EF4-FFF2-40B4-BE49-F238E27FC236}">
                <a16:creationId xmlns:a16="http://schemas.microsoft.com/office/drawing/2014/main" id="{6E6D6889-8932-4732-AD6E-1B0404DF0073}"/>
              </a:ext>
            </a:extLst>
          </p:cNvPr>
          <p:cNvGraphicFramePr>
            <a:graphicFrameLocks/>
          </p:cNvGraphicFramePr>
          <p:nvPr>
            <p:extLst>
              <p:ext uri="{D42A27DB-BD31-4B8C-83A1-F6EECF244321}">
                <p14:modId xmlns:p14="http://schemas.microsoft.com/office/powerpoint/2010/main" val="3949123786"/>
              </p:ext>
            </p:extLst>
          </p:nvPr>
        </p:nvGraphicFramePr>
        <p:xfrm>
          <a:off x="2014536" y="2708920"/>
          <a:ext cx="7129464" cy="3565572"/>
        </p:xfrm>
        <a:graphic>
          <a:graphicData uri="http://schemas.openxmlformats.org/drawingml/2006/table">
            <a:tbl>
              <a:tblPr firstRow="1" bandRow="1">
                <a:tableStyleId>{5C22544A-7EE6-4342-B048-85BDC9FD1C3A}</a:tableStyleId>
              </a:tblPr>
              <a:tblGrid>
                <a:gridCol w="1728812">
                  <a:extLst>
                    <a:ext uri="{9D8B030D-6E8A-4147-A177-3AD203B41FA5}">
                      <a16:colId xmlns:a16="http://schemas.microsoft.com/office/drawing/2014/main" val="20000"/>
                    </a:ext>
                  </a:extLst>
                </a:gridCol>
                <a:gridCol w="1835920">
                  <a:extLst>
                    <a:ext uri="{9D8B030D-6E8A-4147-A177-3AD203B41FA5}">
                      <a16:colId xmlns:a16="http://schemas.microsoft.com/office/drawing/2014/main" val="20001"/>
                    </a:ext>
                  </a:extLst>
                </a:gridCol>
                <a:gridCol w="1782366">
                  <a:extLst>
                    <a:ext uri="{9D8B030D-6E8A-4147-A177-3AD203B41FA5}">
                      <a16:colId xmlns:a16="http://schemas.microsoft.com/office/drawing/2014/main" val="20002"/>
                    </a:ext>
                  </a:extLst>
                </a:gridCol>
                <a:gridCol w="1782366">
                  <a:extLst>
                    <a:ext uri="{9D8B030D-6E8A-4147-A177-3AD203B41FA5}">
                      <a16:colId xmlns:a16="http://schemas.microsoft.com/office/drawing/2014/main" val="20003"/>
                    </a:ext>
                  </a:extLst>
                </a:gridCol>
              </a:tblGrid>
              <a:tr h="822864">
                <a:tc>
                  <a:txBody>
                    <a:bodyPr/>
                    <a:lstStyle/>
                    <a:p>
                      <a:endParaRPr lang="en-US" sz="2400" dirty="0"/>
                    </a:p>
                  </a:txBody>
                  <a:tcPr marL="91451" marR="91451" marT="45678" marB="45678"/>
                </a:tc>
                <a:tc>
                  <a:txBody>
                    <a:bodyPr/>
                    <a:lstStyle/>
                    <a:p>
                      <a:pPr algn="ctr"/>
                      <a:r>
                        <a:rPr lang="lv-LV" sz="2400" dirty="0"/>
                        <a:t>Abrazīvie putekļi</a:t>
                      </a:r>
                      <a:endParaRPr lang="en-US" sz="2400" dirty="0"/>
                    </a:p>
                  </a:txBody>
                  <a:tcPr marL="91451" marR="91451" marT="45678" marB="45678"/>
                </a:tc>
                <a:tc>
                  <a:txBody>
                    <a:bodyPr/>
                    <a:lstStyle/>
                    <a:p>
                      <a:pPr algn="ctr"/>
                      <a:r>
                        <a:rPr lang="lv-LV" sz="2400" baseline="0" dirty="0"/>
                        <a:t>Putekļi </a:t>
                      </a:r>
                    </a:p>
                  </a:txBody>
                  <a:tcPr marL="91451" marR="91451" marT="45678" marB="45678"/>
                </a:tc>
                <a:tc>
                  <a:txBody>
                    <a:bodyPr/>
                    <a:lstStyle/>
                    <a:p>
                      <a:pPr algn="ctr"/>
                      <a:r>
                        <a:rPr lang="lv-LV" sz="2400" dirty="0"/>
                        <a:t>Ogļūdeņraži summāri</a:t>
                      </a:r>
                      <a:endParaRPr lang="en-US" sz="2400" dirty="0"/>
                    </a:p>
                  </a:txBody>
                  <a:tcPr marL="91451" marR="91451" marT="45678" marB="45678"/>
                </a:tc>
                <a:extLst>
                  <a:ext uri="{0D108BD9-81ED-4DB2-BD59-A6C34878D82A}">
                    <a16:rowId xmlns:a16="http://schemas.microsoft.com/office/drawing/2014/main" val="10000"/>
                  </a:ext>
                </a:extLst>
              </a:tr>
              <a:tr h="457110">
                <a:tc>
                  <a:txBody>
                    <a:bodyPr/>
                    <a:lstStyle/>
                    <a:p>
                      <a:pPr algn="ctr"/>
                      <a:endParaRPr lang="lv-LV" sz="2400" dirty="0"/>
                    </a:p>
                  </a:txBody>
                  <a:tcPr marL="91451" marR="91451" marT="45678" marB="45678"/>
                </a:tc>
                <a:tc>
                  <a:txBody>
                    <a:bodyPr/>
                    <a:lstStyle/>
                    <a:p>
                      <a:pPr algn="ctr"/>
                      <a:r>
                        <a:rPr lang="lv-LV" sz="2400" dirty="0"/>
                        <a:t>n=43</a:t>
                      </a:r>
                    </a:p>
                  </a:txBody>
                  <a:tcPr marL="91451" marR="91451" marT="45678" marB="45678"/>
                </a:tc>
                <a:tc>
                  <a:txBody>
                    <a:bodyPr/>
                    <a:lstStyle/>
                    <a:p>
                      <a:pPr algn="ctr"/>
                      <a:r>
                        <a:rPr lang="lv-LV" sz="2400" dirty="0"/>
                        <a:t>n=71</a:t>
                      </a:r>
                    </a:p>
                  </a:txBody>
                  <a:tcPr marL="91451" marR="91451" marT="45678" marB="4567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2400" dirty="0"/>
                        <a:t>n=43</a:t>
                      </a:r>
                    </a:p>
                  </a:txBody>
                  <a:tcPr marL="91451" marR="91451" marT="45678" marB="45678"/>
                </a:tc>
                <a:extLst>
                  <a:ext uri="{0D108BD9-81ED-4DB2-BD59-A6C34878D82A}">
                    <a16:rowId xmlns:a16="http://schemas.microsoft.com/office/drawing/2014/main" val="10001"/>
                  </a:ext>
                </a:extLst>
              </a:tr>
              <a:tr h="457110">
                <a:tc>
                  <a:txBody>
                    <a:bodyPr/>
                    <a:lstStyle/>
                    <a:p>
                      <a:r>
                        <a:rPr lang="lv-LV" sz="2400" dirty="0"/>
                        <a:t>Vid.</a:t>
                      </a:r>
                    </a:p>
                  </a:txBody>
                  <a:tcPr marL="91451" marR="91451" marT="45678" marB="45678"/>
                </a:tc>
                <a:tc>
                  <a:txBody>
                    <a:bodyPr/>
                    <a:lstStyle/>
                    <a:p>
                      <a:pPr algn="ctr"/>
                      <a:r>
                        <a:rPr lang="lv-LV" sz="2400" dirty="0"/>
                        <a:t>6,8</a:t>
                      </a:r>
                    </a:p>
                  </a:txBody>
                  <a:tcPr marL="91451" marR="91451" marT="45678" marB="45678"/>
                </a:tc>
                <a:tc>
                  <a:txBody>
                    <a:bodyPr/>
                    <a:lstStyle/>
                    <a:p>
                      <a:pPr algn="ctr"/>
                      <a:r>
                        <a:rPr lang="lv-LV" sz="2400" dirty="0"/>
                        <a:t>13,2</a:t>
                      </a:r>
                    </a:p>
                  </a:txBody>
                  <a:tcPr marL="91451" marR="91451" marT="45678" marB="45678"/>
                </a:tc>
                <a:tc>
                  <a:txBody>
                    <a:bodyPr/>
                    <a:lstStyle/>
                    <a:p>
                      <a:pPr algn="ctr"/>
                      <a:r>
                        <a:rPr lang="lv-LV" sz="2400" dirty="0"/>
                        <a:t>30,7</a:t>
                      </a:r>
                      <a:endParaRPr lang="en-US" sz="2400" dirty="0"/>
                    </a:p>
                  </a:txBody>
                  <a:tcPr marL="91451" marR="91451" marT="45678" marB="45678"/>
                </a:tc>
                <a:extLst>
                  <a:ext uri="{0D108BD9-81ED-4DB2-BD59-A6C34878D82A}">
                    <a16:rowId xmlns:a16="http://schemas.microsoft.com/office/drawing/2014/main" val="10002"/>
                  </a:ext>
                </a:extLst>
              </a:tr>
              <a:tr h="457110">
                <a:tc>
                  <a:txBody>
                    <a:bodyPr/>
                    <a:lstStyle/>
                    <a:p>
                      <a:r>
                        <a:rPr lang="lv-LV" sz="2400" dirty="0" err="1"/>
                        <a:t>Median</a:t>
                      </a:r>
                      <a:endParaRPr lang="lv-LV" sz="2400" dirty="0"/>
                    </a:p>
                  </a:txBody>
                  <a:tcPr marL="91451" marR="91451" marT="45678" marB="45678"/>
                </a:tc>
                <a:tc>
                  <a:txBody>
                    <a:bodyPr/>
                    <a:lstStyle/>
                    <a:p>
                      <a:pPr algn="ctr"/>
                      <a:r>
                        <a:rPr lang="lv-LV" sz="2400" dirty="0"/>
                        <a:t>2,7</a:t>
                      </a:r>
                    </a:p>
                  </a:txBody>
                  <a:tcPr marL="91451" marR="91451" marT="45678" marB="45678"/>
                </a:tc>
                <a:tc>
                  <a:txBody>
                    <a:bodyPr/>
                    <a:lstStyle/>
                    <a:p>
                      <a:pPr algn="ctr"/>
                      <a:r>
                        <a:rPr lang="lv-LV" sz="2400" dirty="0"/>
                        <a:t>3,0</a:t>
                      </a:r>
                    </a:p>
                  </a:txBody>
                  <a:tcPr marL="91451" marR="91451" marT="45678" marB="45678"/>
                </a:tc>
                <a:tc>
                  <a:txBody>
                    <a:bodyPr/>
                    <a:lstStyle/>
                    <a:p>
                      <a:pPr algn="ctr"/>
                      <a:r>
                        <a:rPr lang="lv-LV" sz="2400" dirty="0"/>
                        <a:t>7,3</a:t>
                      </a:r>
                      <a:endParaRPr lang="en-US" sz="2400" dirty="0"/>
                    </a:p>
                  </a:txBody>
                  <a:tcPr marL="91451" marR="91451" marT="45678" marB="45678"/>
                </a:tc>
                <a:extLst>
                  <a:ext uri="{0D108BD9-81ED-4DB2-BD59-A6C34878D82A}">
                    <a16:rowId xmlns:a16="http://schemas.microsoft.com/office/drawing/2014/main" val="10003"/>
                  </a:ext>
                </a:extLst>
              </a:tr>
              <a:tr h="457110">
                <a:tc>
                  <a:txBody>
                    <a:bodyPr/>
                    <a:lstStyle/>
                    <a:p>
                      <a:r>
                        <a:rPr lang="lv-LV" sz="2400" dirty="0"/>
                        <a:t>Min</a:t>
                      </a:r>
                    </a:p>
                  </a:txBody>
                  <a:tcPr marL="91451" marR="91451" marT="45678" marB="45678"/>
                </a:tc>
                <a:tc>
                  <a:txBody>
                    <a:bodyPr/>
                    <a:lstStyle/>
                    <a:p>
                      <a:pPr algn="ctr"/>
                      <a:r>
                        <a:rPr lang="lv-LV" sz="2400" dirty="0"/>
                        <a:t>0,3</a:t>
                      </a:r>
                    </a:p>
                  </a:txBody>
                  <a:tcPr marL="91451" marR="91451" marT="45678" marB="45678"/>
                </a:tc>
                <a:tc>
                  <a:txBody>
                    <a:bodyPr/>
                    <a:lstStyle/>
                    <a:p>
                      <a:pPr algn="ctr"/>
                      <a:r>
                        <a:rPr lang="lv-LV" sz="2400" dirty="0"/>
                        <a:t>0,32</a:t>
                      </a:r>
                    </a:p>
                  </a:txBody>
                  <a:tcPr marL="91451" marR="91451" marT="45678" marB="45678"/>
                </a:tc>
                <a:tc>
                  <a:txBody>
                    <a:bodyPr/>
                    <a:lstStyle/>
                    <a:p>
                      <a:pPr algn="ctr"/>
                      <a:r>
                        <a:rPr lang="lv-LV" sz="2400" dirty="0"/>
                        <a:t>0,1</a:t>
                      </a:r>
                      <a:endParaRPr lang="en-US" sz="2400" dirty="0"/>
                    </a:p>
                  </a:txBody>
                  <a:tcPr marL="91451" marR="91451" marT="45678" marB="45678"/>
                </a:tc>
                <a:extLst>
                  <a:ext uri="{0D108BD9-81ED-4DB2-BD59-A6C34878D82A}">
                    <a16:rowId xmlns:a16="http://schemas.microsoft.com/office/drawing/2014/main" val="10004"/>
                  </a:ext>
                </a:extLst>
              </a:tr>
              <a:tr h="457110">
                <a:tc>
                  <a:txBody>
                    <a:bodyPr/>
                    <a:lstStyle/>
                    <a:p>
                      <a:r>
                        <a:rPr lang="lv-LV" sz="2400" dirty="0" err="1"/>
                        <a:t>Max</a:t>
                      </a:r>
                      <a:endParaRPr lang="lv-LV" sz="2400" dirty="0"/>
                    </a:p>
                  </a:txBody>
                  <a:tcPr marL="91451" marR="91451" marT="45678" marB="45678"/>
                </a:tc>
                <a:tc>
                  <a:txBody>
                    <a:bodyPr/>
                    <a:lstStyle/>
                    <a:p>
                      <a:pPr algn="ctr"/>
                      <a:r>
                        <a:rPr lang="lv-LV" sz="2400" dirty="0"/>
                        <a:t>46,43</a:t>
                      </a:r>
                    </a:p>
                  </a:txBody>
                  <a:tcPr marL="91451" marR="91451" marT="45678" marB="45678"/>
                </a:tc>
                <a:tc>
                  <a:txBody>
                    <a:bodyPr/>
                    <a:lstStyle/>
                    <a:p>
                      <a:pPr algn="ctr"/>
                      <a:r>
                        <a:rPr lang="lv-LV" sz="2400" dirty="0"/>
                        <a:t>454,8</a:t>
                      </a:r>
                    </a:p>
                  </a:txBody>
                  <a:tcPr marL="91451" marR="91451" marT="45678" marB="45678"/>
                </a:tc>
                <a:tc>
                  <a:txBody>
                    <a:bodyPr/>
                    <a:lstStyle/>
                    <a:p>
                      <a:pPr algn="ctr"/>
                      <a:r>
                        <a:rPr lang="lv-LV" sz="2400" dirty="0"/>
                        <a:t>234,4</a:t>
                      </a:r>
                      <a:endParaRPr lang="en-US" sz="2400" dirty="0"/>
                    </a:p>
                  </a:txBody>
                  <a:tcPr marL="91451" marR="91451" marT="45678" marB="45678"/>
                </a:tc>
                <a:extLst>
                  <a:ext uri="{0D108BD9-81ED-4DB2-BD59-A6C34878D82A}">
                    <a16:rowId xmlns:a16="http://schemas.microsoft.com/office/drawing/2014/main" val="10005"/>
                  </a:ext>
                </a:extLst>
              </a:tr>
              <a:tr h="457110">
                <a:tc>
                  <a:txBody>
                    <a:bodyPr/>
                    <a:lstStyle/>
                    <a:p>
                      <a:r>
                        <a:rPr lang="lv-LV" sz="2400" dirty="0">
                          <a:solidFill>
                            <a:srgbClr val="7030A0"/>
                          </a:solidFill>
                        </a:rPr>
                        <a:t>AER</a:t>
                      </a:r>
                    </a:p>
                  </a:txBody>
                  <a:tcPr marL="91451" marR="91451" marT="45678" marB="45678"/>
                </a:tc>
                <a:tc>
                  <a:txBody>
                    <a:bodyPr/>
                    <a:lstStyle/>
                    <a:p>
                      <a:pPr algn="ctr"/>
                      <a:r>
                        <a:rPr lang="lv-LV" sz="2400" dirty="0">
                          <a:solidFill>
                            <a:srgbClr val="7030A0"/>
                          </a:solidFill>
                        </a:rPr>
                        <a:t>2,0</a:t>
                      </a:r>
                    </a:p>
                  </a:txBody>
                  <a:tcPr marL="91451" marR="91451" marT="45678" marB="45678"/>
                </a:tc>
                <a:tc>
                  <a:txBody>
                    <a:bodyPr/>
                    <a:lstStyle/>
                    <a:p>
                      <a:pPr algn="ctr"/>
                      <a:r>
                        <a:rPr lang="lv-LV" sz="2400" dirty="0">
                          <a:solidFill>
                            <a:srgbClr val="7030A0"/>
                          </a:solidFill>
                        </a:rPr>
                        <a:t>4,0</a:t>
                      </a:r>
                    </a:p>
                  </a:txBody>
                  <a:tcPr marL="91451" marR="91451" marT="45678" marB="45678"/>
                </a:tc>
                <a:tc>
                  <a:txBody>
                    <a:bodyPr/>
                    <a:lstStyle/>
                    <a:p>
                      <a:pPr algn="ctr"/>
                      <a:r>
                        <a:rPr lang="lv-LV" sz="2400" dirty="0">
                          <a:solidFill>
                            <a:srgbClr val="7030A0"/>
                          </a:solidFill>
                        </a:rPr>
                        <a:t>100,0</a:t>
                      </a:r>
                      <a:endParaRPr lang="en-US" sz="2400" dirty="0">
                        <a:solidFill>
                          <a:srgbClr val="7030A0"/>
                        </a:solidFill>
                      </a:endParaRPr>
                    </a:p>
                  </a:txBody>
                  <a:tcPr marL="91451" marR="91451" marT="45678" marB="456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84583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29CC4-851F-4565-BE83-C274C04CB194}"/>
              </a:ext>
            </a:extLst>
          </p:cNvPr>
          <p:cNvSpPr>
            <a:spLocks noGrp="1"/>
          </p:cNvSpPr>
          <p:nvPr>
            <p:ph idx="1"/>
          </p:nvPr>
        </p:nvSpPr>
        <p:spPr/>
        <p:txBody>
          <a:bodyPr/>
          <a:lstStyle/>
          <a:p>
            <a:pPr marL="0" indent="0">
              <a:buNone/>
            </a:pPr>
            <a:r>
              <a:rPr lang="lv-LV" sz="2000" dirty="0"/>
              <a:t>Vai:</a:t>
            </a:r>
          </a:p>
          <a:p>
            <a:pPr>
              <a:buFontTx/>
              <a:buChar char="-"/>
            </a:pPr>
            <a:r>
              <a:rPr lang="lv-LV" sz="2000" dirty="0"/>
              <a:t>darba vietā veidojas smalki putekļi vai gāzes vai tiek izmantotas sprādzienbīstamas vai viegli uzliesmojošas gāzes (piemēram, acetilēns, propāns, butāns u.c.)?</a:t>
            </a:r>
          </a:p>
          <a:p>
            <a:pPr>
              <a:buFontTx/>
              <a:buChar char="-"/>
            </a:pPr>
            <a:r>
              <a:rPr lang="lv-LV" sz="2000" dirty="0"/>
              <a:t>ir veikts sprādzienbīstamās vides radītā riska novērtējums?</a:t>
            </a:r>
          </a:p>
          <a:p>
            <a:pPr>
              <a:buFontTx/>
              <a:buChar char="-"/>
            </a:pPr>
            <a:r>
              <a:rPr lang="lv-LV" sz="2000" dirty="0"/>
              <a:t>ir veikta sprādzienbīstamās vides klasifikācija zonās?</a:t>
            </a:r>
          </a:p>
          <a:p>
            <a:pPr>
              <a:buFontTx/>
              <a:buChar char="-"/>
            </a:pPr>
            <a:r>
              <a:rPr lang="lv-LV" sz="2000" dirty="0"/>
              <a:t>izmantotais darba aprīkojums ir atbilstošs attiecīgajai sprādzienbīstamajai zonai?</a:t>
            </a:r>
          </a:p>
          <a:p>
            <a:pPr marL="0" indent="0">
              <a:buNone/>
            </a:pPr>
            <a:endParaRPr lang="lv-LV" sz="2000" dirty="0"/>
          </a:p>
        </p:txBody>
      </p:sp>
      <p:sp>
        <p:nvSpPr>
          <p:cNvPr id="3" name="Title 2">
            <a:extLst>
              <a:ext uri="{FF2B5EF4-FFF2-40B4-BE49-F238E27FC236}">
                <a16:creationId xmlns:a16="http://schemas.microsoft.com/office/drawing/2014/main" id="{884007D1-5004-4DC3-B6A2-4FDF08577538}"/>
              </a:ext>
            </a:extLst>
          </p:cNvPr>
          <p:cNvSpPr>
            <a:spLocks noGrp="1"/>
          </p:cNvSpPr>
          <p:nvPr>
            <p:ph type="title"/>
          </p:nvPr>
        </p:nvSpPr>
        <p:spPr/>
        <p:txBody>
          <a:bodyPr/>
          <a:lstStyle/>
          <a:p>
            <a:r>
              <a:rPr lang="lv-LV" dirty="0"/>
              <a:t>Sprādzienbīstamība</a:t>
            </a:r>
          </a:p>
        </p:txBody>
      </p:sp>
    </p:spTree>
    <p:extLst>
      <p:ext uri="{BB962C8B-B14F-4D97-AF65-F5344CB8AC3E}">
        <p14:creationId xmlns:p14="http://schemas.microsoft.com/office/powerpoint/2010/main" val="4171701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91E899-DE35-47AF-A70C-9658B0E29D44}"/>
              </a:ext>
            </a:extLst>
          </p:cNvPr>
          <p:cNvSpPr>
            <a:spLocks noGrp="1"/>
          </p:cNvSpPr>
          <p:nvPr>
            <p:ph idx="1"/>
          </p:nvPr>
        </p:nvSpPr>
        <p:spPr/>
        <p:txBody>
          <a:bodyPr/>
          <a:lstStyle/>
          <a:p>
            <a:pPr marL="0" indent="0">
              <a:buNone/>
            </a:pPr>
            <a:r>
              <a:rPr lang="lv-LV" sz="2000" dirty="0"/>
              <a:t>Vai:</a:t>
            </a:r>
          </a:p>
          <a:p>
            <a:pPr>
              <a:buFontTx/>
              <a:buChar char="-"/>
            </a:pPr>
            <a:r>
              <a:rPr lang="lv-LV" sz="2000" dirty="0"/>
              <a:t>bīstamu gāzu, tvaiku, šķidrumu vai putekļu izdalīšanās avoti (piemēram, metālapstrādes darbgaldi, metinātāju darba vietas u.c.) ir aprīkoti ar piemērotām </a:t>
            </a:r>
            <a:r>
              <a:rPr lang="lv-LV" sz="2000" dirty="0" err="1"/>
              <a:t>uztvērējierīcēm</a:t>
            </a:r>
            <a:r>
              <a:rPr lang="lv-LV" sz="2000" dirty="0"/>
              <a:t> un/vai uzsūkšanas ierīcēm?</a:t>
            </a:r>
          </a:p>
          <a:p>
            <a:pPr>
              <a:buFontTx/>
              <a:buChar char="-"/>
            </a:pPr>
            <a:r>
              <a:rPr lang="lv-LV" sz="2000" dirty="0"/>
              <a:t>vietējās ventilācijas sistēma ir uzturēta kārtībā, regulāri tīrīta un pārbaudīta?</a:t>
            </a:r>
          </a:p>
          <a:p>
            <a:pPr>
              <a:buFontTx/>
              <a:buChar char="-"/>
            </a:pPr>
            <a:r>
              <a:rPr lang="lv-LV" sz="2000" dirty="0"/>
              <a:t>ir nepieciešami ventilācijas efektivitātes mērījumi?</a:t>
            </a:r>
          </a:p>
          <a:p>
            <a:pPr marL="0" indent="0">
              <a:buNone/>
            </a:pPr>
            <a:endParaRPr lang="lv-LV" sz="2000" dirty="0"/>
          </a:p>
        </p:txBody>
      </p:sp>
      <p:sp>
        <p:nvSpPr>
          <p:cNvPr id="3" name="Title 2">
            <a:extLst>
              <a:ext uri="{FF2B5EF4-FFF2-40B4-BE49-F238E27FC236}">
                <a16:creationId xmlns:a16="http://schemas.microsoft.com/office/drawing/2014/main" id="{A103F4B6-D720-4646-A000-B7756EAB6A59}"/>
              </a:ext>
            </a:extLst>
          </p:cNvPr>
          <p:cNvSpPr>
            <a:spLocks noGrp="1"/>
          </p:cNvSpPr>
          <p:nvPr>
            <p:ph type="title"/>
          </p:nvPr>
        </p:nvSpPr>
        <p:spPr/>
        <p:txBody>
          <a:bodyPr/>
          <a:lstStyle/>
          <a:p>
            <a:r>
              <a:rPr lang="lv-LV" dirty="0"/>
              <a:t>Lokālā ventilācija</a:t>
            </a:r>
          </a:p>
        </p:txBody>
      </p:sp>
    </p:spTree>
    <p:extLst>
      <p:ext uri="{BB962C8B-B14F-4D97-AF65-F5344CB8AC3E}">
        <p14:creationId xmlns:p14="http://schemas.microsoft.com/office/powerpoint/2010/main" val="2560945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C00883-6FDF-4BAB-8A9D-A6AD72B31EE7}"/>
              </a:ext>
            </a:extLst>
          </p:cNvPr>
          <p:cNvSpPr>
            <a:spLocks noGrp="1"/>
          </p:cNvSpPr>
          <p:nvPr>
            <p:ph idx="1"/>
          </p:nvPr>
        </p:nvSpPr>
        <p:spPr>
          <a:xfrm>
            <a:off x="175746" y="1140718"/>
            <a:ext cx="3244127" cy="5240610"/>
          </a:xfrm>
        </p:spPr>
        <p:txBody>
          <a:bodyPr/>
          <a:lstStyle/>
          <a:p>
            <a:pPr marL="0" indent="0">
              <a:buNone/>
            </a:pPr>
            <a:r>
              <a:rPr lang="lv-LV" sz="2000" dirty="0"/>
              <a:t>Vai:</a:t>
            </a:r>
          </a:p>
          <a:p>
            <a:pPr>
              <a:buFontTx/>
              <a:buChar char="-"/>
            </a:pPr>
            <a:r>
              <a:rPr lang="lv-LV" sz="2000" dirty="0"/>
              <a:t>darba vietā iespējama saskarsme ar bioloģiskiem aģentiem?</a:t>
            </a:r>
          </a:p>
          <a:p>
            <a:pPr>
              <a:buFontTx/>
              <a:buChar char="-"/>
            </a:pPr>
            <a:r>
              <a:rPr lang="lv-LV" sz="2000" dirty="0"/>
              <a:t>ir veikta atbilstoša nodarbināto vakcinācija pret aroda infekcijām?</a:t>
            </a:r>
          </a:p>
          <a:p>
            <a:pPr marL="0" indent="0">
              <a:buNone/>
            </a:pPr>
            <a:r>
              <a:rPr lang="lv-LV" sz="2000" dirty="0"/>
              <a:t>Ja vakcinācija netiek veikta, vai tiek noformēta darbinieku atteikšanās no vakcinācijas?</a:t>
            </a:r>
          </a:p>
          <a:p>
            <a:pPr marL="0" indent="0">
              <a:buNone/>
            </a:pPr>
            <a:endParaRPr lang="lv-LV" sz="2000" dirty="0"/>
          </a:p>
        </p:txBody>
      </p:sp>
      <p:sp>
        <p:nvSpPr>
          <p:cNvPr id="3" name="Title 2">
            <a:extLst>
              <a:ext uri="{FF2B5EF4-FFF2-40B4-BE49-F238E27FC236}">
                <a16:creationId xmlns:a16="http://schemas.microsoft.com/office/drawing/2014/main" id="{5F1C9901-97FB-452C-BE24-BC4525881ACE}"/>
              </a:ext>
            </a:extLst>
          </p:cNvPr>
          <p:cNvSpPr>
            <a:spLocks noGrp="1"/>
          </p:cNvSpPr>
          <p:nvPr>
            <p:ph type="title"/>
          </p:nvPr>
        </p:nvSpPr>
        <p:spPr/>
        <p:txBody>
          <a:bodyPr/>
          <a:lstStyle/>
          <a:p>
            <a:r>
              <a:rPr lang="lv-LV" dirty="0"/>
              <a:t>BIOLOĢISKIE FAKTORI</a:t>
            </a:r>
          </a:p>
        </p:txBody>
      </p:sp>
      <p:pic>
        <p:nvPicPr>
          <p:cNvPr id="5" name="Picture 4">
            <a:extLst>
              <a:ext uri="{FF2B5EF4-FFF2-40B4-BE49-F238E27FC236}">
                <a16:creationId xmlns:a16="http://schemas.microsoft.com/office/drawing/2014/main" id="{B571BD24-BA21-49A2-A9B8-BEDDD11441A6}"/>
              </a:ext>
            </a:extLst>
          </p:cNvPr>
          <p:cNvPicPr>
            <a:picLocks noChangeAspect="1"/>
          </p:cNvPicPr>
          <p:nvPr/>
        </p:nvPicPr>
        <p:blipFill>
          <a:blip r:embed="rId3"/>
          <a:stretch>
            <a:fillRect/>
          </a:stretch>
        </p:blipFill>
        <p:spPr>
          <a:xfrm>
            <a:off x="3275856" y="1061587"/>
            <a:ext cx="5692398" cy="4734826"/>
          </a:xfrm>
          <a:prstGeom prst="rect">
            <a:avLst/>
          </a:prstGeom>
        </p:spPr>
      </p:pic>
      <p:sp>
        <p:nvSpPr>
          <p:cNvPr id="7" name="TextBox 6">
            <a:extLst>
              <a:ext uri="{FF2B5EF4-FFF2-40B4-BE49-F238E27FC236}">
                <a16:creationId xmlns:a16="http://schemas.microsoft.com/office/drawing/2014/main" id="{960D7E20-69A2-4B46-8CE6-3BEE0F09168A}"/>
              </a:ext>
            </a:extLst>
          </p:cNvPr>
          <p:cNvSpPr txBox="1"/>
          <p:nvPr/>
        </p:nvSpPr>
        <p:spPr>
          <a:xfrm>
            <a:off x="611560" y="5796413"/>
            <a:ext cx="7312070" cy="338554"/>
          </a:xfrm>
          <a:prstGeom prst="rect">
            <a:avLst/>
          </a:prstGeom>
          <a:noFill/>
        </p:spPr>
        <p:txBody>
          <a:bodyPr wrap="square">
            <a:spAutoFit/>
          </a:bodyPr>
          <a:lstStyle/>
          <a:p>
            <a:r>
              <a:rPr lang="lv-LV" dirty="0"/>
              <a:t>https://www.rsu.lv/sites/default/files/book_download/Darba_medicina_v2.pdf</a:t>
            </a:r>
          </a:p>
        </p:txBody>
      </p:sp>
    </p:spTree>
    <p:extLst>
      <p:ext uri="{BB962C8B-B14F-4D97-AF65-F5344CB8AC3E}">
        <p14:creationId xmlns:p14="http://schemas.microsoft.com/office/powerpoint/2010/main" val="268029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old, device, miller&#10;&#10;Description automatically generated">
            <a:extLst>
              <a:ext uri="{FF2B5EF4-FFF2-40B4-BE49-F238E27FC236}">
                <a16:creationId xmlns:a16="http://schemas.microsoft.com/office/drawing/2014/main" id="{C0F37039-F350-413E-B249-A6F384EB6CE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 b="19267"/>
          <a:stretch/>
        </p:blipFill>
        <p:spPr>
          <a:xfrm>
            <a:off x="857224" y="1428750"/>
            <a:ext cx="7786743" cy="4714875"/>
          </a:xfrm>
          <a:noFill/>
        </p:spPr>
      </p:pic>
      <p:sp>
        <p:nvSpPr>
          <p:cNvPr id="3" name="Title 2">
            <a:extLst>
              <a:ext uri="{FF2B5EF4-FFF2-40B4-BE49-F238E27FC236}">
                <a16:creationId xmlns:a16="http://schemas.microsoft.com/office/drawing/2014/main" id="{F41E792A-265B-400B-AFD3-A4805A6BC9C1}"/>
              </a:ext>
            </a:extLst>
          </p:cNvPr>
          <p:cNvSpPr>
            <a:spLocks noGrp="1"/>
          </p:cNvSpPr>
          <p:nvPr>
            <p:ph type="title"/>
          </p:nvPr>
        </p:nvSpPr>
        <p:spPr>
          <a:xfrm>
            <a:off x="857223" y="214290"/>
            <a:ext cx="7786743" cy="1071562"/>
          </a:xfrm>
        </p:spPr>
        <p:txBody>
          <a:bodyPr wrap="square" anchor="ctr">
            <a:normAutofit/>
          </a:bodyPr>
          <a:lstStyle/>
          <a:p>
            <a:r>
              <a:rPr lang="lv-LV" dirty="0"/>
              <a:t>Fizikālie faktori</a:t>
            </a:r>
          </a:p>
        </p:txBody>
      </p:sp>
    </p:spTree>
    <p:extLst>
      <p:ext uri="{BB962C8B-B14F-4D97-AF65-F5344CB8AC3E}">
        <p14:creationId xmlns:p14="http://schemas.microsoft.com/office/powerpoint/2010/main" val="4190798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2A2D0-06A6-41B9-9410-94A3F7A165F5}"/>
              </a:ext>
            </a:extLst>
          </p:cNvPr>
          <p:cNvSpPr>
            <a:spLocks noGrp="1"/>
          </p:cNvSpPr>
          <p:nvPr>
            <p:ph type="title"/>
          </p:nvPr>
        </p:nvSpPr>
        <p:spPr>
          <a:xfrm>
            <a:off x="827584" y="214313"/>
            <a:ext cx="7816354" cy="694407"/>
          </a:xfrm>
        </p:spPr>
        <p:txBody>
          <a:bodyPr wrap="square" anchor="ctr">
            <a:normAutofit/>
          </a:bodyPr>
          <a:lstStyle/>
          <a:p>
            <a:r>
              <a:rPr lang="lv-LV" dirty="0"/>
              <a:t>TRAUMATISMA RISKA FAKTORI</a:t>
            </a:r>
          </a:p>
        </p:txBody>
      </p:sp>
      <p:sp>
        <p:nvSpPr>
          <p:cNvPr id="10" name="Content Placeholder 3">
            <a:extLst>
              <a:ext uri="{FF2B5EF4-FFF2-40B4-BE49-F238E27FC236}">
                <a16:creationId xmlns:a16="http://schemas.microsoft.com/office/drawing/2014/main" id="{13F49AAF-C425-410C-9A8A-F5FA10F348BA}"/>
              </a:ext>
            </a:extLst>
          </p:cNvPr>
          <p:cNvSpPr>
            <a:spLocks noGrp="1"/>
          </p:cNvSpPr>
          <p:nvPr>
            <p:ph sz="half" idx="2"/>
          </p:nvPr>
        </p:nvSpPr>
        <p:spPr>
          <a:xfrm>
            <a:off x="4629150" y="1341438"/>
            <a:ext cx="3938588" cy="4678362"/>
          </a:xfrm>
        </p:spPr>
        <p:txBody>
          <a:bodyPr/>
          <a:lstStyle/>
          <a:p>
            <a:endParaRPr lang="en-US"/>
          </a:p>
        </p:txBody>
      </p:sp>
      <p:sp>
        <p:nvSpPr>
          <p:cNvPr id="2" name="Satura vietturis 1">
            <a:extLst>
              <a:ext uri="{FF2B5EF4-FFF2-40B4-BE49-F238E27FC236}">
                <a16:creationId xmlns:a16="http://schemas.microsoft.com/office/drawing/2014/main" id="{D79B3932-BF2F-C634-B26E-3A6C7C5CAD19}"/>
              </a:ext>
            </a:extLst>
          </p:cNvPr>
          <p:cNvSpPr>
            <a:spLocks noGrp="1"/>
          </p:cNvSpPr>
          <p:nvPr>
            <p:ph sz="half" idx="1"/>
          </p:nvPr>
        </p:nvSpPr>
        <p:spPr/>
        <p:txBody>
          <a:bodyPr/>
          <a:lstStyle/>
          <a:p>
            <a:endParaRPr lang="lv-LV"/>
          </a:p>
        </p:txBody>
      </p:sp>
    </p:spTree>
    <p:extLst>
      <p:ext uri="{BB962C8B-B14F-4D97-AF65-F5344CB8AC3E}">
        <p14:creationId xmlns:p14="http://schemas.microsoft.com/office/powerpoint/2010/main" val="4231809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concrete, stone&#10;&#10;Description automatically generated">
            <a:extLst>
              <a:ext uri="{FF2B5EF4-FFF2-40B4-BE49-F238E27FC236}">
                <a16:creationId xmlns:a16="http://schemas.microsoft.com/office/drawing/2014/main" id="{02A2B5A4-0F3A-4C24-830B-CF0D4A23F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311" r="1" b="20276"/>
          <a:stretch/>
        </p:blipFill>
        <p:spPr>
          <a:xfrm>
            <a:off x="857224" y="1428750"/>
            <a:ext cx="7786743" cy="4714875"/>
          </a:xfrm>
          <a:prstGeom prst="rect">
            <a:avLst/>
          </a:prstGeom>
          <a:noFill/>
        </p:spPr>
      </p:pic>
      <p:sp>
        <p:nvSpPr>
          <p:cNvPr id="8" name="Title 2">
            <a:extLst>
              <a:ext uri="{FF2B5EF4-FFF2-40B4-BE49-F238E27FC236}">
                <a16:creationId xmlns:a16="http://schemas.microsoft.com/office/drawing/2014/main" id="{B6D5404D-2671-434F-AD99-31308308CE02}"/>
              </a:ext>
            </a:extLst>
          </p:cNvPr>
          <p:cNvSpPr>
            <a:spLocks noGrp="1"/>
          </p:cNvSpPr>
          <p:nvPr>
            <p:ph type="title"/>
          </p:nvPr>
        </p:nvSpPr>
        <p:spPr>
          <a:xfrm>
            <a:off x="857223" y="214290"/>
            <a:ext cx="7786743" cy="1071562"/>
          </a:xfrm>
        </p:spPr>
        <p:txBody>
          <a:bodyPr/>
          <a:lstStyle/>
          <a:p>
            <a:endParaRPr lang="en-US"/>
          </a:p>
        </p:txBody>
      </p:sp>
    </p:spTree>
    <p:extLst>
      <p:ext uri="{BB962C8B-B14F-4D97-AF65-F5344CB8AC3E}">
        <p14:creationId xmlns:p14="http://schemas.microsoft.com/office/powerpoint/2010/main" val="619183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14E4D-7B72-4EDA-BF8F-2806221D08CE}"/>
              </a:ext>
            </a:extLst>
          </p:cNvPr>
          <p:cNvSpPr>
            <a:spLocks noGrp="1"/>
          </p:cNvSpPr>
          <p:nvPr>
            <p:ph idx="1"/>
          </p:nvPr>
        </p:nvSpPr>
        <p:spPr>
          <a:xfrm>
            <a:off x="857224" y="714376"/>
            <a:ext cx="7786743" cy="5429250"/>
          </a:xfrm>
        </p:spPr>
        <p:txBody>
          <a:bodyPr/>
          <a:lstStyle/>
          <a:p>
            <a:pPr marL="0" indent="0">
              <a:buNone/>
            </a:pPr>
            <a:r>
              <a:rPr lang="lv-LV" sz="1600" dirty="0"/>
              <a:t>Vai:</a:t>
            </a:r>
          </a:p>
          <a:p>
            <a:pPr>
              <a:buFontTx/>
              <a:buChar char="-"/>
            </a:pPr>
            <a:r>
              <a:rPr lang="lv-LV" sz="1800" dirty="0"/>
              <a:t>darba aprīkojumam ir ražotāja sastādītas lietošanas instrukcijas?</a:t>
            </a:r>
          </a:p>
          <a:p>
            <a:pPr>
              <a:buFontTx/>
              <a:buChar char="-"/>
            </a:pPr>
            <a:r>
              <a:rPr lang="lv-LV" sz="1800" dirty="0"/>
              <a:t>nodarbinātie ir nodrošināti ar saprotamu informāciju par darba aprīkojumu un tehnoloģisko procesu?</a:t>
            </a:r>
          </a:p>
          <a:p>
            <a:pPr>
              <a:buFontTx/>
              <a:buChar char="-"/>
            </a:pPr>
            <a:r>
              <a:rPr lang="lv-LV" sz="1800" dirty="0"/>
              <a:t>izmantotais darba aprīkojums ir piemērots darba uzdevumam un tas tiek lietots tikai tam paredzētajos apstākļos un paredzētajām operācijām?</a:t>
            </a:r>
          </a:p>
          <a:p>
            <a:pPr>
              <a:buFontTx/>
              <a:buChar char="-"/>
            </a:pPr>
            <a:r>
              <a:rPr lang="lv-LV" sz="1800" dirty="0"/>
              <a:t>vadības ierīces ir skaidri saredzamas, atbilstoši marķētas un viegli saprotamas?</a:t>
            </a:r>
          </a:p>
          <a:p>
            <a:pPr>
              <a:buFontTx/>
              <a:buChar char="-"/>
            </a:pPr>
            <a:r>
              <a:rPr lang="lv-LV" sz="1800" dirty="0"/>
              <a:t>vadības ierīces izvietotas ārpus bīstamās zonas?</a:t>
            </a:r>
          </a:p>
          <a:p>
            <a:pPr>
              <a:buFontTx/>
              <a:buChar char="-"/>
            </a:pPr>
            <a:r>
              <a:rPr lang="lv-LV" sz="1800" dirty="0"/>
              <a:t>iekārtas operators var nodrošināt, lai iekārtas darbības bīstamajā zonā neatrastos cilvēki?</a:t>
            </a:r>
          </a:p>
          <a:p>
            <a:pPr>
              <a:buFontTx/>
              <a:buChar char="-"/>
            </a:pPr>
            <a:r>
              <a:rPr lang="lv-LV" sz="1800" dirty="0"/>
              <a:t>iekārtas operators nevar nodrošināt, ka cilvēki neatrodas bīstamajā zonā, vai mašīna ir aprīkota ar brīdinājuma signalizāciju?</a:t>
            </a:r>
          </a:p>
          <a:p>
            <a:pPr>
              <a:buFontTx/>
              <a:buChar char="-"/>
            </a:pPr>
            <a:r>
              <a:rPr lang="lv-LV" sz="1800" dirty="0"/>
              <a:t>darba aprīkojumu var iedarbināt tikai ar apzinātu darbību, izmantojot vadības ierīci?</a:t>
            </a:r>
          </a:p>
          <a:p>
            <a:pPr marL="0" indent="0">
              <a:buNone/>
            </a:pPr>
            <a:endParaRPr lang="lv-LV" sz="1600" dirty="0"/>
          </a:p>
        </p:txBody>
      </p:sp>
      <p:sp>
        <p:nvSpPr>
          <p:cNvPr id="3" name="Title 2">
            <a:extLst>
              <a:ext uri="{FF2B5EF4-FFF2-40B4-BE49-F238E27FC236}">
                <a16:creationId xmlns:a16="http://schemas.microsoft.com/office/drawing/2014/main" id="{E86CB1C3-796D-49B7-8C88-96D22457B37A}"/>
              </a:ext>
            </a:extLst>
          </p:cNvPr>
          <p:cNvSpPr>
            <a:spLocks noGrp="1"/>
          </p:cNvSpPr>
          <p:nvPr>
            <p:ph type="title"/>
          </p:nvPr>
        </p:nvSpPr>
        <p:spPr>
          <a:xfrm>
            <a:off x="857223" y="214290"/>
            <a:ext cx="7786743" cy="500085"/>
          </a:xfrm>
        </p:spPr>
        <p:txBody>
          <a:bodyPr/>
          <a:lstStyle/>
          <a:p>
            <a:r>
              <a:rPr lang="lv-LV" dirty="0"/>
              <a:t>Darba aprīkojums</a:t>
            </a:r>
          </a:p>
        </p:txBody>
      </p:sp>
    </p:spTree>
    <p:extLst>
      <p:ext uri="{BB962C8B-B14F-4D97-AF65-F5344CB8AC3E}">
        <p14:creationId xmlns:p14="http://schemas.microsoft.com/office/powerpoint/2010/main" val="717353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03DEA5-D7FE-4868-9A2D-1362477074FB}"/>
              </a:ext>
            </a:extLst>
          </p:cNvPr>
          <p:cNvSpPr>
            <a:spLocks noGrp="1"/>
          </p:cNvSpPr>
          <p:nvPr>
            <p:ph idx="1"/>
          </p:nvPr>
        </p:nvSpPr>
        <p:spPr>
          <a:xfrm>
            <a:off x="857224" y="116632"/>
            <a:ext cx="8035256" cy="6264696"/>
          </a:xfrm>
        </p:spPr>
        <p:txBody>
          <a:bodyPr/>
          <a:lstStyle/>
          <a:p>
            <a:pPr marL="0" indent="0">
              <a:buNone/>
            </a:pPr>
            <a:r>
              <a:rPr lang="lv-LV" sz="1600" dirty="0"/>
              <a:t>Vai:</a:t>
            </a:r>
          </a:p>
          <a:p>
            <a:pPr>
              <a:buFontTx/>
              <a:buChar char="-"/>
            </a:pPr>
            <a:r>
              <a:rPr lang="lv-LV" sz="1600" dirty="0"/>
              <a:t>darba aprīkojuma vadības sistēmas ir drošas ņemot vērā avāriju, kļūmju un traucējumu iespējamību?</a:t>
            </a:r>
          </a:p>
          <a:p>
            <a:pPr>
              <a:buFontTx/>
              <a:buChar char="-"/>
            </a:pPr>
            <a:r>
              <a:rPr lang="lv-LV" sz="1600" dirty="0"/>
              <a:t>darba aprīkojumam ir droša apstādināšanas ierīce?</a:t>
            </a:r>
          </a:p>
          <a:p>
            <a:pPr>
              <a:buFontTx/>
              <a:buChar char="-"/>
            </a:pPr>
            <a:r>
              <a:rPr lang="lv-LV" sz="1600" dirty="0"/>
              <a:t>darba aprīkojumam ir labi saredzama un viegli sasniedzama enerģijas padeves atslēgšanas ierīce?</a:t>
            </a:r>
          </a:p>
          <a:p>
            <a:pPr>
              <a:buFontTx/>
              <a:buChar char="-"/>
            </a:pPr>
            <a:r>
              <a:rPr lang="lv-LV" sz="1600" dirty="0"/>
              <a:t>nodrošināta darba aprīkojuma stabilitāte?</a:t>
            </a:r>
          </a:p>
          <a:p>
            <a:pPr>
              <a:buFontTx/>
              <a:buChar char="-"/>
            </a:pPr>
            <a:r>
              <a:rPr lang="lv-LV" sz="1600" dirty="0"/>
              <a:t>darba aprīkojuma kustīgas daļas ir norobežotas ar aizsargierīcēm, kas nepieļauj nodarbināto nokļūšanu bīstamā zonā un aizsargā no citiem riska faktoriem, un tās tiek lietotas?</a:t>
            </a:r>
          </a:p>
          <a:p>
            <a:pPr marL="0" indent="0">
              <a:buNone/>
            </a:pPr>
            <a:r>
              <a:rPr lang="lv-LV" sz="1600" dirty="0"/>
              <a:t>Ja ir iespējama aprīkojuma daļu salūšana vai sadalīšanās gabalos, vai veikti pietiekami pasākumi to uzķeršanai?</a:t>
            </a:r>
          </a:p>
          <a:p>
            <a:pPr marL="0" indent="0">
              <a:buNone/>
            </a:pPr>
            <a:r>
              <a:rPr lang="lv-LV" sz="1600" dirty="0"/>
              <a:t>Vai: - uz mašīnas ir visas nepieciešamas brīdinājuma zīmes un uzraksti?</a:t>
            </a:r>
          </a:p>
          <a:p>
            <a:pPr marL="0" indent="0">
              <a:buNone/>
            </a:pPr>
            <a:r>
              <a:rPr lang="lv-LV" sz="1600" dirty="0"/>
              <a:t>- darba aprīkojumam ir atbilstošs zemējums?</a:t>
            </a:r>
          </a:p>
          <a:p>
            <a:pPr>
              <a:buFontTx/>
              <a:buChar char="-"/>
            </a:pPr>
            <a:r>
              <a:rPr lang="lv-LV" sz="1600" dirty="0"/>
              <a:t>darba aprīkojums ir samontēts atbilstoši ražotāja noteikumiem?</a:t>
            </a:r>
          </a:p>
          <a:p>
            <a:pPr>
              <a:buFontTx/>
              <a:buChar char="-"/>
            </a:pPr>
            <a:r>
              <a:rPr lang="lv-LV" sz="1600" dirty="0"/>
              <a:t> darba aprīkojumam tiek veiktas pārbaudes un tehniskās apkopes (atbilstoši normatīviem aktiem vai ražotāja instrukcijām)?</a:t>
            </a:r>
          </a:p>
          <a:p>
            <a:pPr>
              <a:buFontTx/>
              <a:buChar char="-"/>
            </a:pPr>
            <a:r>
              <a:rPr lang="lv-LV" sz="1600" dirty="0"/>
              <a:t>ir nozīmēts nodarbinātais, kurš veic tehnisko apkopju un remontu dokumentēšanu?</a:t>
            </a:r>
          </a:p>
          <a:p>
            <a:pPr marL="0" indent="0">
              <a:buNone/>
            </a:pPr>
            <a:endParaRPr lang="lv-LV" sz="1600" dirty="0"/>
          </a:p>
          <a:p>
            <a:pPr marL="0" indent="0">
              <a:buNone/>
            </a:pPr>
            <a:endParaRPr lang="lv-LV" sz="1600" dirty="0"/>
          </a:p>
        </p:txBody>
      </p:sp>
    </p:spTree>
    <p:extLst>
      <p:ext uri="{BB962C8B-B14F-4D97-AF65-F5344CB8AC3E}">
        <p14:creationId xmlns:p14="http://schemas.microsoft.com/office/powerpoint/2010/main" val="3306170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a:extLst>
              <a:ext uri="{FF2B5EF4-FFF2-40B4-BE49-F238E27FC236}">
                <a16:creationId xmlns:a16="http://schemas.microsoft.com/office/drawing/2014/main" id="{1E12EBD7-2E7C-4E3F-9B12-9B07150465CB}"/>
              </a:ext>
            </a:extLst>
          </p:cNvPr>
          <p:cNvSpPr>
            <a:spLocks noGrp="1" noChangeArrowheads="1"/>
          </p:cNvSpPr>
          <p:nvPr>
            <p:ph type="title"/>
          </p:nvPr>
        </p:nvSpPr>
        <p:spPr>
          <a:xfrm>
            <a:off x="317376" y="38100"/>
            <a:ext cx="7924800" cy="838200"/>
          </a:xfrm>
        </p:spPr>
        <p:txBody>
          <a:bodyPr/>
          <a:lstStyle/>
          <a:p>
            <a:pPr eaLnBrk="1" hangingPunct="1"/>
            <a:r>
              <a:rPr lang="lv-LV" altLang="lv-LV" sz="4000" dirty="0"/>
              <a:t>Darba aprīkojums</a:t>
            </a:r>
          </a:p>
        </p:txBody>
      </p:sp>
      <p:sp>
        <p:nvSpPr>
          <p:cNvPr id="109571" name="Rectangle 1027">
            <a:extLst>
              <a:ext uri="{FF2B5EF4-FFF2-40B4-BE49-F238E27FC236}">
                <a16:creationId xmlns:a16="http://schemas.microsoft.com/office/drawing/2014/main" id="{F97A3E68-E9D5-4FEF-BE8E-2EB50BFDD017}"/>
              </a:ext>
            </a:extLst>
          </p:cNvPr>
          <p:cNvSpPr>
            <a:spLocks noGrp="1" noChangeArrowheads="1"/>
          </p:cNvSpPr>
          <p:nvPr>
            <p:ph type="body" idx="1"/>
          </p:nvPr>
        </p:nvSpPr>
        <p:spPr>
          <a:xfrm>
            <a:off x="457200" y="1371600"/>
            <a:ext cx="2530624" cy="5029200"/>
          </a:xfrm>
        </p:spPr>
        <p:txBody>
          <a:bodyPr/>
          <a:lstStyle/>
          <a:p>
            <a:pPr marL="0" indent="0" eaLnBrk="1" hangingPunct="1">
              <a:buNone/>
            </a:pPr>
            <a:r>
              <a:rPr lang="lv-LV" altLang="lv-LV" sz="2000" dirty="0"/>
              <a:t>Darba aprīkojums – ļoti plašs jēdziens (var tikt nedaudz atšķirīgi formulēts): </a:t>
            </a:r>
          </a:p>
          <a:p>
            <a:pPr lvl="1">
              <a:buFontTx/>
              <a:buChar char="-"/>
            </a:pPr>
            <a:r>
              <a:rPr lang="lv-LV" altLang="lv-LV" sz="2000" dirty="0"/>
              <a:t>Iekārtu rotējošās (kustīgās) daļas </a:t>
            </a:r>
          </a:p>
          <a:p>
            <a:pPr lvl="1">
              <a:buFontTx/>
              <a:buChar char="-"/>
            </a:pPr>
            <a:r>
              <a:rPr lang="lv-LV" altLang="lv-LV" sz="2000" dirty="0"/>
              <a:t>Neaizsargātas, nenožogotas iekārtas</a:t>
            </a:r>
          </a:p>
        </p:txBody>
      </p:sp>
      <p:pic>
        <p:nvPicPr>
          <p:cNvPr id="3" name="Picture 2" descr="A picture containing floor, indoor, tool, power saw&#10;&#10;Description automatically generated">
            <a:extLst>
              <a:ext uri="{FF2B5EF4-FFF2-40B4-BE49-F238E27FC236}">
                <a16:creationId xmlns:a16="http://schemas.microsoft.com/office/drawing/2014/main" id="{4B39ED48-3F0A-4DF9-91FB-9CC17DD5F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1484784"/>
            <a:ext cx="6033864" cy="4525398"/>
          </a:xfrm>
          <a:prstGeom prst="rect">
            <a:avLst/>
          </a:prstGeom>
        </p:spPr>
      </p:pic>
    </p:spTree>
    <p:extLst>
      <p:ext uri="{BB962C8B-B14F-4D97-AF65-F5344CB8AC3E}">
        <p14:creationId xmlns:p14="http://schemas.microsoft.com/office/powerpoint/2010/main" val="2601356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24EE4-13B6-40B8-8A12-1879499FD4CC}"/>
              </a:ext>
            </a:extLst>
          </p:cNvPr>
          <p:cNvSpPr>
            <a:spLocks noGrp="1"/>
          </p:cNvSpPr>
          <p:nvPr>
            <p:ph idx="1"/>
          </p:nvPr>
        </p:nvSpPr>
        <p:spPr>
          <a:xfrm>
            <a:off x="857224" y="1428751"/>
            <a:ext cx="7786743" cy="2144266"/>
          </a:xfrm>
        </p:spPr>
        <p:txBody>
          <a:bodyPr/>
          <a:lstStyle/>
          <a:p>
            <a:pPr marL="0" indent="0">
              <a:buNone/>
            </a:pPr>
            <a:r>
              <a:rPr lang="lv-LV" sz="2400" dirty="0"/>
              <a:t>Vai:</a:t>
            </a:r>
          </a:p>
          <a:p>
            <a:pPr marL="0" indent="0">
              <a:buNone/>
            </a:pPr>
            <a:r>
              <a:rPr lang="lv-LV" sz="2400" dirty="0"/>
              <a:t>- izmantotais darbarīks ir piemērots un  atbilstošs veicamajam darbam?</a:t>
            </a:r>
          </a:p>
          <a:p>
            <a:pPr marL="0" indent="0">
              <a:buNone/>
            </a:pPr>
            <a:r>
              <a:rPr lang="lv-LV" sz="2400" dirty="0"/>
              <a:t>- izmantotais darbarīks ir ergonomiski ērts?</a:t>
            </a:r>
          </a:p>
          <a:p>
            <a:endParaRPr lang="lv-LV" dirty="0"/>
          </a:p>
        </p:txBody>
      </p:sp>
      <p:sp>
        <p:nvSpPr>
          <p:cNvPr id="3" name="Title 2">
            <a:extLst>
              <a:ext uri="{FF2B5EF4-FFF2-40B4-BE49-F238E27FC236}">
                <a16:creationId xmlns:a16="http://schemas.microsoft.com/office/drawing/2014/main" id="{237159F0-E802-4C67-9DA2-0A3F219601DB}"/>
              </a:ext>
            </a:extLst>
          </p:cNvPr>
          <p:cNvSpPr>
            <a:spLocks noGrp="1"/>
          </p:cNvSpPr>
          <p:nvPr>
            <p:ph type="title"/>
          </p:nvPr>
        </p:nvSpPr>
        <p:spPr/>
        <p:txBody>
          <a:bodyPr/>
          <a:lstStyle/>
          <a:p>
            <a:r>
              <a:rPr lang="lv-LV" dirty="0"/>
              <a:t>Darbarīki</a:t>
            </a:r>
          </a:p>
        </p:txBody>
      </p:sp>
    </p:spTree>
    <p:extLst>
      <p:ext uri="{BB962C8B-B14F-4D97-AF65-F5344CB8AC3E}">
        <p14:creationId xmlns:p14="http://schemas.microsoft.com/office/powerpoint/2010/main" val="2883405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9E4368-5820-4836-85B0-D484D135BF1D}"/>
              </a:ext>
            </a:extLst>
          </p:cNvPr>
          <p:cNvSpPr>
            <a:spLocks noGrp="1"/>
          </p:cNvSpPr>
          <p:nvPr>
            <p:ph idx="1"/>
          </p:nvPr>
        </p:nvSpPr>
        <p:spPr/>
        <p:txBody>
          <a:bodyPr/>
          <a:lstStyle/>
          <a:p>
            <a:pPr marL="0" indent="0">
              <a:buNone/>
            </a:pPr>
            <a:r>
              <a:rPr lang="lv-LV" sz="2000" dirty="0"/>
              <a:t>Vai:</a:t>
            </a:r>
          </a:p>
          <a:p>
            <a:pPr>
              <a:buFontTx/>
              <a:buChar char="-"/>
            </a:pPr>
            <a:r>
              <a:rPr lang="lv-LV" sz="2000" dirty="0"/>
              <a:t>ir iespējama saskare ar karstām virsmām, priekšmetiem, materiāliem, karsta metāla šļakatām, dzirkstelēm?</a:t>
            </a:r>
          </a:p>
          <a:p>
            <a:pPr>
              <a:buFontTx/>
              <a:buChar char="-"/>
            </a:pPr>
            <a:r>
              <a:rPr lang="lv-LV" sz="2000" dirty="0"/>
              <a:t>ir iespēja applaucēties aplejoties?</a:t>
            </a:r>
          </a:p>
          <a:p>
            <a:pPr>
              <a:buFontTx/>
              <a:buChar char="-"/>
            </a:pPr>
            <a:r>
              <a:rPr lang="lv-LV" sz="2000" dirty="0"/>
              <a:t>tiek veikts darbs ar atklātu liesmu?</a:t>
            </a:r>
          </a:p>
          <a:p>
            <a:pPr marL="0" indent="0">
              <a:buNone/>
            </a:pPr>
            <a:endParaRPr lang="lv-LV" sz="2000" dirty="0"/>
          </a:p>
        </p:txBody>
      </p:sp>
      <p:sp>
        <p:nvSpPr>
          <p:cNvPr id="3" name="Title 2">
            <a:extLst>
              <a:ext uri="{FF2B5EF4-FFF2-40B4-BE49-F238E27FC236}">
                <a16:creationId xmlns:a16="http://schemas.microsoft.com/office/drawing/2014/main" id="{F35FE4EF-EA9F-4D28-8E78-ABBFC6AF947E}"/>
              </a:ext>
            </a:extLst>
          </p:cNvPr>
          <p:cNvSpPr>
            <a:spLocks noGrp="1"/>
          </p:cNvSpPr>
          <p:nvPr>
            <p:ph type="title"/>
          </p:nvPr>
        </p:nvSpPr>
        <p:spPr/>
        <p:txBody>
          <a:bodyPr/>
          <a:lstStyle/>
          <a:p>
            <a:r>
              <a:rPr lang="lv-LV" dirty="0"/>
              <a:t>Apdedzināšanās, applaucēšanās</a:t>
            </a:r>
          </a:p>
        </p:txBody>
      </p:sp>
    </p:spTree>
    <p:extLst>
      <p:ext uri="{BB962C8B-B14F-4D97-AF65-F5344CB8AC3E}">
        <p14:creationId xmlns:p14="http://schemas.microsoft.com/office/powerpoint/2010/main" val="1910530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26B45-3E21-486C-8B44-4EFBE6B0E1E4}"/>
              </a:ext>
            </a:extLst>
          </p:cNvPr>
          <p:cNvSpPr>
            <a:spLocks noGrp="1"/>
          </p:cNvSpPr>
          <p:nvPr>
            <p:ph idx="1"/>
          </p:nvPr>
        </p:nvSpPr>
        <p:spPr/>
        <p:txBody>
          <a:bodyPr/>
          <a:lstStyle/>
          <a:p>
            <a:pPr marL="0" indent="0">
              <a:buNone/>
            </a:pPr>
            <a:r>
              <a:rPr lang="lv-LV" sz="2000" dirty="0"/>
              <a:t>Vai, ja iespējama priekšmetu krišana, ir uzstādītas uztveršanas ierīces?</a:t>
            </a:r>
          </a:p>
          <a:p>
            <a:pPr marL="0" indent="0">
              <a:buNone/>
            </a:pPr>
            <a:r>
              <a:rPr lang="lv-LV" sz="2000" dirty="0"/>
              <a:t>Vai materiāli, iekārtas un darba aprīkojums ir izvietoti droši, lai nebūtu iespējama to sabrukšana, apgāšanās vai nokrišana?</a:t>
            </a:r>
          </a:p>
          <a:p>
            <a:pPr marL="0" indent="0">
              <a:buNone/>
            </a:pPr>
            <a:endParaRPr lang="lv-LV" sz="2000" dirty="0"/>
          </a:p>
        </p:txBody>
      </p:sp>
      <p:sp>
        <p:nvSpPr>
          <p:cNvPr id="3" name="Title 2">
            <a:extLst>
              <a:ext uri="{FF2B5EF4-FFF2-40B4-BE49-F238E27FC236}">
                <a16:creationId xmlns:a16="http://schemas.microsoft.com/office/drawing/2014/main" id="{47F537A4-B20D-4BE8-8BC3-2A03FDF46B8B}"/>
              </a:ext>
            </a:extLst>
          </p:cNvPr>
          <p:cNvSpPr>
            <a:spLocks noGrp="1"/>
          </p:cNvSpPr>
          <p:nvPr>
            <p:ph type="title"/>
          </p:nvPr>
        </p:nvSpPr>
        <p:spPr/>
        <p:txBody>
          <a:bodyPr/>
          <a:lstStyle/>
          <a:p>
            <a:r>
              <a:rPr lang="lv-LV" dirty="0"/>
              <a:t>Krītoši priekšmeti</a:t>
            </a:r>
          </a:p>
        </p:txBody>
      </p:sp>
      <p:pic>
        <p:nvPicPr>
          <p:cNvPr id="5" name="Picture 4" descr="A picture containing indoor, floor, warehouse, metal&#10;&#10;Description automatically generated">
            <a:extLst>
              <a:ext uri="{FF2B5EF4-FFF2-40B4-BE49-F238E27FC236}">
                <a16:creationId xmlns:a16="http://schemas.microsoft.com/office/drawing/2014/main" id="{C5106259-9951-4B98-B84A-6B9DCCBD1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2834934"/>
            <a:ext cx="4449688" cy="3337266"/>
          </a:xfrm>
          <a:prstGeom prst="rect">
            <a:avLst/>
          </a:prstGeom>
        </p:spPr>
      </p:pic>
    </p:spTree>
    <p:extLst>
      <p:ext uri="{BB962C8B-B14F-4D97-AF65-F5344CB8AC3E}">
        <p14:creationId xmlns:p14="http://schemas.microsoft.com/office/powerpoint/2010/main" val="2788314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F30EEF-4966-4FF4-8D32-410361A11FDF}"/>
              </a:ext>
            </a:extLst>
          </p:cNvPr>
          <p:cNvSpPr>
            <a:spLocks noGrp="1"/>
          </p:cNvSpPr>
          <p:nvPr>
            <p:ph idx="1"/>
          </p:nvPr>
        </p:nvSpPr>
        <p:spPr>
          <a:xfrm>
            <a:off x="857224" y="908720"/>
            <a:ext cx="7786743" cy="5234905"/>
          </a:xfrm>
        </p:spPr>
        <p:txBody>
          <a:bodyPr/>
          <a:lstStyle/>
          <a:p>
            <a:pPr marL="0" indent="0">
              <a:buNone/>
            </a:pPr>
            <a:r>
              <a:rPr lang="lv-LV" sz="2000" dirty="0"/>
              <a:t>Vai:</a:t>
            </a:r>
          </a:p>
          <a:p>
            <a:pPr marL="0" indent="0">
              <a:buNone/>
            </a:pPr>
            <a:r>
              <a:rPr lang="lv-LV" sz="2000" dirty="0"/>
              <a:t>- tiek izmantoti piemēroti kolektīvie aizsardzības līdzekļi (sastatnes, platformas, drošības tīkli u.tml.), kas novērš kritiena iespēju?</a:t>
            </a:r>
          </a:p>
          <a:p>
            <a:pPr marL="0" indent="0">
              <a:buNone/>
            </a:pPr>
            <a:r>
              <a:rPr lang="lv-LV" sz="2000" dirty="0"/>
              <a:t>- tiek izmantoti piemēroti individuālie aizsardzības līdzekļi (drošības virves, jostas, sistēmas u.tml.), lai apturētu kritienu pašā sākumā, ja tas ir sācies?</a:t>
            </a:r>
          </a:p>
          <a:p>
            <a:pPr marL="0" indent="0">
              <a:buNone/>
            </a:pPr>
            <a:endParaRPr lang="lv-LV" sz="2000" dirty="0"/>
          </a:p>
        </p:txBody>
      </p:sp>
      <p:sp>
        <p:nvSpPr>
          <p:cNvPr id="3" name="Title 2">
            <a:extLst>
              <a:ext uri="{FF2B5EF4-FFF2-40B4-BE49-F238E27FC236}">
                <a16:creationId xmlns:a16="http://schemas.microsoft.com/office/drawing/2014/main" id="{C695A511-37AA-4375-BD75-AE76EEF3B324}"/>
              </a:ext>
            </a:extLst>
          </p:cNvPr>
          <p:cNvSpPr>
            <a:spLocks noGrp="1"/>
          </p:cNvSpPr>
          <p:nvPr>
            <p:ph type="title"/>
          </p:nvPr>
        </p:nvSpPr>
        <p:spPr/>
        <p:txBody>
          <a:bodyPr/>
          <a:lstStyle/>
          <a:p>
            <a:r>
              <a:rPr lang="lv-LV" dirty="0"/>
              <a:t>Darbs augstumā</a:t>
            </a:r>
          </a:p>
        </p:txBody>
      </p:sp>
      <p:pic>
        <p:nvPicPr>
          <p:cNvPr id="4" name="Picture 3">
            <a:extLst>
              <a:ext uri="{FF2B5EF4-FFF2-40B4-BE49-F238E27FC236}">
                <a16:creationId xmlns:a16="http://schemas.microsoft.com/office/drawing/2014/main" id="{4581F5FF-2F2E-4369-9324-454BB5879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2852936"/>
            <a:ext cx="4680520" cy="3510390"/>
          </a:xfrm>
          <a:prstGeom prst="rect">
            <a:avLst/>
          </a:prstGeom>
        </p:spPr>
      </p:pic>
    </p:spTree>
    <p:extLst>
      <p:ext uri="{BB962C8B-B14F-4D97-AF65-F5344CB8AC3E}">
        <p14:creationId xmlns:p14="http://schemas.microsoft.com/office/powerpoint/2010/main" val="472988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7C1DBB-B810-461E-8EC4-77F6845F39D6}"/>
              </a:ext>
            </a:extLst>
          </p:cNvPr>
          <p:cNvSpPr>
            <a:spLocks noGrp="1"/>
          </p:cNvSpPr>
          <p:nvPr>
            <p:ph idx="1"/>
          </p:nvPr>
        </p:nvSpPr>
        <p:spPr/>
        <p:txBody>
          <a:bodyPr/>
          <a:lstStyle/>
          <a:p>
            <a:pPr marL="0" indent="0">
              <a:buNone/>
            </a:pPr>
            <a:r>
              <a:rPr lang="lv-LV" sz="2000" dirty="0"/>
              <a:t>Vai:</a:t>
            </a:r>
          </a:p>
          <a:p>
            <a:pPr>
              <a:buFontTx/>
              <a:buChar char="-"/>
            </a:pPr>
            <a:r>
              <a:rPr lang="lv-LV" sz="2000" dirty="0"/>
              <a:t>trepes ir pietiekami izturīgas, pietiekami garas, tiek regulāri pārbaudītas un uzturētas darba kārtībā?</a:t>
            </a:r>
          </a:p>
          <a:p>
            <a:pPr>
              <a:buFontTx/>
              <a:buChar char="-"/>
            </a:pPr>
            <a:r>
              <a:rPr lang="lv-LV" sz="2000" dirty="0"/>
              <a:t> ilgstoši strādājot, trepes vienmēr tiek piestiprinātas?</a:t>
            </a:r>
          </a:p>
          <a:p>
            <a:pPr>
              <a:buFontTx/>
              <a:buChar char="-"/>
            </a:pPr>
            <a:r>
              <a:rPr lang="lv-LV" sz="2000" dirty="0"/>
              <a:t> trepes ir uzstādītas uz stabilas, nekustīgas, horizontālas un cietas pamatnes?</a:t>
            </a:r>
          </a:p>
          <a:p>
            <a:pPr marL="0" indent="0">
              <a:buNone/>
            </a:pPr>
            <a:endParaRPr lang="lv-LV" sz="2000" dirty="0"/>
          </a:p>
          <a:p>
            <a:pPr marL="0" indent="0">
              <a:buNone/>
            </a:pPr>
            <a:endParaRPr lang="lv-LV" sz="2000" dirty="0"/>
          </a:p>
        </p:txBody>
      </p:sp>
      <p:sp>
        <p:nvSpPr>
          <p:cNvPr id="3" name="Title 2">
            <a:extLst>
              <a:ext uri="{FF2B5EF4-FFF2-40B4-BE49-F238E27FC236}">
                <a16:creationId xmlns:a16="http://schemas.microsoft.com/office/drawing/2014/main" id="{7360E7F7-B939-4D1B-8191-036A0FFBC3A2}"/>
              </a:ext>
            </a:extLst>
          </p:cNvPr>
          <p:cNvSpPr>
            <a:spLocks noGrp="1"/>
          </p:cNvSpPr>
          <p:nvPr>
            <p:ph type="title"/>
          </p:nvPr>
        </p:nvSpPr>
        <p:spPr/>
        <p:txBody>
          <a:bodyPr/>
          <a:lstStyle/>
          <a:p>
            <a:r>
              <a:rPr lang="lv-LV" dirty="0"/>
              <a:t>Pārvietojamās trepes</a:t>
            </a:r>
          </a:p>
        </p:txBody>
      </p:sp>
    </p:spTree>
    <p:extLst>
      <p:ext uri="{BB962C8B-B14F-4D97-AF65-F5344CB8AC3E}">
        <p14:creationId xmlns:p14="http://schemas.microsoft.com/office/powerpoint/2010/main" val="50249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543FBA-FC66-4C8A-9439-7C112D9F5FDA}"/>
              </a:ext>
            </a:extLst>
          </p:cNvPr>
          <p:cNvSpPr>
            <a:spLocks noGrp="1"/>
          </p:cNvSpPr>
          <p:nvPr>
            <p:ph idx="1"/>
          </p:nvPr>
        </p:nvSpPr>
        <p:spPr/>
        <p:txBody>
          <a:bodyPr/>
          <a:lstStyle/>
          <a:p>
            <a:pPr marL="0" indent="0">
              <a:buNone/>
            </a:pPr>
            <a:r>
              <a:rPr lang="lv-LV" sz="2000" dirty="0"/>
              <a:t>Vai:</a:t>
            </a:r>
          </a:p>
          <a:p>
            <a:pPr>
              <a:buFontTx/>
              <a:buChar char="-"/>
            </a:pPr>
            <a:r>
              <a:rPr lang="lv-LV" sz="2000" dirty="0"/>
              <a:t>nodarbinātajam ir nodrošināta droša un ērta piekļūšana darba vietai un aprīkojumam?</a:t>
            </a:r>
          </a:p>
          <a:p>
            <a:pPr>
              <a:buFontTx/>
              <a:buChar char="-"/>
            </a:pPr>
            <a:r>
              <a:rPr lang="lv-LV" sz="2000" dirty="0"/>
              <a:t>darba vietā ir pietiekami daudz vietas, lai varētu strādāt ērtā pozā? </a:t>
            </a:r>
          </a:p>
          <a:p>
            <a:pPr>
              <a:buFontTx/>
              <a:buChar char="-"/>
            </a:pPr>
            <a:r>
              <a:rPr lang="lv-LV" sz="2000" dirty="0"/>
              <a:t>darba vietas plānojums ir ērts?</a:t>
            </a:r>
          </a:p>
          <a:p>
            <a:pPr>
              <a:buFontTx/>
              <a:buChar char="-"/>
            </a:pPr>
            <a:r>
              <a:rPr lang="lv-LV" sz="2000" dirty="0"/>
              <a:t>darba vieta tiek uzturēta kārtībā?</a:t>
            </a:r>
          </a:p>
          <a:p>
            <a:pPr>
              <a:buFontTx/>
              <a:buChar char="-"/>
            </a:pPr>
            <a:r>
              <a:rPr lang="lv-LV" sz="2000" dirty="0"/>
              <a:t>no darba vietas ir aizvākti visi liekie materiāli un atkritumi?</a:t>
            </a:r>
          </a:p>
          <a:p>
            <a:pPr>
              <a:buFontTx/>
              <a:buChar char="-"/>
            </a:pPr>
            <a:r>
              <a:rPr lang="lv-LV" sz="2000" dirty="0"/>
              <a:t>metālapstrādes iekārtas tiek tīrītas vismaz reizi maiņā?</a:t>
            </a:r>
          </a:p>
          <a:p>
            <a:pPr>
              <a:buFontTx/>
              <a:buChar char="-"/>
            </a:pPr>
            <a:r>
              <a:rPr lang="lv-LV" sz="2000" dirty="0"/>
              <a:t>tiek nodrošināts, ka nodarbinātie darba vietās nedzer, neēd un nesmēķē?</a:t>
            </a:r>
          </a:p>
          <a:p>
            <a:endParaRPr lang="lv-LV" sz="2000" dirty="0"/>
          </a:p>
        </p:txBody>
      </p:sp>
      <p:sp>
        <p:nvSpPr>
          <p:cNvPr id="3" name="Title 2">
            <a:extLst>
              <a:ext uri="{FF2B5EF4-FFF2-40B4-BE49-F238E27FC236}">
                <a16:creationId xmlns:a16="http://schemas.microsoft.com/office/drawing/2014/main" id="{A9C39723-6197-47F3-BB85-F24AF5C60F0C}"/>
              </a:ext>
            </a:extLst>
          </p:cNvPr>
          <p:cNvSpPr>
            <a:spLocks noGrp="1"/>
          </p:cNvSpPr>
          <p:nvPr>
            <p:ph type="title"/>
          </p:nvPr>
        </p:nvSpPr>
        <p:spPr/>
        <p:txBody>
          <a:bodyPr/>
          <a:lstStyle/>
          <a:p>
            <a:r>
              <a:rPr lang="lv-LV" dirty="0"/>
              <a:t>Darba vietas iekārtojums</a:t>
            </a:r>
          </a:p>
        </p:txBody>
      </p:sp>
    </p:spTree>
    <p:extLst>
      <p:ext uri="{BB962C8B-B14F-4D97-AF65-F5344CB8AC3E}">
        <p14:creationId xmlns:p14="http://schemas.microsoft.com/office/powerpoint/2010/main" val="1453622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33FDB6E0-BA71-48E4-8E72-034DB92B5A43}"/>
              </a:ext>
            </a:extLst>
          </p:cNvPr>
          <p:cNvSpPr>
            <a:spLocks noGrp="1" noChangeArrowheads="1"/>
          </p:cNvSpPr>
          <p:nvPr>
            <p:ph type="title"/>
          </p:nvPr>
        </p:nvSpPr>
        <p:spPr>
          <a:xfrm>
            <a:off x="533400" y="533400"/>
            <a:ext cx="8001000" cy="990600"/>
          </a:xfrm>
        </p:spPr>
        <p:txBody>
          <a:bodyPr/>
          <a:lstStyle/>
          <a:p>
            <a:pPr algn="ctr" eaLnBrk="1" hangingPunct="1"/>
            <a:r>
              <a:rPr lang="lv-LV" altLang="lv-LV" dirty="0"/>
              <a:t>Iekšējais transports, satiksme, ārējais transports</a:t>
            </a:r>
          </a:p>
        </p:txBody>
      </p:sp>
      <p:sp>
        <p:nvSpPr>
          <p:cNvPr id="25603" name="Rectangle 3">
            <a:extLst>
              <a:ext uri="{FF2B5EF4-FFF2-40B4-BE49-F238E27FC236}">
                <a16:creationId xmlns:a16="http://schemas.microsoft.com/office/drawing/2014/main" id="{723A24ED-BED1-48FD-9DBB-720191432F22}"/>
              </a:ext>
            </a:extLst>
          </p:cNvPr>
          <p:cNvSpPr>
            <a:spLocks noGrp="1" noChangeArrowheads="1"/>
          </p:cNvSpPr>
          <p:nvPr>
            <p:ph type="body" idx="1"/>
          </p:nvPr>
        </p:nvSpPr>
        <p:spPr>
          <a:xfrm>
            <a:off x="609600" y="1752600"/>
            <a:ext cx="8001000" cy="4572000"/>
          </a:xfrm>
        </p:spPr>
        <p:txBody>
          <a:bodyPr>
            <a:normAutofit/>
          </a:bodyPr>
          <a:lstStyle/>
          <a:p>
            <a:pPr marL="0" indent="0" eaLnBrk="1" hangingPunct="1">
              <a:buNone/>
              <a:defRPr/>
            </a:pPr>
            <a:r>
              <a:rPr lang="lv-LV" sz="2400" dirty="0"/>
              <a:t>Svarīga lieta, īpaši lielos uzņēmumos ar plašām teritorijām, noliktavās, cehiem u.c.: </a:t>
            </a:r>
          </a:p>
          <a:p>
            <a:pPr lvl="1">
              <a:buFont typeface="Arial" charset="0"/>
              <a:buChar char="–"/>
              <a:defRPr/>
            </a:pPr>
            <a:r>
              <a:rPr lang="lv-LV" sz="2400" dirty="0"/>
              <a:t>Nodarbināto pārvietošanās ceļu nodalīšana no transporta</a:t>
            </a:r>
          </a:p>
          <a:p>
            <a:pPr lvl="1">
              <a:buFont typeface="Arial" charset="0"/>
              <a:buChar char="–"/>
              <a:defRPr/>
            </a:pPr>
            <a:r>
              <a:rPr lang="lv-LV" sz="2400" dirty="0"/>
              <a:t>Transporta un piebraukšanas maršruti (satiksmes ceļi, nožogojumi u.c.)</a:t>
            </a:r>
          </a:p>
          <a:p>
            <a:pPr lvl="1">
              <a:buFont typeface="Arial" charset="0"/>
              <a:buChar char="–"/>
              <a:defRPr/>
            </a:pPr>
            <a:r>
              <a:rPr lang="lv-LV" sz="2400" dirty="0"/>
              <a:t>Pašu transporta līdzekļu tehniskās problēmas, braukšana bez attiecīgas atļaujas</a:t>
            </a:r>
          </a:p>
          <a:p>
            <a:pPr lvl="1">
              <a:buFont typeface="Arial" charset="0"/>
              <a:buChar char="–"/>
              <a:defRPr/>
            </a:pPr>
            <a:r>
              <a:rPr lang="lv-LV" sz="2400" dirty="0"/>
              <a:t>Arī ārējā satiksme (nokļūšana uz/no darbu, pārvietošanas filiāļu starpā u.c.)</a:t>
            </a:r>
          </a:p>
          <a:p>
            <a:pPr eaLnBrk="1" hangingPunct="1">
              <a:buFont typeface="Arial" charset="0"/>
              <a:buChar char="•"/>
              <a:defRPr/>
            </a:pPr>
            <a:endParaRPr lang="lv-LV" sz="3600" dirty="0"/>
          </a:p>
        </p:txBody>
      </p:sp>
    </p:spTree>
    <p:extLst>
      <p:ext uri="{BB962C8B-B14F-4D97-AF65-F5344CB8AC3E}">
        <p14:creationId xmlns:p14="http://schemas.microsoft.com/office/powerpoint/2010/main" val="2842828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2">
            <a:extLst>
              <a:ext uri="{FF2B5EF4-FFF2-40B4-BE49-F238E27FC236}">
                <a16:creationId xmlns:a16="http://schemas.microsoft.com/office/drawing/2014/main" id="{AF926DA7-1E1A-4B2B-B447-98ECD8B9A6AE}"/>
              </a:ext>
            </a:extLst>
          </p:cNvPr>
          <p:cNvSpPr>
            <a:spLocks noGrp="1"/>
          </p:cNvSpPr>
          <p:nvPr>
            <p:ph type="title"/>
          </p:nvPr>
        </p:nvSpPr>
        <p:spPr>
          <a:xfrm>
            <a:off x="857223" y="214290"/>
            <a:ext cx="7786743" cy="1071562"/>
          </a:xfrm>
        </p:spPr>
        <p:txBody>
          <a:bodyPr/>
          <a:lstStyle/>
          <a:p>
            <a:r>
              <a:rPr lang="lv-LV" dirty="0"/>
              <a:t>Aizķeršanās</a:t>
            </a:r>
            <a:endParaRPr lang="en-US" dirty="0"/>
          </a:p>
        </p:txBody>
      </p:sp>
    </p:spTree>
    <p:extLst>
      <p:ext uri="{BB962C8B-B14F-4D97-AF65-F5344CB8AC3E}">
        <p14:creationId xmlns:p14="http://schemas.microsoft.com/office/powerpoint/2010/main" val="3775192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2" descr="C:\Users\ivavan\VDI_moduli\Metalapstrade\foto\P8120249.JPG">
            <a:extLst>
              <a:ext uri="{FF2B5EF4-FFF2-40B4-BE49-F238E27FC236}">
                <a16:creationId xmlns:a16="http://schemas.microsoft.com/office/drawing/2014/main" id="{40025905-8C10-4B0E-8E5F-CBE5C7A5C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20" r="1" b="6347"/>
          <a:stretch/>
        </p:blipFill>
        <p:spPr bwMode="auto">
          <a:xfrm>
            <a:off x="857224" y="1428750"/>
            <a:ext cx="7786743" cy="4714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 name="Title 2">
            <a:extLst>
              <a:ext uri="{FF2B5EF4-FFF2-40B4-BE49-F238E27FC236}">
                <a16:creationId xmlns:a16="http://schemas.microsoft.com/office/drawing/2014/main" id="{E5EE0058-739A-4A12-8E0E-284516DC12C6}"/>
              </a:ext>
            </a:extLst>
          </p:cNvPr>
          <p:cNvSpPr>
            <a:spLocks noGrp="1"/>
          </p:cNvSpPr>
          <p:nvPr>
            <p:ph type="title"/>
          </p:nvPr>
        </p:nvSpPr>
        <p:spPr>
          <a:xfrm>
            <a:off x="857223" y="214290"/>
            <a:ext cx="7786743" cy="1071562"/>
          </a:xfrm>
        </p:spPr>
        <p:txBody>
          <a:bodyPr/>
          <a:lstStyle/>
          <a:p>
            <a:endParaRPr lang="en-US"/>
          </a:p>
        </p:txBody>
      </p:sp>
    </p:spTree>
    <p:extLst>
      <p:ext uri="{BB962C8B-B14F-4D97-AF65-F5344CB8AC3E}">
        <p14:creationId xmlns:p14="http://schemas.microsoft.com/office/powerpoint/2010/main" val="3673263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502BC1-98B8-42D3-9C29-1799232A83C1}"/>
              </a:ext>
            </a:extLst>
          </p:cNvPr>
          <p:cNvSpPr>
            <a:spLocks noGrp="1"/>
          </p:cNvSpPr>
          <p:nvPr>
            <p:ph idx="1"/>
          </p:nvPr>
        </p:nvSpPr>
        <p:spPr>
          <a:xfrm>
            <a:off x="678628" y="764704"/>
            <a:ext cx="7786743" cy="1568202"/>
          </a:xfrm>
        </p:spPr>
        <p:txBody>
          <a:bodyPr/>
          <a:lstStyle/>
          <a:p>
            <a:pPr marL="0" indent="0">
              <a:buNone/>
            </a:pPr>
            <a:r>
              <a:rPr lang="lv-LV" sz="2000" dirty="0"/>
              <a:t>Vai:</a:t>
            </a:r>
          </a:p>
          <a:p>
            <a:pPr>
              <a:buFontTx/>
              <a:buChar char="-"/>
            </a:pPr>
            <a:r>
              <a:rPr lang="lv-LV" sz="2000" dirty="0"/>
              <a:t>darba vietā ir izvietotas nepieciešamās drošības zīmes (par individuālās aizsardzības līdzekļu lietošanu, informēšanu par bīstamajām vietām u.c.)? </a:t>
            </a:r>
          </a:p>
          <a:p>
            <a:pPr>
              <a:buFontTx/>
              <a:buChar char="-"/>
            </a:pPr>
            <a:r>
              <a:rPr lang="lv-LV" sz="2000" dirty="0"/>
              <a:t>drošības zīmes ir novietotas labi redzamās vietās?</a:t>
            </a:r>
          </a:p>
          <a:p>
            <a:pPr marL="0" indent="0">
              <a:buNone/>
            </a:pPr>
            <a:endParaRPr lang="lv-LV" sz="2000" dirty="0"/>
          </a:p>
        </p:txBody>
      </p:sp>
      <p:sp>
        <p:nvSpPr>
          <p:cNvPr id="3" name="Title 2">
            <a:extLst>
              <a:ext uri="{FF2B5EF4-FFF2-40B4-BE49-F238E27FC236}">
                <a16:creationId xmlns:a16="http://schemas.microsoft.com/office/drawing/2014/main" id="{1FAD38BF-EB5A-4346-B7D8-7E24BBF1354F}"/>
              </a:ext>
            </a:extLst>
          </p:cNvPr>
          <p:cNvSpPr>
            <a:spLocks noGrp="1"/>
          </p:cNvSpPr>
          <p:nvPr>
            <p:ph type="title"/>
          </p:nvPr>
        </p:nvSpPr>
        <p:spPr>
          <a:xfrm>
            <a:off x="857223" y="214290"/>
            <a:ext cx="7786743" cy="622422"/>
          </a:xfrm>
        </p:spPr>
        <p:txBody>
          <a:bodyPr/>
          <a:lstStyle/>
          <a:p>
            <a:r>
              <a:rPr lang="lv-LV" dirty="0"/>
              <a:t>DROŠĪBAS ZĪMES</a:t>
            </a:r>
          </a:p>
        </p:txBody>
      </p:sp>
    </p:spTree>
    <p:extLst>
      <p:ext uri="{BB962C8B-B14F-4D97-AF65-F5344CB8AC3E}">
        <p14:creationId xmlns:p14="http://schemas.microsoft.com/office/powerpoint/2010/main" val="96168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luttered, dirty&#10;&#10;Description automatically generated">
            <a:extLst>
              <a:ext uri="{FF2B5EF4-FFF2-40B4-BE49-F238E27FC236}">
                <a16:creationId xmlns:a16="http://schemas.microsoft.com/office/drawing/2014/main" id="{668B0A10-2AB4-4B0F-8EEF-36000F999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76672"/>
            <a:ext cx="4083918" cy="5445224"/>
          </a:xfrm>
          <a:prstGeom prst="rect">
            <a:avLst/>
          </a:prstGeom>
        </p:spPr>
      </p:pic>
      <p:pic>
        <p:nvPicPr>
          <p:cNvPr id="4" name="Picture 3" descr="A picture containing indoor, old, dirty&#10;&#10;Description automatically generated">
            <a:extLst>
              <a:ext uri="{FF2B5EF4-FFF2-40B4-BE49-F238E27FC236}">
                <a16:creationId xmlns:a16="http://schemas.microsoft.com/office/drawing/2014/main" id="{398D2A58-11C0-4F91-B9D2-6CFC45532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552" y="469617"/>
            <a:ext cx="4083918" cy="5445224"/>
          </a:xfrm>
          <a:prstGeom prst="rect">
            <a:avLst/>
          </a:prstGeom>
        </p:spPr>
      </p:pic>
    </p:spTree>
    <p:extLst>
      <p:ext uri="{BB962C8B-B14F-4D97-AF65-F5344CB8AC3E}">
        <p14:creationId xmlns:p14="http://schemas.microsoft.com/office/powerpoint/2010/main" val="1280345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normAutofit/>
          </a:bodyPr>
          <a:lstStyle/>
          <a:p>
            <a:pPr eaLnBrk="1" hangingPunct="1"/>
            <a:r>
              <a:rPr lang="lv-LV" sz="3200" dirty="0">
                <a:solidFill>
                  <a:srgbClr val="F3740B"/>
                </a:solidFill>
                <a:latin typeface="Arial" panose="020B0604020202020204" pitchFamily="34" charset="0"/>
                <a:cs typeface="Arial" panose="020B0604020202020204" pitchFamily="34" charset="0"/>
              </a:rPr>
              <a:t>Signālkrāsojums</a:t>
            </a:r>
            <a:endParaRPr lang="lv-LV" sz="3200" b="1" dirty="0">
              <a:solidFill>
                <a:srgbClr val="F3740B"/>
              </a:solidFill>
              <a:latin typeface="Arial" panose="020B0604020202020204" pitchFamily="34" charset="0"/>
              <a:cs typeface="Arial" panose="020B0604020202020204" pitchFamily="34" charset="0"/>
            </a:endParaRPr>
          </a:p>
        </p:txBody>
      </p:sp>
      <p:sp>
        <p:nvSpPr>
          <p:cNvPr id="20483" name="Rectangle 3"/>
          <p:cNvSpPr>
            <a:spLocks noGrp="1" noChangeArrowheads="1"/>
          </p:cNvSpPr>
          <p:nvPr>
            <p:ph type="body" idx="1"/>
          </p:nvPr>
        </p:nvSpPr>
        <p:spPr>
          <a:xfrm>
            <a:off x="685800" y="1219200"/>
            <a:ext cx="7772400" cy="5018112"/>
          </a:xfrm>
        </p:spPr>
        <p:txBody>
          <a:bodyPr>
            <a:noAutofit/>
          </a:bodyPr>
          <a:lstStyle/>
          <a:p>
            <a:pPr marL="0" indent="0" algn="just" eaLnBrk="1" hangingPunct="1">
              <a:lnSpc>
                <a:spcPct val="90000"/>
              </a:lnSpc>
              <a:buFontTx/>
              <a:buNone/>
            </a:pPr>
            <a:r>
              <a:rPr lang="lv-LV" sz="2400" dirty="0"/>
              <a:t>A</a:t>
            </a:r>
            <a:r>
              <a:rPr lang="lv-LV" sz="2400" dirty="0">
                <a:ea typeface="Arial Unicode MS" pitchFamily="34" charset="-128"/>
                <a:cs typeface="Arial Unicode MS" pitchFamily="34" charset="-128"/>
              </a:rPr>
              <a:t>r dzeltenu un melnu vai sarkanu un baltu sv</a:t>
            </a:r>
            <a:r>
              <a:rPr lang="lv-LV" sz="2400" dirty="0"/>
              <a:t>ī</a:t>
            </a:r>
            <a:r>
              <a:rPr lang="lv-LV" sz="2400" dirty="0">
                <a:ea typeface="Arial Unicode MS" pitchFamily="34" charset="-128"/>
                <a:cs typeface="Arial Unicode MS" pitchFamily="34" charset="-128"/>
              </a:rPr>
              <a:t>trotu signāl krāsojumu</a:t>
            </a:r>
            <a:r>
              <a:rPr lang="lv-LV" sz="2400" dirty="0"/>
              <a:t> apzīmē:</a:t>
            </a:r>
          </a:p>
          <a:p>
            <a:pPr marL="0" indent="0" algn="just" eaLnBrk="1" hangingPunct="1">
              <a:lnSpc>
                <a:spcPct val="90000"/>
              </a:lnSpc>
              <a:buNone/>
            </a:pPr>
            <a:r>
              <a:rPr lang="lv-LV" sz="2400" dirty="0"/>
              <a:t>- v</a:t>
            </a:r>
            <a:r>
              <a:rPr lang="lv-LV" sz="2400" dirty="0">
                <a:ea typeface="Arial Unicode MS" pitchFamily="34" charset="-128"/>
                <a:cs typeface="Arial Unicode MS" pitchFamily="34" charset="-128"/>
              </a:rPr>
              <a:t>ietas, kur</a:t>
            </a:r>
            <a:r>
              <a:rPr lang="lv-LV" sz="2400" dirty="0"/>
              <a:t>ā</a:t>
            </a:r>
            <a:r>
              <a:rPr lang="lv-LV" sz="2400" dirty="0">
                <a:ea typeface="Arial Unicode MS" pitchFamily="34" charset="-128"/>
                <a:cs typeface="Arial Unicode MS" pitchFamily="34" charset="-128"/>
              </a:rPr>
              <a:t>s iesp</a:t>
            </a:r>
            <a:r>
              <a:rPr lang="lv-LV" sz="2400" dirty="0"/>
              <a:t>ē</a:t>
            </a:r>
            <a:r>
              <a:rPr lang="lv-LV" sz="2400" dirty="0">
                <a:ea typeface="Arial Unicode MS" pitchFamily="34" charset="-128"/>
                <a:cs typeface="Arial Unicode MS" pitchFamily="34" charset="-128"/>
              </a:rPr>
              <a:t>jama sadursme ar š</a:t>
            </a:r>
            <a:r>
              <a:rPr lang="lv-LV" sz="2400" dirty="0"/>
              <a:t>ķē</a:t>
            </a:r>
            <a:r>
              <a:rPr lang="lv-LV" sz="2400" dirty="0">
                <a:ea typeface="Arial Unicode MS" pitchFamily="34" charset="-128"/>
                <a:cs typeface="Arial Unicode MS" pitchFamily="34" charset="-128"/>
              </a:rPr>
              <a:t>rš</a:t>
            </a:r>
            <a:r>
              <a:rPr lang="lv-LV" sz="2400" dirty="0"/>
              <a:t>ļ</a:t>
            </a:r>
            <a:r>
              <a:rPr lang="lv-LV" sz="2400" dirty="0">
                <a:ea typeface="Arial Unicode MS" pitchFamily="34" charset="-128"/>
                <a:cs typeface="Arial Unicode MS" pitchFamily="34" charset="-128"/>
              </a:rPr>
              <a:t>iem, krišana vai past</a:t>
            </a:r>
            <a:r>
              <a:rPr lang="lv-LV" sz="2400" dirty="0"/>
              <a:t>ā</a:t>
            </a:r>
            <a:r>
              <a:rPr lang="lv-LV" sz="2400" dirty="0">
                <a:ea typeface="Arial Unicode MS" pitchFamily="34" charset="-128"/>
                <a:cs typeface="Arial Unicode MS" pitchFamily="34" charset="-128"/>
              </a:rPr>
              <a:t>v kr</a:t>
            </a:r>
            <a:r>
              <a:rPr lang="lv-LV" sz="2400" dirty="0"/>
              <a:t>ī</a:t>
            </a:r>
            <a:r>
              <a:rPr lang="lv-LV" sz="2400" dirty="0">
                <a:ea typeface="Arial Unicode MS" pitchFamily="34" charset="-128"/>
                <a:cs typeface="Arial Unicode MS" pitchFamily="34" charset="-128"/>
              </a:rPr>
              <a:t>tošu objektu draudi</a:t>
            </a:r>
            <a:endParaRPr lang="lv-LV" sz="2400" dirty="0"/>
          </a:p>
          <a:p>
            <a:pPr marL="0" indent="0" algn="just" eaLnBrk="1" hangingPunct="1">
              <a:lnSpc>
                <a:spcPct val="90000"/>
              </a:lnSpc>
              <a:buNone/>
            </a:pPr>
            <a:r>
              <a:rPr lang="lv-LV" sz="2400" dirty="0"/>
              <a:t>- p</a:t>
            </a:r>
            <a:r>
              <a:rPr lang="lv-LV" sz="2400" dirty="0">
                <a:ea typeface="Arial Unicode MS" pitchFamily="34" charset="-128"/>
                <a:cs typeface="Arial Unicode MS" pitchFamily="34" charset="-128"/>
              </a:rPr>
              <a:t>ast</a:t>
            </a:r>
            <a:r>
              <a:rPr lang="lv-LV" sz="2400" dirty="0"/>
              <a:t>ā</a:t>
            </a:r>
            <a:r>
              <a:rPr lang="lv-LV" sz="2400" dirty="0">
                <a:ea typeface="Arial Unicode MS" pitchFamily="34" charset="-128"/>
                <a:cs typeface="Arial Unicode MS" pitchFamily="34" charset="-128"/>
              </a:rPr>
              <a:t>v</a:t>
            </a:r>
            <a:r>
              <a:rPr lang="lv-LV" sz="2400" dirty="0"/>
              <a:t>ī</a:t>
            </a:r>
            <a:r>
              <a:rPr lang="lv-LV" sz="2400" dirty="0">
                <a:ea typeface="Arial Unicode MS" pitchFamily="34" charset="-128"/>
                <a:cs typeface="Arial Unicode MS" pitchFamily="34" charset="-128"/>
              </a:rPr>
              <a:t>gos transportl</a:t>
            </a:r>
            <a:r>
              <a:rPr lang="lv-LV" sz="2400" dirty="0"/>
              <a:t>ī</a:t>
            </a:r>
            <a:r>
              <a:rPr lang="lv-LV" sz="2400" dirty="0">
                <a:ea typeface="Arial Unicode MS" pitchFamily="34" charset="-128"/>
                <a:cs typeface="Arial Unicode MS" pitchFamily="34" charset="-128"/>
              </a:rPr>
              <a:t>dzek</a:t>
            </a:r>
            <a:r>
              <a:rPr lang="lv-LV" sz="2400" dirty="0"/>
              <a:t>ļ</a:t>
            </a:r>
            <a:r>
              <a:rPr lang="lv-LV" sz="2400" dirty="0">
                <a:ea typeface="Arial Unicode MS" pitchFamily="34" charset="-128"/>
                <a:cs typeface="Arial Unicode MS" pitchFamily="34" charset="-128"/>
              </a:rPr>
              <a:t>u kust</a:t>
            </a:r>
            <a:r>
              <a:rPr lang="lv-LV" sz="2400" dirty="0"/>
              <a:t>ī</a:t>
            </a:r>
            <a:r>
              <a:rPr lang="lv-LV" sz="2400" dirty="0">
                <a:ea typeface="Arial Unicode MS" pitchFamily="34" charset="-128"/>
                <a:cs typeface="Arial Unicode MS" pitchFamily="34" charset="-128"/>
              </a:rPr>
              <a:t>bas maršrutus </a:t>
            </a:r>
            <a:r>
              <a:rPr lang="lv-LV" sz="2400" b="1" dirty="0"/>
              <a:t>ā</a:t>
            </a:r>
            <a:r>
              <a:rPr lang="lv-LV" sz="2400" b="1" dirty="0">
                <a:ea typeface="Arial Unicode MS" pitchFamily="34" charset="-128"/>
                <a:cs typeface="Arial Unicode MS" pitchFamily="34" charset="-128"/>
              </a:rPr>
              <a:t>rpus telp</a:t>
            </a:r>
            <a:r>
              <a:rPr lang="lv-LV" sz="2400" b="1" dirty="0"/>
              <a:t>ā</a:t>
            </a:r>
            <a:r>
              <a:rPr lang="lv-LV" sz="2400" b="1" dirty="0">
                <a:ea typeface="Arial Unicode MS" pitchFamily="34" charset="-128"/>
                <a:cs typeface="Arial Unicode MS" pitchFamily="34" charset="-128"/>
              </a:rPr>
              <a:t>m</a:t>
            </a:r>
            <a:r>
              <a:rPr lang="lv-LV" sz="2400" dirty="0"/>
              <a:t> (</a:t>
            </a:r>
            <a:r>
              <a:rPr lang="lv-LV" sz="2400" dirty="0">
                <a:ea typeface="Arial Unicode MS" pitchFamily="34" charset="-128"/>
                <a:cs typeface="Arial Unicode MS" pitchFamily="34" charset="-128"/>
              </a:rPr>
              <a:t>ja tie nav norobe</a:t>
            </a:r>
            <a:r>
              <a:rPr lang="lv-LV" sz="2400" dirty="0"/>
              <a:t>ž</a:t>
            </a:r>
            <a:r>
              <a:rPr lang="lv-LV" sz="2400" dirty="0">
                <a:ea typeface="Arial Unicode MS" pitchFamily="34" charset="-128"/>
                <a:cs typeface="Arial Unicode MS" pitchFamily="34" charset="-128"/>
              </a:rPr>
              <a:t>oti ar barjer</a:t>
            </a:r>
            <a:r>
              <a:rPr lang="lv-LV" sz="2400" dirty="0"/>
              <a:t>ā</a:t>
            </a:r>
            <a:r>
              <a:rPr lang="lv-LV" sz="2400" dirty="0">
                <a:ea typeface="Arial Unicode MS" pitchFamily="34" charset="-128"/>
                <a:cs typeface="Arial Unicode MS" pitchFamily="34" charset="-128"/>
              </a:rPr>
              <a:t>m vai trotu</a:t>
            </a:r>
            <a:r>
              <a:rPr lang="lv-LV" sz="2400" dirty="0"/>
              <a:t>ā</a:t>
            </a:r>
            <a:r>
              <a:rPr lang="lv-LV" sz="2400" dirty="0">
                <a:ea typeface="Arial Unicode MS" pitchFamily="34" charset="-128"/>
                <a:cs typeface="Arial Unicode MS" pitchFamily="34" charset="-128"/>
              </a:rPr>
              <a:t>riem</a:t>
            </a:r>
            <a:r>
              <a:rPr lang="lv-LV" sz="2400" dirty="0"/>
              <a:t>)</a:t>
            </a:r>
          </a:p>
          <a:p>
            <a:pPr marL="0" indent="0" algn="just" eaLnBrk="1" hangingPunct="1">
              <a:lnSpc>
                <a:spcPct val="90000"/>
              </a:lnSpc>
              <a:buFont typeface="Wingdings" pitchFamily="2" charset="2"/>
              <a:buChar char="ü"/>
            </a:pPr>
            <a:endParaRPr lang="lv-LV" sz="2400" dirty="0"/>
          </a:p>
          <a:p>
            <a:pPr marL="0" indent="0" algn="just" eaLnBrk="1" hangingPunct="1">
              <a:lnSpc>
                <a:spcPct val="90000"/>
              </a:lnSpc>
              <a:buFont typeface="Wingdings" pitchFamily="2" charset="2"/>
              <a:buNone/>
            </a:pPr>
            <a:r>
              <a:rPr lang="lv-LV" sz="2400" dirty="0">
                <a:ea typeface="Arial Unicode MS" pitchFamily="34" charset="-128"/>
                <a:cs typeface="Arial Unicode MS" pitchFamily="34" charset="-128"/>
              </a:rPr>
              <a:t> </a:t>
            </a:r>
          </a:p>
          <a:p>
            <a:pPr marL="0" indent="0" algn="just" eaLnBrk="1" hangingPunct="1">
              <a:lnSpc>
                <a:spcPct val="90000"/>
              </a:lnSpc>
              <a:buFont typeface="Wingdings" pitchFamily="2" charset="2"/>
              <a:buNone/>
            </a:pPr>
            <a:r>
              <a:rPr lang="lv-LV" sz="2400" dirty="0"/>
              <a:t>Ar </a:t>
            </a:r>
            <a:r>
              <a:rPr lang="lv-LV" sz="2400" dirty="0">
                <a:ea typeface="Arial Unicode MS" pitchFamily="34" charset="-128"/>
                <a:cs typeface="Arial Unicode MS" pitchFamily="34" charset="-128"/>
              </a:rPr>
              <a:t>balt</a:t>
            </a:r>
            <a:r>
              <a:rPr lang="lv-LV" sz="2400" dirty="0"/>
              <a:t>ā</a:t>
            </a:r>
            <a:r>
              <a:rPr lang="lv-LV" sz="2400" dirty="0">
                <a:ea typeface="Arial Unicode MS" pitchFamily="34" charset="-128"/>
                <a:cs typeface="Arial Unicode MS" pitchFamily="34" charset="-128"/>
              </a:rPr>
              <a:t>m vai dzelten</a:t>
            </a:r>
            <a:r>
              <a:rPr lang="lv-LV" sz="2400" dirty="0"/>
              <a:t>ā</a:t>
            </a:r>
            <a:r>
              <a:rPr lang="lv-LV" sz="2400" dirty="0">
                <a:ea typeface="Arial Unicode MS" pitchFamily="34" charset="-128"/>
                <a:cs typeface="Arial Unicode MS" pitchFamily="34" charset="-128"/>
              </a:rPr>
              <a:t>m kr</a:t>
            </a:r>
            <a:r>
              <a:rPr lang="lv-LV" sz="2400" dirty="0"/>
              <a:t>ā</a:t>
            </a:r>
            <a:r>
              <a:rPr lang="lv-LV" sz="2400" dirty="0">
                <a:ea typeface="Arial Unicode MS" pitchFamily="34" charset="-128"/>
                <a:cs typeface="Arial Unicode MS" pitchFamily="34" charset="-128"/>
              </a:rPr>
              <a:t>sot</a:t>
            </a:r>
            <a:r>
              <a:rPr lang="lv-LV" sz="2400" dirty="0"/>
              <a:t>ā</a:t>
            </a:r>
            <a:r>
              <a:rPr lang="lv-LV" sz="2400" dirty="0">
                <a:ea typeface="Arial Unicode MS" pitchFamily="34" charset="-128"/>
                <a:cs typeface="Arial Unicode MS" pitchFamily="34" charset="-128"/>
              </a:rPr>
              <a:t>m, skaidri redzam</a:t>
            </a:r>
            <a:r>
              <a:rPr lang="lv-LV" sz="2400" dirty="0"/>
              <a:t>ā</a:t>
            </a:r>
            <a:r>
              <a:rPr lang="lv-LV" sz="2400" dirty="0">
                <a:ea typeface="Arial Unicode MS" pitchFamily="34" charset="-128"/>
                <a:cs typeface="Arial Unicode MS" pitchFamily="34" charset="-128"/>
              </a:rPr>
              <a:t>m, nep</a:t>
            </a:r>
            <a:r>
              <a:rPr lang="lv-LV" sz="2400" dirty="0"/>
              <a:t>ā</a:t>
            </a:r>
            <a:r>
              <a:rPr lang="lv-LV" sz="2400" dirty="0">
                <a:ea typeface="Arial Unicode MS" pitchFamily="34" charset="-128"/>
                <a:cs typeface="Arial Unicode MS" pitchFamily="34" charset="-128"/>
              </a:rPr>
              <a:t>rtraukt</a:t>
            </a:r>
            <a:r>
              <a:rPr lang="lv-LV" sz="2400" dirty="0"/>
              <a:t>ā</a:t>
            </a:r>
            <a:r>
              <a:rPr lang="lv-LV" sz="2400" dirty="0">
                <a:ea typeface="Arial Unicode MS" pitchFamily="34" charset="-128"/>
                <a:cs typeface="Arial Unicode MS" pitchFamily="34" charset="-128"/>
              </a:rPr>
              <a:t>m sv</a:t>
            </a:r>
            <a:r>
              <a:rPr lang="lv-LV" sz="2400" dirty="0"/>
              <a:t>ī</a:t>
            </a:r>
            <a:r>
              <a:rPr lang="lv-LV" sz="2400" dirty="0">
                <a:ea typeface="Arial Unicode MS" pitchFamily="34" charset="-128"/>
                <a:cs typeface="Arial Unicode MS" pitchFamily="34" charset="-128"/>
              </a:rPr>
              <a:t>tr</a:t>
            </a:r>
            <a:r>
              <a:rPr lang="lv-LV" sz="2400" dirty="0"/>
              <a:t>ā</a:t>
            </a:r>
            <a:r>
              <a:rPr lang="lv-LV" sz="2400" dirty="0">
                <a:ea typeface="Arial Unicode MS" pitchFamily="34" charset="-128"/>
                <a:cs typeface="Arial Unicode MS" pitchFamily="34" charset="-128"/>
              </a:rPr>
              <a:t>m</a:t>
            </a:r>
            <a:r>
              <a:rPr lang="lv-LV" sz="2400" dirty="0"/>
              <a:t> apzīmē t</a:t>
            </a:r>
            <a:r>
              <a:rPr lang="lv-LV" sz="2400" dirty="0">
                <a:ea typeface="Arial Unicode MS" pitchFamily="34" charset="-128"/>
                <a:cs typeface="Arial Unicode MS" pitchFamily="34" charset="-128"/>
              </a:rPr>
              <a:t>ransportl</a:t>
            </a:r>
            <a:r>
              <a:rPr lang="lv-LV" sz="2400" dirty="0"/>
              <a:t>ī</a:t>
            </a:r>
            <a:r>
              <a:rPr lang="lv-LV" sz="2400" dirty="0">
                <a:ea typeface="Arial Unicode MS" pitchFamily="34" charset="-128"/>
                <a:cs typeface="Arial Unicode MS" pitchFamily="34" charset="-128"/>
              </a:rPr>
              <a:t>dzek</a:t>
            </a:r>
            <a:r>
              <a:rPr lang="lv-LV" sz="2400" dirty="0"/>
              <a:t>ļ</a:t>
            </a:r>
            <a:r>
              <a:rPr lang="lv-LV" sz="2400" dirty="0">
                <a:ea typeface="Arial Unicode MS" pitchFamily="34" charset="-128"/>
                <a:cs typeface="Arial Unicode MS" pitchFamily="34" charset="-128"/>
              </a:rPr>
              <a:t>u kust</a:t>
            </a:r>
            <a:r>
              <a:rPr lang="lv-LV" sz="2400" dirty="0"/>
              <a:t>ī</a:t>
            </a:r>
            <a:r>
              <a:rPr lang="lv-LV" sz="2400" dirty="0">
                <a:ea typeface="Arial Unicode MS" pitchFamily="34" charset="-128"/>
                <a:cs typeface="Arial Unicode MS" pitchFamily="34" charset="-128"/>
              </a:rPr>
              <a:t>bas maršrutus </a:t>
            </a:r>
            <a:r>
              <a:rPr lang="lv-LV" sz="2400" b="1" dirty="0">
                <a:ea typeface="Arial Unicode MS" pitchFamily="34" charset="-128"/>
                <a:cs typeface="Arial Unicode MS" pitchFamily="34" charset="-128"/>
              </a:rPr>
              <a:t>telp</a:t>
            </a:r>
            <a:r>
              <a:rPr lang="lv-LV" sz="2400" b="1" dirty="0"/>
              <a:t>ā</a:t>
            </a:r>
            <a:r>
              <a:rPr lang="lv-LV" sz="2400" b="1" dirty="0">
                <a:ea typeface="Arial Unicode MS" pitchFamily="34" charset="-128"/>
                <a:cs typeface="Arial Unicode MS" pitchFamily="34" charset="-128"/>
              </a:rPr>
              <a:t>s</a:t>
            </a:r>
            <a:r>
              <a:rPr lang="lv-LV" sz="2400" dirty="0">
                <a:ea typeface="Arial Unicode MS" pitchFamily="34" charset="-128"/>
                <a:cs typeface="Arial Unicode MS" pitchFamily="34" charset="-128"/>
              </a:rPr>
              <a:t>, kur tas nepieciešams nodarbin</a:t>
            </a:r>
            <a:r>
              <a:rPr lang="lv-LV" sz="2400" dirty="0"/>
              <a:t>ā</a:t>
            </a:r>
            <a:r>
              <a:rPr lang="lv-LV" sz="2400" dirty="0">
                <a:ea typeface="Arial Unicode MS" pitchFamily="34" charset="-128"/>
                <a:cs typeface="Arial Unicode MS" pitchFamily="34" charset="-128"/>
              </a:rPr>
              <a:t>to aizsardz</a:t>
            </a:r>
            <a:r>
              <a:rPr lang="lv-LV" sz="2400" dirty="0"/>
              <a:t>ī</a:t>
            </a:r>
            <a:r>
              <a:rPr lang="lv-LV" sz="2400" dirty="0">
                <a:ea typeface="Arial Unicode MS" pitchFamily="34" charset="-128"/>
                <a:cs typeface="Arial Unicode MS" pitchFamily="34" charset="-128"/>
              </a:rPr>
              <a:t>bai</a:t>
            </a:r>
            <a:endParaRPr lang="en-GB" sz="2400" dirty="0">
              <a:ea typeface="Arial Unicode MS" pitchFamily="34" charset="-128"/>
              <a:cs typeface="Arial Unicode MS" pitchFamily="34" charset="-128"/>
            </a:endParaRPr>
          </a:p>
          <a:p>
            <a:pPr marL="0" indent="0" eaLnBrk="1" hangingPunct="1">
              <a:lnSpc>
                <a:spcPct val="90000"/>
              </a:lnSpc>
            </a:pPr>
            <a:endParaRPr lang="en-GB" sz="2400" dirty="0">
              <a:latin typeface="Arial Narrow" pitchFamily="34" charset="0"/>
            </a:endParaRPr>
          </a:p>
        </p:txBody>
      </p:sp>
      <p:pic>
        <p:nvPicPr>
          <p:cNvPr id="4" name="Picture 3" descr="102.JPG"/>
          <p:cNvPicPr/>
          <p:nvPr/>
        </p:nvPicPr>
        <p:blipFill>
          <a:blip r:embed="rId3" cstate="print"/>
          <a:srcRect/>
          <a:stretch>
            <a:fillRect/>
          </a:stretch>
        </p:blipFill>
        <p:spPr bwMode="auto">
          <a:xfrm>
            <a:off x="2667000" y="3505200"/>
            <a:ext cx="3718524" cy="838200"/>
          </a:xfrm>
          <a:prstGeom prst="rect">
            <a:avLst/>
          </a:prstGeom>
          <a:noFill/>
          <a:ln w="9525">
            <a:noFill/>
            <a:miter lim="800000"/>
            <a:headEnd/>
            <a:tailEnd/>
          </a:ln>
        </p:spPr>
      </p:pic>
    </p:spTree>
    <p:extLst>
      <p:ext uri="{BB962C8B-B14F-4D97-AF65-F5344CB8AC3E}">
        <p14:creationId xmlns:p14="http://schemas.microsoft.com/office/powerpoint/2010/main" val="3683250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lv-LV" sz="3200" dirty="0">
                <a:solidFill>
                  <a:srgbClr val="F3740B"/>
                </a:solidFill>
                <a:latin typeface="Arial" panose="020B0604020202020204" pitchFamily="34" charset="0"/>
                <a:ea typeface="Arial Unicode MS" pitchFamily="34" charset="-128"/>
                <a:cs typeface="Arial" panose="020B0604020202020204" pitchFamily="34" charset="0"/>
              </a:rPr>
              <a:t>Akustisks sign</a:t>
            </a:r>
            <a:r>
              <a:rPr lang="lv-LV" sz="3200" dirty="0">
                <a:solidFill>
                  <a:srgbClr val="F3740B"/>
                </a:solidFill>
                <a:latin typeface="Arial" panose="020B0604020202020204" pitchFamily="34" charset="0"/>
                <a:cs typeface="Arial" panose="020B0604020202020204" pitchFamily="34" charset="0"/>
              </a:rPr>
              <a:t>ā</a:t>
            </a:r>
            <a:r>
              <a:rPr lang="lv-LV" sz="3200" dirty="0">
                <a:solidFill>
                  <a:srgbClr val="F3740B"/>
                </a:solidFill>
                <a:latin typeface="Arial" panose="020B0604020202020204" pitchFamily="34" charset="0"/>
                <a:ea typeface="Arial Unicode MS" pitchFamily="34" charset="-128"/>
                <a:cs typeface="Arial" panose="020B0604020202020204" pitchFamily="34" charset="0"/>
              </a:rPr>
              <a:t>ls</a:t>
            </a:r>
            <a:endParaRPr lang="lv-LV" sz="3200" dirty="0">
              <a:solidFill>
                <a:srgbClr val="F3740B"/>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914400"/>
            <a:ext cx="8229600" cy="4746848"/>
          </a:xfrm>
        </p:spPr>
        <p:txBody>
          <a:bodyPr>
            <a:normAutofit lnSpcReduction="10000"/>
          </a:bodyPr>
          <a:lstStyle/>
          <a:p>
            <a:pPr algn="just">
              <a:lnSpc>
                <a:spcPct val="90000"/>
              </a:lnSpc>
              <a:buFontTx/>
              <a:buChar char="-"/>
            </a:pPr>
            <a:r>
              <a:rPr lang="lv-LV" sz="2400" dirty="0">
                <a:ea typeface="Arial Unicode MS" pitchFamily="34" charset="-128"/>
                <a:cs typeface="Arial Unicode MS" pitchFamily="34" charset="-128"/>
              </a:rPr>
              <a:t>Iepriekš noteikts ska</a:t>
            </a:r>
            <a:r>
              <a:rPr lang="lv-LV" sz="2400" dirty="0"/>
              <a:t>ņ</a:t>
            </a:r>
            <a:r>
              <a:rPr lang="lv-LV" sz="2400" dirty="0">
                <a:ea typeface="Arial Unicode MS" pitchFamily="34" charset="-128"/>
                <a:cs typeface="Arial Unicode MS" pitchFamily="34" charset="-128"/>
              </a:rPr>
              <a:t>as sign</a:t>
            </a:r>
            <a:r>
              <a:rPr lang="lv-LV" sz="2400" dirty="0"/>
              <a:t>ā</a:t>
            </a:r>
            <a:r>
              <a:rPr lang="lv-LV" sz="2400" dirty="0">
                <a:ea typeface="Arial Unicode MS" pitchFamily="34" charset="-128"/>
                <a:cs typeface="Arial Unicode MS" pitchFamily="34" charset="-128"/>
              </a:rPr>
              <a:t>ls, kas tiek p</a:t>
            </a:r>
            <a:r>
              <a:rPr lang="lv-LV" sz="2400" dirty="0"/>
              <a:t>ā</a:t>
            </a:r>
            <a:r>
              <a:rPr lang="lv-LV" sz="2400" dirty="0">
                <a:ea typeface="Arial Unicode MS" pitchFamily="34" charset="-128"/>
                <a:cs typeface="Arial Unicode MS" pitchFamily="34" charset="-128"/>
              </a:rPr>
              <a:t>rraid</a:t>
            </a:r>
            <a:r>
              <a:rPr lang="lv-LV" sz="2400" dirty="0"/>
              <a:t>ī</a:t>
            </a:r>
            <a:r>
              <a:rPr lang="lv-LV" sz="2400" dirty="0">
                <a:ea typeface="Arial Unicode MS" pitchFamily="34" charset="-128"/>
                <a:cs typeface="Arial Unicode MS" pitchFamily="34" charset="-128"/>
              </a:rPr>
              <a:t>ts ar attiec</a:t>
            </a:r>
            <a:r>
              <a:rPr lang="lv-LV" sz="2400" dirty="0"/>
              <a:t>ī</a:t>
            </a:r>
            <a:r>
              <a:rPr lang="lv-LV" sz="2400" dirty="0">
                <a:ea typeface="Arial Unicode MS" pitchFamily="34" charset="-128"/>
                <a:cs typeface="Arial Unicode MS" pitchFamily="34" charset="-128"/>
              </a:rPr>
              <a:t>gu ier</a:t>
            </a:r>
            <a:r>
              <a:rPr lang="lv-LV" sz="2400" dirty="0"/>
              <a:t>ī</a:t>
            </a:r>
            <a:r>
              <a:rPr lang="lv-LV" sz="2400" dirty="0">
                <a:ea typeface="Arial Unicode MS" pitchFamily="34" charset="-128"/>
                <a:cs typeface="Arial Unicode MS" pitchFamily="34" charset="-128"/>
              </a:rPr>
              <a:t>ci, neizmantojot cilv</a:t>
            </a:r>
            <a:r>
              <a:rPr lang="lv-LV" sz="2400" dirty="0"/>
              <a:t>ē</a:t>
            </a:r>
            <a:r>
              <a:rPr lang="lv-LV" sz="2400" dirty="0">
                <a:ea typeface="Arial Unicode MS" pitchFamily="34" charset="-128"/>
                <a:cs typeface="Arial Unicode MS" pitchFamily="34" charset="-128"/>
              </a:rPr>
              <a:t>ka balsi </a:t>
            </a:r>
            <a:endParaRPr lang="en-US" sz="2400" dirty="0">
              <a:ea typeface="Arial Unicode MS" pitchFamily="34" charset="-128"/>
              <a:cs typeface="Arial Unicode MS" pitchFamily="34" charset="-128"/>
            </a:endParaRPr>
          </a:p>
          <a:p>
            <a:pPr algn="just">
              <a:lnSpc>
                <a:spcPct val="90000"/>
              </a:lnSpc>
              <a:buFontTx/>
              <a:buChar char="-"/>
            </a:pPr>
            <a:r>
              <a:rPr lang="en-US" sz="2400" dirty="0"/>
              <a:t> </a:t>
            </a:r>
            <a:r>
              <a:rPr lang="lv-LV" sz="2400" dirty="0"/>
              <a:t>Akustiska signāla skaņas līmenim jābūt ievērojami augstākam par apkārtējā trokšņa līmeni, bet ne pārmērīgam vai sāpju sajūtu izraisošam</a:t>
            </a:r>
            <a:endParaRPr lang="en-US" sz="2400" dirty="0"/>
          </a:p>
          <a:p>
            <a:pPr algn="just">
              <a:lnSpc>
                <a:spcPct val="90000"/>
              </a:lnSpc>
              <a:buFontTx/>
              <a:buChar char="-"/>
            </a:pPr>
            <a:r>
              <a:rPr lang="lv-LV" sz="2400" dirty="0"/>
              <a:t>Signāla garums un intervāls starp signāliem vai signālu grupām ir skaidri atšķirams no citiem akustiskiem signāliem vai apkārtējā trokšņa</a:t>
            </a:r>
            <a:endParaRPr lang="en-US" sz="2400" dirty="0"/>
          </a:p>
          <a:p>
            <a:pPr algn="just">
              <a:lnSpc>
                <a:spcPct val="90000"/>
              </a:lnSpc>
              <a:buFontTx/>
              <a:buChar char="-"/>
            </a:pPr>
            <a:r>
              <a:rPr lang="lv-LV" sz="2400" dirty="0"/>
              <a:t>Ja ierīce var radīt akustisku signālu mainīgās un nemainīgās frekvencēs, mainīgās frekvences informē par augstāku bīstamības pakāpi vai neatliekamu darbību</a:t>
            </a:r>
            <a:endParaRPr lang="en-US" sz="2400" dirty="0"/>
          </a:p>
          <a:p>
            <a:pPr algn="just">
              <a:lnSpc>
                <a:spcPct val="90000"/>
              </a:lnSpc>
              <a:buFontTx/>
              <a:buChar char="-"/>
            </a:pPr>
            <a:r>
              <a:rPr lang="lv-LV" sz="2400" dirty="0"/>
              <a:t>Akustiskajam signālam, kas informē par evakuāciju, ir jābūt nepārtrauktam</a:t>
            </a:r>
          </a:p>
          <a:p>
            <a:pPr marL="0" indent="0" algn="just">
              <a:lnSpc>
                <a:spcPct val="90000"/>
              </a:lnSpc>
              <a:buNone/>
            </a:pPr>
            <a:endParaRPr lang="lv-LV" sz="2400" dirty="0"/>
          </a:p>
          <a:p>
            <a:endParaRPr lang="lv-LV" sz="2400" dirty="0"/>
          </a:p>
        </p:txBody>
      </p:sp>
    </p:spTree>
    <p:extLst>
      <p:ext uri="{BB962C8B-B14F-4D97-AF65-F5344CB8AC3E}">
        <p14:creationId xmlns:p14="http://schemas.microsoft.com/office/powerpoint/2010/main" val="631524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Roku signāli</a:t>
            </a:r>
          </a:p>
        </p:txBody>
      </p:sp>
      <p:pic>
        <p:nvPicPr>
          <p:cNvPr id="4" name="Content Placeholder 3" descr="105.JPG"/>
          <p:cNvPicPr>
            <a:picLocks noGrp="1"/>
          </p:cNvPicPr>
          <p:nvPr>
            <p:ph idx="1"/>
          </p:nvPr>
        </p:nvPicPr>
        <p:blipFill>
          <a:blip r:embed="rId3" cstate="print"/>
          <a:srcRect/>
          <a:stretch>
            <a:fillRect/>
          </a:stretch>
        </p:blipFill>
        <p:spPr bwMode="auto">
          <a:xfrm>
            <a:off x="1979712" y="1124744"/>
            <a:ext cx="4746848" cy="5085184"/>
          </a:xfrm>
          <a:prstGeom prst="rect">
            <a:avLst/>
          </a:prstGeom>
          <a:noFill/>
          <a:ln w="9525">
            <a:noFill/>
            <a:miter lim="800000"/>
            <a:headEnd/>
            <a:tailEnd/>
          </a:ln>
        </p:spPr>
      </p:pic>
    </p:spTree>
    <p:extLst>
      <p:ext uri="{BB962C8B-B14F-4D97-AF65-F5344CB8AC3E}">
        <p14:creationId xmlns:p14="http://schemas.microsoft.com/office/powerpoint/2010/main" val="708358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B184F8-883C-46DD-88BC-16A47A6FA240}"/>
              </a:ext>
            </a:extLst>
          </p:cNvPr>
          <p:cNvSpPr>
            <a:spLocks noGrp="1"/>
          </p:cNvSpPr>
          <p:nvPr>
            <p:ph idx="1"/>
          </p:nvPr>
        </p:nvSpPr>
        <p:spPr/>
        <p:txBody>
          <a:bodyPr/>
          <a:lstStyle/>
          <a:p>
            <a:pPr marL="0" indent="0">
              <a:buNone/>
            </a:pPr>
            <a:r>
              <a:rPr lang="lv-LV" sz="2000" dirty="0"/>
              <a:t>Vai:</a:t>
            </a:r>
          </a:p>
          <a:p>
            <a:pPr>
              <a:buFontTx/>
              <a:buChar char="-"/>
            </a:pPr>
            <a:r>
              <a:rPr lang="lv-LV" sz="2000" dirty="0"/>
              <a:t>nodarbinātais ir nodrošināts ar nepieciešamajiem IAL?</a:t>
            </a:r>
          </a:p>
          <a:p>
            <a:pPr>
              <a:buFontTx/>
              <a:buChar char="-"/>
            </a:pPr>
            <a:r>
              <a:rPr lang="lv-LV" sz="2000" dirty="0"/>
              <a:t>nodrošinātie IAL ir atbilstoši darba vides riska faktoriem un to līmenim? </a:t>
            </a:r>
          </a:p>
          <a:p>
            <a:pPr>
              <a:buFontTx/>
              <a:buChar char="-"/>
            </a:pPr>
            <a:r>
              <a:rPr lang="lv-LV" sz="2000" dirty="0"/>
              <a:t>nodarbinātie ir apmācīti IAL lietošanā?</a:t>
            </a:r>
          </a:p>
          <a:p>
            <a:pPr>
              <a:buFontTx/>
              <a:buChar char="-"/>
            </a:pPr>
            <a:r>
              <a:rPr lang="lv-LV" sz="2000" dirty="0"/>
              <a:t>IAL ir uzturēti lietošanas kārtībā un pārbaudīti?</a:t>
            </a:r>
          </a:p>
          <a:p>
            <a:pPr>
              <a:buFontTx/>
              <a:buChar char="-"/>
            </a:pPr>
            <a:r>
              <a:rPr lang="lv-LV" sz="2000" dirty="0"/>
              <a:t>IAL nomaiņa, tīrīšana un pārbaude tiek veikta regulāri?</a:t>
            </a:r>
          </a:p>
          <a:p>
            <a:pPr>
              <a:buFontTx/>
              <a:buChar char="-"/>
            </a:pPr>
            <a:r>
              <a:rPr lang="lv-LV" sz="2000" dirty="0"/>
              <a:t>nodarbinātie lieto IAL?</a:t>
            </a:r>
          </a:p>
          <a:p>
            <a:pPr marL="0" indent="0">
              <a:buNone/>
            </a:pPr>
            <a:endParaRPr lang="lv-LV" sz="2000" dirty="0"/>
          </a:p>
        </p:txBody>
      </p:sp>
      <p:sp>
        <p:nvSpPr>
          <p:cNvPr id="3" name="Title 2">
            <a:extLst>
              <a:ext uri="{FF2B5EF4-FFF2-40B4-BE49-F238E27FC236}">
                <a16:creationId xmlns:a16="http://schemas.microsoft.com/office/drawing/2014/main" id="{EE5D2AAF-3681-47C3-BDC6-2C0B1D20D5C7}"/>
              </a:ext>
            </a:extLst>
          </p:cNvPr>
          <p:cNvSpPr>
            <a:spLocks noGrp="1"/>
          </p:cNvSpPr>
          <p:nvPr>
            <p:ph type="title"/>
          </p:nvPr>
        </p:nvSpPr>
        <p:spPr/>
        <p:txBody>
          <a:bodyPr/>
          <a:lstStyle/>
          <a:p>
            <a:pPr algn="ctr"/>
            <a:r>
              <a:rPr lang="lv-LV" dirty="0"/>
              <a:t>INDIVIDUĀLĀS AIZSARDZĪBAS LĪDZEKĻI</a:t>
            </a:r>
          </a:p>
        </p:txBody>
      </p:sp>
    </p:spTree>
    <p:extLst>
      <p:ext uri="{BB962C8B-B14F-4D97-AF65-F5344CB8AC3E}">
        <p14:creationId xmlns:p14="http://schemas.microsoft.com/office/powerpoint/2010/main" val="3581570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4F167E-94E3-4B04-9CE3-7E258E57A620}"/>
              </a:ext>
            </a:extLst>
          </p:cNvPr>
          <p:cNvSpPr>
            <a:spLocks noGrp="1"/>
          </p:cNvSpPr>
          <p:nvPr>
            <p:ph type="title"/>
          </p:nvPr>
        </p:nvSpPr>
        <p:spPr>
          <a:xfrm>
            <a:off x="827584" y="214313"/>
            <a:ext cx="7816354" cy="694407"/>
          </a:xfrm>
        </p:spPr>
        <p:txBody>
          <a:bodyPr wrap="square" anchor="ctr">
            <a:normAutofit/>
          </a:bodyPr>
          <a:lstStyle/>
          <a:p>
            <a:r>
              <a:rPr lang="lv-LV" dirty="0"/>
              <a:t>Individuālie aizsardzības līdzekļi (IAL)</a:t>
            </a:r>
            <a:endParaRPr lang="en-US" dirty="0"/>
          </a:p>
        </p:txBody>
      </p:sp>
      <p:sp>
        <p:nvSpPr>
          <p:cNvPr id="2" name="Content Placeholder 1">
            <a:extLst>
              <a:ext uri="{FF2B5EF4-FFF2-40B4-BE49-F238E27FC236}">
                <a16:creationId xmlns:a16="http://schemas.microsoft.com/office/drawing/2014/main" id="{E4614775-EF01-4940-808E-8D4F2DE28306}"/>
              </a:ext>
            </a:extLst>
          </p:cNvPr>
          <p:cNvSpPr>
            <a:spLocks noGrp="1"/>
          </p:cNvSpPr>
          <p:nvPr>
            <p:ph sz="half" idx="1"/>
          </p:nvPr>
        </p:nvSpPr>
        <p:spPr>
          <a:xfrm>
            <a:off x="539750" y="1341438"/>
            <a:ext cx="3937000" cy="4678362"/>
          </a:xfrm>
        </p:spPr>
        <p:txBody>
          <a:bodyPr wrap="square" anchor="t">
            <a:normAutofit/>
          </a:bodyPr>
          <a:lstStyle/>
          <a:p>
            <a:r>
              <a:rPr lang="lv-LV" dirty="0"/>
              <a:t>Bezmaksas individuālie aizsardzības līdzekļi, kuru izvēle pamatojas uz precīzu darba vides riska faktoru novērtējumu. </a:t>
            </a:r>
            <a:endParaRPr lang="en-US" dirty="0"/>
          </a:p>
        </p:txBody>
      </p:sp>
      <p:pic>
        <p:nvPicPr>
          <p:cNvPr id="6" name="Picture 5" descr="A person wearing a garment&#10;&#10;Description automatically generated">
            <a:extLst>
              <a:ext uri="{FF2B5EF4-FFF2-40B4-BE49-F238E27FC236}">
                <a16:creationId xmlns:a16="http://schemas.microsoft.com/office/drawing/2014/main" id="{E39AD7DF-E3A4-432A-B85D-786B8E4B8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2068" y="994420"/>
            <a:ext cx="3651870" cy="4869160"/>
          </a:xfrm>
          <a:prstGeom prst="rect">
            <a:avLst/>
          </a:prstGeom>
        </p:spPr>
      </p:pic>
    </p:spTree>
    <p:extLst>
      <p:ext uri="{BB962C8B-B14F-4D97-AF65-F5344CB8AC3E}">
        <p14:creationId xmlns:p14="http://schemas.microsoft.com/office/powerpoint/2010/main" val="99720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289223-D6AC-441F-A9CE-D92273B30B09}"/>
              </a:ext>
            </a:extLst>
          </p:cNvPr>
          <p:cNvSpPr>
            <a:spLocks noGrp="1"/>
          </p:cNvSpPr>
          <p:nvPr>
            <p:ph idx="1"/>
          </p:nvPr>
        </p:nvSpPr>
        <p:spPr/>
        <p:txBody>
          <a:bodyPr/>
          <a:lstStyle/>
          <a:p>
            <a:pPr marL="0" indent="0">
              <a:buNone/>
            </a:pPr>
            <a:r>
              <a:rPr lang="lv-LV" sz="2400" dirty="0"/>
              <a:t>Vai:</a:t>
            </a:r>
          </a:p>
          <a:p>
            <a:pPr>
              <a:buFontTx/>
              <a:buChar char="-"/>
            </a:pPr>
            <a:r>
              <a:rPr lang="lv-LV" sz="2400" dirty="0"/>
              <a:t>darba vietā ir paaugstināts trokšņa līmenis (vai ir jāpaceļ balss, lai citi cilvēku varētu sadzirdēt)?</a:t>
            </a:r>
          </a:p>
          <a:p>
            <a:pPr>
              <a:buFontTx/>
              <a:buChar char="-"/>
            </a:pPr>
            <a:r>
              <a:rPr lang="lv-LV" sz="2400" dirty="0"/>
              <a:t>nodarbinātie ir nodrošināti ar piemērotiem dzirdes individuālajiem aizsardzības līdzekļiem?</a:t>
            </a:r>
          </a:p>
          <a:p>
            <a:pPr>
              <a:buFontTx/>
              <a:buChar char="-"/>
            </a:pPr>
            <a:r>
              <a:rPr lang="lv-LV" sz="2400" dirty="0"/>
              <a:t> ir nepieciešami trokšņa laboratoriskie mērījumi?</a:t>
            </a:r>
          </a:p>
          <a:p>
            <a:pPr>
              <a:buFontTx/>
              <a:buChar char="-"/>
            </a:pPr>
            <a:r>
              <a:rPr lang="lv-LV" sz="2400" dirty="0"/>
              <a:t>nepieciešams veikt troksni samazinošus pasākumus?</a:t>
            </a:r>
          </a:p>
          <a:p>
            <a:endParaRPr lang="lv-LV" sz="2400" dirty="0"/>
          </a:p>
        </p:txBody>
      </p:sp>
      <p:sp>
        <p:nvSpPr>
          <p:cNvPr id="3" name="Title 2">
            <a:extLst>
              <a:ext uri="{FF2B5EF4-FFF2-40B4-BE49-F238E27FC236}">
                <a16:creationId xmlns:a16="http://schemas.microsoft.com/office/drawing/2014/main" id="{E163F75D-9FF2-4E5B-BC84-CF4306C82D09}"/>
              </a:ext>
            </a:extLst>
          </p:cNvPr>
          <p:cNvSpPr>
            <a:spLocks noGrp="1"/>
          </p:cNvSpPr>
          <p:nvPr>
            <p:ph type="title"/>
          </p:nvPr>
        </p:nvSpPr>
        <p:spPr/>
        <p:txBody>
          <a:bodyPr/>
          <a:lstStyle/>
          <a:p>
            <a:r>
              <a:rPr lang="lv-LV" dirty="0"/>
              <a:t>Troksnis</a:t>
            </a:r>
          </a:p>
        </p:txBody>
      </p:sp>
    </p:spTree>
    <p:extLst>
      <p:ext uri="{BB962C8B-B14F-4D97-AF65-F5344CB8AC3E}">
        <p14:creationId xmlns:p14="http://schemas.microsoft.com/office/powerpoint/2010/main" val="720160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ottle, indoor&#10;&#10;Description automatically generated">
            <a:extLst>
              <a:ext uri="{FF2B5EF4-FFF2-40B4-BE49-F238E27FC236}">
                <a16:creationId xmlns:a16="http://schemas.microsoft.com/office/drawing/2014/main" id="{C7E0EE4A-7D39-4B22-822A-0755DDE75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 r="2" b="9248"/>
          <a:stretch/>
        </p:blipFill>
        <p:spPr>
          <a:xfrm>
            <a:off x="90488" y="68263"/>
            <a:ext cx="8963025" cy="6089650"/>
          </a:xfrm>
          <a:prstGeom prst="rect">
            <a:avLst/>
          </a:prstGeom>
          <a:noFill/>
        </p:spPr>
      </p:pic>
    </p:spTree>
    <p:extLst>
      <p:ext uri="{BB962C8B-B14F-4D97-AF65-F5344CB8AC3E}">
        <p14:creationId xmlns:p14="http://schemas.microsoft.com/office/powerpoint/2010/main" val="1953183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009E729E-5F00-463D-A744-E62C8276D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382" y="68263"/>
            <a:ext cx="4567237" cy="6089650"/>
          </a:xfrm>
          <a:prstGeom prst="rect">
            <a:avLst/>
          </a:prstGeom>
          <a:noFill/>
        </p:spPr>
      </p:pic>
    </p:spTree>
    <p:extLst>
      <p:ext uri="{BB962C8B-B14F-4D97-AF65-F5344CB8AC3E}">
        <p14:creationId xmlns:p14="http://schemas.microsoft.com/office/powerpoint/2010/main" val="283992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een, indoor, shelf, several&#10;&#10;Description automatically generated">
            <a:extLst>
              <a:ext uri="{FF2B5EF4-FFF2-40B4-BE49-F238E27FC236}">
                <a16:creationId xmlns:a16="http://schemas.microsoft.com/office/drawing/2014/main" id="{63FE4C8B-76C6-4051-949C-7F4F7E15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7" y="620688"/>
            <a:ext cx="3939902" cy="5253203"/>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4AFE6A7F-8E5A-49BC-BB78-A8797D525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5918" y="1772816"/>
            <a:ext cx="4812027" cy="3609020"/>
          </a:xfrm>
          <a:prstGeom prst="rect">
            <a:avLst/>
          </a:prstGeom>
        </p:spPr>
      </p:pic>
    </p:spTree>
    <p:extLst>
      <p:ext uri="{BB962C8B-B14F-4D97-AF65-F5344CB8AC3E}">
        <p14:creationId xmlns:p14="http://schemas.microsoft.com/office/powerpoint/2010/main" val="3267098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oy figurine on a shelf&#10;&#10;Description automatically generated with medium confidence">
            <a:extLst>
              <a:ext uri="{FF2B5EF4-FFF2-40B4-BE49-F238E27FC236}">
                <a16:creationId xmlns:a16="http://schemas.microsoft.com/office/drawing/2014/main" id="{8BB5C632-ED21-4BAE-A862-064A288A3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382" y="68263"/>
            <a:ext cx="4567237" cy="6089650"/>
          </a:xfrm>
          <a:prstGeom prst="rect">
            <a:avLst/>
          </a:prstGeom>
          <a:noFill/>
        </p:spPr>
      </p:pic>
    </p:spTree>
    <p:extLst>
      <p:ext uri="{BB962C8B-B14F-4D97-AF65-F5344CB8AC3E}">
        <p14:creationId xmlns:p14="http://schemas.microsoft.com/office/powerpoint/2010/main" val="3822263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red, several&#10;&#10;Description automatically generated">
            <a:extLst>
              <a:ext uri="{FF2B5EF4-FFF2-40B4-BE49-F238E27FC236}">
                <a16:creationId xmlns:a16="http://schemas.microsoft.com/office/drawing/2014/main" id="{D2F403AE-F67B-40BF-897D-15A516AB4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9" r="2" b="8774"/>
          <a:stretch/>
        </p:blipFill>
        <p:spPr>
          <a:xfrm>
            <a:off x="90488" y="68263"/>
            <a:ext cx="8963025" cy="6089650"/>
          </a:xfrm>
          <a:prstGeom prst="rect">
            <a:avLst/>
          </a:prstGeom>
          <a:noFill/>
        </p:spPr>
      </p:pic>
    </p:spTree>
    <p:extLst>
      <p:ext uri="{BB962C8B-B14F-4D97-AF65-F5344CB8AC3E}">
        <p14:creationId xmlns:p14="http://schemas.microsoft.com/office/powerpoint/2010/main" val="150020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08E581F-F4BB-41A7-BFB1-B2924E73A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382" y="68263"/>
            <a:ext cx="4567237" cy="6089650"/>
          </a:xfrm>
          <a:prstGeom prst="rect">
            <a:avLst/>
          </a:prstGeom>
          <a:noFill/>
        </p:spPr>
      </p:pic>
    </p:spTree>
    <p:extLst>
      <p:ext uri="{BB962C8B-B14F-4D97-AF65-F5344CB8AC3E}">
        <p14:creationId xmlns:p14="http://schemas.microsoft.com/office/powerpoint/2010/main" val="167615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2C02A-BB61-4CBF-9038-1F819E73B3C8}"/>
              </a:ext>
            </a:extLst>
          </p:cNvPr>
          <p:cNvPicPr>
            <a:picLocks noChangeAspect="1"/>
          </p:cNvPicPr>
          <p:nvPr/>
        </p:nvPicPr>
        <p:blipFill>
          <a:blip r:embed="rId3"/>
          <a:stretch>
            <a:fillRect/>
          </a:stretch>
        </p:blipFill>
        <p:spPr>
          <a:xfrm>
            <a:off x="2387848" y="1428750"/>
            <a:ext cx="4725494" cy="4714875"/>
          </a:xfrm>
          <a:prstGeom prst="rect">
            <a:avLst/>
          </a:prstGeom>
          <a:noFill/>
        </p:spPr>
      </p:pic>
      <p:sp>
        <p:nvSpPr>
          <p:cNvPr id="2" name="Title 1"/>
          <p:cNvSpPr>
            <a:spLocks noGrp="1"/>
          </p:cNvSpPr>
          <p:nvPr>
            <p:ph type="title"/>
          </p:nvPr>
        </p:nvSpPr>
        <p:spPr>
          <a:xfrm>
            <a:off x="857223" y="214290"/>
            <a:ext cx="7786743" cy="1071562"/>
          </a:xfrm>
        </p:spPr>
        <p:txBody>
          <a:bodyPr wrap="square" rtlCol="0" anchor="ctr">
            <a:normAutofit/>
          </a:bodyPr>
          <a:lstStyle/>
          <a:p>
            <a:pPr eaLnBrk="1" fontAlgn="auto" hangingPunct="1">
              <a:spcAft>
                <a:spcPts val="0"/>
              </a:spcAft>
              <a:defRPr/>
            </a:pPr>
            <a:r>
              <a:rPr lang="lv-LV" dirty="0"/>
              <a:t>IAL marķējums</a:t>
            </a:r>
          </a:p>
        </p:txBody>
      </p:sp>
    </p:spTree>
    <p:extLst>
      <p:ext uri="{BB962C8B-B14F-4D97-AF65-F5344CB8AC3E}">
        <p14:creationId xmlns:p14="http://schemas.microsoft.com/office/powerpoint/2010/main" val="1374828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C89D98-837F-4D3E-8A08-A864B69BC2D8}"/>
              </a:ext>
            </a:extLst>
          </p:cNvPr>
          <p:cNvSpPr>
            <a:spLocks noGrp="1"/>
          </p:cNvSpPr>
          <p:nvPr>
            <p:ph idx="1"/>
          </p:nvPr>
        </p:nvSpPr>
        <p:spPr/>
        <p:txBody>
          <a:bodyPr/>
          <a:lstStyle/>
          <a:p>
            <a:pPr marL="0" indent="0">
              <a:buNone/>
            </a:pPr>
            <a:r>
              <a:rPr lang="lv-LV" sz="2000" dirty="0"/>
              <a:t>Vai:</a:t>
            </a:r>
          </a:p>
          <a:p>
            <a:pPr>
              <a:buFontTx/>
              <a:buChar char="-"/>
            </a:pPr>
            <a:r>
              <a:rPr lang="lv-LV" sz="2000" dirty="0"/>
              <a:t>nodarbinātais ir izgājis obligātās veselības pārbaudes?</a:t>
            </a:r>
          </a:p>
          <a:p>
            <a:pPr>
              <a:buFontTx/>
              <a:buChar char="-"/>
            </a:pPr>
            <a:r>
              <a:rPr lang="lv-LV" sz="2000" dirty="0"/>
              <a:t>ir bijušas sūdzības par putekļu vai ķīmisko vielu izraisītiem elpošanas ceļu, ādas un acu kairinājumiem?</a:t>
            </a:r>
          </a:p>
          <a:p>
            <a:pPr>
              <a:buFontTx/>
              <a:buChar char="-"/>
            </a:pPr>
            <a:r>
              <a:rPr lang="lv-LV" sz="2000" dirty="0"/>
              <a:t>ir bijušas sūdzības par sāpēm mugurā, locītavās, rokās, kājās?</a:t>
            </a:r>
          </a:p>
          <a:p>
            <a:pPr>
              <a:buFontTx/>
              <a:buChar char="-"/>
            </a:pPr>
            <a:r>
              <a:rPr lang="lv-LV" sz="2000" dirty="0"/>
              <a:t> ir bijušas sūdzības par trokšņa izraisītu dzirdes pasliktināšanos?</a:t>
            </a:r>
          </a:p>
          <a:p>
            <a:pPr>
              <a:buFontTx/>
              <a:buChar char="-"/>
            </a:pPr>
            <a:r>
              <a:rPr lang="lv-LV" sz="2000" dirty="0"/>
              <a:t> ir bijušas sūdzības par atmiņas pasliktināšanos, miega traucējumiem, galvassāpēm u.c.?</a:t>
            </a:r>
          </a:p>
          <a:p>
            <a:pPr>
              <a:buFontTx/>
              <a:buChar char="-"/>
            </a:pPr>
            <a:r>
              <a:rPr lang="lv-LV" sz="2000" dirty="0"/>
              <a:t>nodarbinātais ir fiziski piemērots darba veikšanai?</a:t>
            </a:r>
          </a:p>
          <a:p>
            <a:pPr marL="0" indent="0">
              <a:buNone/>
            </a:pPr>
            <a:endParaRPr lang="lv-LV" sz="2000" dirty="0"/>
          </a:p>
        </p:txBody>
      </p:sp>
      <p:sp>
        <p:nvSpPr>
          <p:cNvPr id="3" name="Title 2">
            <a:extLst>
              <a:ext uri="{FF2B5EF4-FFF2-40B4-BE49-F238E27FC236}">
                <a16:creationId xmlns:a16="http://schemas.microsoft.com/office/drawing/2014/main" id="{5182CC0B-5855-4B6E-9F05-31CDAEB913DD}"/>
              </a:ext>
            </a:extLst>
          </p:cNvPr>
          <p:cNvSpPr>
            <a:spLocks noGrp="1"/>
          </p:cNvSpPr>
          <p:nvPr>
            <p:ph type="title"/>
          </p:nvPr>
        </p:nvSpPr>
        <p:spPr/>
        <p:txBody>
          <a:bodyPr/>
          <a:lstStyle/>
          <a:p>
            <a:pPr algn="ctr"/>
            <a:r>
              <a:rPr lang="lv-LV" dirty="0"/>
              <a:t>NODARBINĀTO VESELĪBAS STĀVOKLIS</a:t>
            </a:r>
          </a:p>
        </p:txBody>
      </p:sp>
    </p:spTree>
    <p:extLst>
      <p:ext uri="{BB962C8B-B14F-4D97-AF65-F5344CB8AC3E}">
        <p14:creationId xmlns:p14="http://schemas.microsoft.com/office/powerpoint/2010/main" val="2228491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3D0F7-3EE3-46E6-A455-C14781BC580E}"/>
              </a:ext>
            </a:extLst>
          </p:cNvPr>
          <p:cNvSpPr>
            <a:spLocks noGrp="1"/>
          </p:cNvSpPr>
          <p:nvPr>
            <p:ph type="title"/>
          </p:nvPr>
        </p:nvSpPr>
        <p:spPr>
          <a:xfrm>
            <a:off x="827584" y="214313"/>
            <a:ext cx="7816354" cy="694407"/>
          </a:xfrm>
        </p:spPr>
        <p:txBody>
          <a:bodyPr wrap="square" anchor="ctr">
            <a:normAutofit/>
          </a:bodyPr>
          <a:lstStyle/>
          <a:p>
            <a:r>
              <a:rPr lang="lv-LV" dirty="0"/>
              <a:t>Elektrodrošība</a:t>
            </a:r>
            <a:endParaRPr lang="lv-LV"/>
          </a:p>
        </p:txBody>
      </p:sp>
      <p:pic>
        <p:nvPicPr>
          <p:cNvPr id="5" name="Content Placeholder 4" descr="A picture containing indoor, dirty, old&#10;&#10;Description automatically generated">
            <a:extLst>
              <a:ext uri="{FF2B5EF4-FFF2-40B4-BE49-F238E27FC236}">
                <a16:creationId xmlns:a16="http://schemas.microsoft.com/office/drawing/2014/main" id="{96BCC883-8F35-487C-A639-0BE758EC321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 b="10875"/>
          <a:stretch/>
        </p:blipFill>
        <p:spPr>
          <a:xfrm>
            <a:off x="539750" y="1341438"/>
            <a:ext cx="3937000" cy="4678362"/>
          </a:xfrm>
          <a:noFill/>
        </p:spPr>
      </p:pic>
      <p:pic>
        <p:nvPicPr>
          <p:cNvPr id="7" name="Content Placeholder 6" descr="A picture containing outdoor, dirty&#10;&#10;Description automatically generated">
            <a:extLst>
              <a:ext uri="{FF2B5EF4-FFF2-40B4-BE49-F238E27FC236}">
                <a16:creationId xmlns:a16="http://schemas.microsoft.com/office/drawing/2014/main" id="{A0985A48-43CA-4199-9BDE-36DFD32BCE05}"/>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44058" y="1341438"/>
            <a:ext cx="3508771" cy="4678362"/>
          </a:xfrm>
        </p:spPr>
      </p:pic>
    </p:spTree>
    <p:extLst>
      <p:ext uri="{BB962C8B-B14F-4D97-AF65-F5344CB8AC3E}">
        <p14:creationId xmlns:p14="http://schemas.microsoft.com/office/powerpoint/2010/main" val="4176369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06B36-8B0A-415E-AE15-0B867FC406FD}"/>
              </a:ext>
            </a:extLst>
          </p:cNvPr>
          <p:cNvSpPr>
            <a:spLocks noGrp="1"/>
          </p:cNvSpPr>
          <p:nvPr>
            <p:ph type="title"/>
          </p:nvPr>
        </p:nvSpPr>
        <p:spPr>
          <a:xfrm>
            <a:off x="857223" y="214290"/>
            <a:ext cx="7786743" cy="1071562"/>
          </a:xfrm>
        </p:spPr>
        <p:txBody>
          <a:bodyPr wrap="square" anchor="ctr">
            <a:normAutofit/>
          </a:bodyPr>
          <a:lstStyle/>
          <a:p>
            <a:r>
              <a:rPr lang="lv-LV"/>
              <a:t>Pirmās palīdzības aptieciņa</a:t>
            </a:r>
          </a:p>
        </p:txBody>
      </p:sp>
      <p:sp>
        <p:nvSpPr>
          <p:cNvPr id="2" name="Satura vietturis 1">
            <a:extLst>
              <a:ext uri="{FF2B5EF4-FFF2-40B4-BE49-F238E27FC236}">
                <a16:creationId xmlns:a16="http://schemas.microsoft.com/office/drawing/2014/main" id="{79042766-F32E-0DA7-5C54-14FC3C3CB18E}"/>
              </a:ext>
            </a:extLst>
          </p:cNvPr>
          <p:cNvSpPr>
            <a:spLocks noGrp="1"/>
          </p:cNvSpPr>
          <p:nvPr>
            <p:ph idx="1"/>
          </p:nvPr>
        </p:nvSpPr>
        <p:spPr/>
        <p:txBody>
          <a:bodyPr/>
          <a:lstStyle/>
          <a:p>
            <a:endParaRPr lang="lv-LV"/>
          </a:p>
        </p:txBody>
      </p:sp>
    </p:spTree>
    <p:extLst>
      <p:ext uri="{BB962C8B-B14F-4D97-AF65-F5344CB8AC3E}">
        <p14:creationId xmlns:p14="http://schemas.microsoft.com/office/powerpoint/2010/main" val="253168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E2A5C32-2F06-4A88-B3A3-D7B4E74144B8}"/>
              </a:ext>
            </a:extLst>
          </p:cNvPr>
          <p:cNvSpPr>
            <a:spLocks noGrp="1"/>
          </p:cNvSpPr>
          <p:nvPr>
            <p:ph type="title"/>
          </p:nvPr>
        </p:nvSpPr>
        <p:spPr>
          <a:xfrm>
            <a:off x="457200" y="274638"/>
            <a:ext cx="8229600" cy="792162"/>
          </a:xfrm>
        </p:spPr>
        <p:txBody>
          <a:bodyPr/>
          <a:lstStyle/>
          <a:p>
            <a:pPr eaLnBrk="1" hangingPunct="1"/>
            <a:r>
              <a:rPr lang="lv-LV" altLang="lv-LV"/>
              <a:t>Frēzēšanas darbi</a:t>
            </a:r>
          </a:p>
        </p:txBody>
      </p:sp>
      <p:graphicFrame>
        <p:nvGraphicFramePr>
          <p:cNvPr id="5" name="Content Placeholder 4">
            <a:extLst>
              <a:ext uri="{FF2B5EF4-FFF2-40B4-BE49-F238E27FC236}">
                <a16:creationId xmlns:a16="http://schemas.microsoft.com/office/drawing/2014/main" id="{BC231178-7B96-4088-BE81-6FBF8D01B056}"/>
              </a:ext>
            </a:extLst>
          </p:cNvPr>
          <p:cNvGraphicFramePr>
            <a:graphicFrameLocks noGrp="1"/>
          </p:cNvGraphicFramePr>
          <p:nvPr>
            <p:ph idx="1"/>
          </p:nvPr>
        </p:nvGraphicFramePr>
        <p:xfrm>
          <a:off x="179388" y="1628775"/>
          <a:ext cx="5078412" cy="4606927"/>
        </p:xfrm>
        <a:graphic>
          <a:graphicData uri="http://schemas.openxmlformats.org/drawingml/2006/table">
            <a:tbl>
              <a:tblPr firstRow="1" bandRow="1">
                <a:tableStyleId>{5C22544A-7EE6-4342-B048-85BDC9FD1C3A}</a:tableStyleId>
              </a:tblPr>
              <a:tblGrid>
                <a:gridCol w="1850259">
                  <a:extLst>
                    <a:ext uri="{9D8B030D-6E8A-4147-A177-3AD203B41FA5}">
                      <a16:colId xmlns:a16="http://schemas.microsoft.com/office/drawing/2014/main" val="20000"/>
                    </a:ext>
                  </a:extLst>
                </a:gridCol>
                <a:gridCol w="1634926">
                  <a:extLst>
                    <a:ext uri="{9D8B030D-6E8A-4147-A177-3AD203B41FA5}">
                      <a16:colId xmlns:a16="http://schemas.microsoft.com/office/drawing/2014/main" val="20001"/>
                    </a:ext>
                  </a:extLst>
                </a:gridCol>
                <a:gridCol w="1593227">
                  <a:extLst>
                    <a:ext uri="{9D8B030D-6E8A-4147-A177-3AD203B41FA5}">
                      <a16:colId xmlns:a16="http://schemas.microsoft.com/office/drawing/2014/main" val="20002"/>
                    </a:ext>
                  </a:extLst>
                </a:gridCol>
              </a:tblGrid>
              <a:tr h="506844">
                <a:tc rowSpan="2">
                  <a:txBody>
                    <a:bodyPr/>
                    <a:lstStyle/>
                    <a:p>
                      <a:endParaRPr lang="lv-LV" sz="2400" dirty="0"/>
                    </a:p>
                  </a:txBody>
                  <a:tcPr marL="91442" marR="91442" marT="45717" marB="45717"/>
                </a:tc>
                <a:tc gridSpan="2">
                  <a:txBody>
                    <a:bodyPr/>
                    <a:lstStyle/>
                    <a:p>
                      <a:r>
                        <a:rPr lang="lv-LV" sz="1800" dirty="0"/>
                        <a:t>Troksnis,</a:t>
                      </a:r>
                      <a:r>
                        <a:rPr lang="lv-LV" sz="1800" baseline="0" dirty="0"/>
                        <a:t> dB (A)</a:t>
                      </a:r>
                      <a:endParaRPr lang="lv-LV" sz="1800" dirty="0"/>
                    </a:p>
                  </a:txBody>
                  <a:tcPr marL="91442" marR="91442" marT="45717" marB="45717"/>
                </a:tc>
                <a:tc hMerge="1">
                  <a:txBody>
                    <a:bodyPr/>
                    <a:lstStyle/>
                    <a:p>
                      <a:endParaRPr lang="lv-LV" dirty="0"/>
                    </a:p>
                  </a:txBody>
                  <a:tcPr/>
                </a:tc>
                <a:extLst>
                  <a:ext uri="{0D108BD9-81ED-4DB2-BD59-A6C34878D82A}">
                    <a16:rowId xmlns:a16="http://schemas.microsoft.com/office/drawing/2014/main" val="10000"/>
                  </a:ext>
                </a:extLst>
              </a:tr>
              <a:tr h="742909">
                <a:tc vMerge="1">
                  <a:txBody>
                    <a:bodyPr/>
                    <a:lstStyle/>
                    <a:p>
                      <a:endParaRPr lang="lv-LV" dirty="0"/>
                    </a:p>
                  </a:txBody>
                  <a:tcPr/>
                </a:tc>
                <a:tc>
                  <a:txBody>
                    <a:bodyPr/>
                    <a:lstStyle/>
                    <a:p>
                      <a:r>
                        <a:rPr lang="lv-LV" sz="2400" dirty="0" err="1"/>
                        <a:t>Laeq</a:t>
                      </a:r>
                      <a:r>
                        <a:rPr lang="lv-LV" sz="2400" dirty="0"/>
                        <a:t> T</a:t>
                      </a:r>
                    </a:p>
                  </a:txBody>
                  <a:tcPr marL="91442" marR="91442" marT="45717" marB="45717"/>
                </a:tc>
                <a:tc>
                  <a:txBody>
                    <a:bodyPr/>
                    <a:lstStyle/>
                    <a:p>
                      <a:r>
                        <a:rPr lang="lv-LV" sz="2400" dirty="0" err="1"/>
                        <a:t>Lex</a:t>
                      </a:r>
                      <a:r>
                        <a:rPr lang="lv-LV" sz="2400" dirty="0"/>
                        <a:t>, 8h</a:t>
                      </a:r>
                    </a:p>
                  </a:txBody>
                  <a:tcPr marL="91442" marR="91442" marT="45717" marB="45717"/>
                </a:tc>
                <a:extLst>
                  <a:ext uri="{0D108BD9-81ED-4DB2-BD59-A6C34878D82A}">
                    <a16:rowId xmlns:a16="http://schemas.microsoft.com/office/drawing/2014/main" val="10001"/>
                  </a:ext>
                </a:extLst>
              </a:tr>
              <a:tr h="822954">
                <a:tc>
                  <a:txBody>
                    <a:bodyPr/>
                    <a:lstStyle/>
                    <a:p>
                      <a:r>
                        <a:rPr lang="lv-LV" sz="2400" dirty="0"/>
                        <a:t>Mērījumu</a:t>
                      </a:r>
                      <a:r>
                        <a:rPr lang="lv-LV" sz="2400" baseline="0" dirty="0"/>
                        <a:t> skaits</a:t>
                      </a:r>
                      <a:endParaRPr lang="lv-LV" sz="2400" dirty="0"/>
                    </a:p>
                  </a:txBody>
                  <a:tcPr marL="91442" marR="91442" marT="45717" marB="45717"/>
                </a:tc>
                <a:tc gridSpan="2">
                  <a:txBody>
                    <a:bodyPr/>
                    <a:lstStyle/>
                    <a:p>
                      <a:pPr algn="ctr"/>
                      <a:r>
                        <a:rPr lang="lv-LV" sz="2400" dirty="0"/>
                        <a:t>n=33</a:t>
                      </a:r>
                    </a:p>
                  </a:txBody>
                  <a:tcPr marL="91442" marR="91442" marT="45717" marB="45717"/>
                </a:tc>
                <a:tc hMerge="1">
                  <a:txBody>
                    <a:bodyPr/>
                    <a:lstStyle/>
                    <a:p>
                      <a:endParaRPr lang="lv-LV" dirty="0"/>
                    </a:p>
                  </a:txBody>
                  <a:tcPr/>
                </a:tc>
                <a:extLst>
                  <a:ext uri="{0D108BD9-81ED-4DB2-BD59-A6C34878D82A}">
                    <a16:rowId xmlns:a16="http://schemas.microsoft.com/office/drawing/2014/main" val="10002"/>
                  </a:ext>
                </a:extLst>
              </a:tr>
              <a:tr h="506844">
                <a:tc>
                  <a:txBody>
                    <a:bodyPr/>
                    <a:lstStyle/>
                    <a:p>
                      <a:r>
                        <a:rPr lang="lv-LV" sz="2400" dirty="0"/>
                        <a:t>Vid.</a:t>
                      </a:r>
                    </a:p>
                  </a:txBody>
                  <a:tcPr marL="91442" marR="91442" marT="45717" marB="45717"/>
                </a:tc>
                <a:tc>
                  <a:txBody>
                    <a:bodyPr/>
                    <a:lstStyle/>
                    <a:p>
                      <a:r>
                        <a:rPr lang="lv-LV" sz="2400" dirty="0"/>
                        <a:t>82,6</a:t>
                      </a:r>
                    </a:p>
                  </a:txBody>
                  <a:tcPr marL="91442" marR="91442" marT="45717" marB="45717"/>
                </a:tc>
                <a:tc>
                  <a:txBody>
                    <a:bodyPr/>
                    <a:lstStyle/>
                    <a:p>
                      <a:r>
                        <a:rPr lang="lv-LV" sz="2400" dirty="0"/>
                        <a:t>80,1</a:t>
                      </a:r>
                    </a:p>
                  </a:txBody>
                  <a:tcPr marL="91442" marR="91442" marT="45717" marB="45717"/>
                </a:tc>
                <a:extLst>
                  <a:ext uri="{0D108BD9-81ED-4DB2-BD59-A6C34878D82A}">
                    <a16:rowId xmlns:a16="http://schemas.microsoft.com/office/drawing/2014/main" val="10003"/>
                  </a:ext>
                </a:extLst>
              </a:tr>
              <a:tr h="506844">
                <a:tc>
                  <a:txBody>
                    <a:bodyPr/>
                    <a:lstStyle/>
                    <a:p>
                      <a:r>
                        <a:rPr lang="lv-LV" sz="2400" dirty="0" err="1"/>
                        <a:t>Median</a:t>
                      </a:r>
                      <a:endParaRPr lang="lv-LV" sz="2400" dirty="0"/>
                    </a:p>
                  </a:txBody>
                  <a:tcPr marL="91442" marR="91442" marT="45717" marB="45717"/>
                </a:tc>
                <a:tc>
                  <a:txBody>
                    <a:bodyPr/>
                    <a:lstStyle/>
                    <a:p>
                      <a:r>
                        <a:rPr lang="lv-LV" sz="2400" dirty="0"/>
                        <a:t>81,4</a:t>
                      </a:r>
                    </a:p>
                  </a:txBody>
                  <a:tcPr marL="91442" marR="91442" marT="45717" marB="45717"/>
                </a:tc>
                <a:tc>
                  <a:txBody>
                    <a:bodyPr/>
                    <a:lstStyle/>
                    <a:p>
                      <a:r>
                        <a:rPr lang="lv-LV" sz="2400" dirty="0"/>
                        <a:t>78,4</a:t>
                      </a:r>
                    </a:p>
                  </a:txBody>
                  <a:tcPr marL="91442" marR="91442" marT="45717" marB="45717"/>
                </a:tc>
                <a:extLst>
                  <a:ext uri="{0D108BD9-81ED-4DB2-BD59-A6C34878D82A}">
                    <a16:rowId xmlns:a16="http://schemas.microsoft.com/office/drawing/2014/main" val="10004"/>
                  </a:ext>
                </a:extLst>
              </a:tr>
              <a:tr h="506844">
                <a:tc>
                  <a:txBody>
                    <a:bodyPr/>
                    <a:lstStyle/>
                    <a:p>
                      <a:r>
                        <a:rPr lang="lv-LV" sz="2400" dirty="0"/>
                        <a:t>Min</a:t>
                      </a:r>
                    </a:p>
                  </a:txBody>
                  <a:tcPr marL="91442" marR="91442" marT="45717" marB="45717"/>
                </a:tc>
                <a:tc>
                  <a:txBody>
                    <a:bodyPr/>
                    <a:lstStyle/>
                    <a:p>
                      <a:r>
                        <a:rPr lang="lv-LV" sz="2400" dirty="0"/>
                        <a:t>71,1</a:t>
                      </a:r>
                    </a:p>
                  </a:txBody>
                  <a:tcPr marL="91442" marR="91442" marT="45717" marB="45717"/>
                </a:tc>
                <a:tc>
                  <a:txBody>
                    <a:bodyPr/>
                    <a:lstStyle/>
                    <a:p>
                      <a:r>
                        <a:rPr lang="lv-LV" sz="2400" dirty="0"/>
                        <a:t>69,6</a:t>
                      </a:r>
                    </a:p>
                  </a:txBody>
                  <a:tcPr marL="91442" marR="91442" marT="45717" marB="45717"/>
                </a:tc>
                <a:extLst>
                  <a:ext uri="{0D108BD9-81ED-4DB2-BD59-A6C34878D82A}">
                    <a16:rowId xmlns:a16="http://schemas.microsoft.com/office/drawing/2014/main" val="10005"/>
                  </a:ext>
                </a:extLst>
              </a:tr>
              <a:tr h="506844">
                <a:tc>
                  <a:txBody>
                    <a:bodyPr/>
                    <a:lstStyle/>
                    <a:p>
                      <a:r>
                        <a:rPr lang="lv-LV" sz="2400" dirty="0" err="1"/>
                        <a:t>Max</a:t>
                      </a:r>
                      <a:endParaRPr lang="lv-LV" sz="2400" dirty="0"/>
                    </a:p>
                  </a:txBody>
                  <a:tcPr marL="91442" marR="91442" marT="45717" marB="45717"/>
                </a:tc>
                <a:tc>
                  <a:txBody>
                    <a:bodyPr/>
                    <a:lstStyle/>
                    <a:p>
                      <a:r>
                        <a:rPr lang="lv-LV" sz="2400" dirty="0">
                          <a:solidFill>
                            <a:schemeClr val="accent2">
                              <a:lumMod val="75000"/>
                            </a:schemeClr>
                          </a:solidFill>
                        </a:rPr>
                        <a:t>104,1</a:t>
                      </a:r>
                    </a:p>
                  </a:txBody>
                  <a:tcPr marL="91442" marR="91442" marT="45717" marB="45717"/>
                </a:tc>
                <a:tc>
                  <a:txBody>
                    <a:bodyPr/>
                    <a:lstStyle/>
                    <a:p>
                      <a:r>
                        <a:rPr lang="lv-LV" sz="2400" dirty="0">
                          <a:solidFill>
                            <a:schemeClr val="accent2">
                              <a:lumMod val="75000"/>
                            </a:schemeClr>
                          </a:solidFill>
                        </a:rPr>
                        <a:t>102,1</a:t>
                      </a:r>
                    </a:p>
                  </a:txBody>
                  <a:tcPr marL="91442" marR="91442" marT="45717" marB="45717"/>
                </a:tc>
                <a:extLst>
                  <a:ext uri="{0D108BD9-81ED-4DB2-BD59-A6C34878D82A}">
                    <a16:rowId xmlns:a16="http://schemas.microsoft.com/office/drawing/2014/main" val="10006"/>
                  </a:ext>
                </a:extLst>
              </a:tr>
              <a:tr h="506844">
                <a:tc>
                  <a:txBody>
                    <a:bodyPr/>
                    <a:lstStyle/>
                    <a:p>
                      <a:r>
                        <a:rPr lang="lv-LV" sz="2400" dirty="0">
                          <a:solidFill>
                            <a:srgbClr val="7030A0"/>
                          </a:solidFill>
                        </a:rPr>
                        <a:t>AER</a:t>
                      </a:r>
                    </a:p>
                  </a:txBody>
                  <a:tcPr marL="91442" marR="91442" marT="45717" marB="45717"/>
                </a:tc>
                <a:tc>
                  <a:txBody>
                    <a:bodyPr/>
                    <a:lstStyle/>
                    <a:p>
                      <a:r>
                        <a:rPr lang="lv-LV" sz="2400" dirty="0">
                          <a:solidFill>
                            <a:srgbClr val="7030A0"/>
                          </a:solidFill>
                        </a:rPr>
                        <a:t>87,0</a:t>
                      </a:r>
                    </a:p>
                  </a:txBody>
                  <a:tcPr marL="91442" marR="91442" marT="45717" marB="45717"/>
                </a:tc>
                <a:tc>
                  <a:txBody>
                    <a:bodyPr/>
                    <a:lstStyle/>
                    <a:p>
                      <a:r>
                        <a:rPr lang="lv-LV" sz="2400" dirty="0">
                          <a:solidFill>
                            <a:srgbClr val="7030A0"/>
                          </a:solidFill>
                        </a:rPr>
                        <a:t>87,0</a:t>
                      </a:r>
                    </a:p>
                  </a:txBody>
                  <a:tcPr marL="91442" marR="91442" marT="45717" marB="45717"/>
                </a:tc>
                <a:extLst>
                  <a:ext uri="{0D108BD9-81ED-4DB2-BD59-A6C34878D82A}">
                    <a16:rowId xmlns:a16="http://schemas.microsoft.com/office/drawing/2014/main" val="10007"/>
                  </a:ext>
                </a:extLst>
              </a:tr>
            </a:tbl>
          </a:graphicData>
        </a:graphic>
      </p:graphicFrame>
      <p:sp>
        <p:nvSpPr>
          <p:cNvPr id="25642" name="Slide Number Placeholder 3">
            <a:extLst>
              <a:ext uri="{FF2B5EF4-FFF2-40B4-BE49-F238E27FC236}">
                <a16:creationId xmlns:a16="http://schemas.microsoft.com/office/drawing/2014/main" id="{69CF06A8-BFD4-46FA-A54D-515ABBADDF47}"/>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7</a:t>
            </a:fld>
            <a:endParaRPr lang="en-US" altLang="lv-LV" sz="1200">
              <a:solidFill>
                <a:srgbClr val="898989"/>
              </a:solidFill>
            </a:endParaRPr>
          </a:p>
        </p:txBody>
      </p:sp>
    </p:spTree>
    <p:extLst>
      <p:ext uri="{BB962C8B-B14F-4D97-AF65-F5344CB8AC3E}">
        <p14:creationId xmlns:p14="http://schemas.microsoft.com/office/powerpoint/2010/main" val="3039439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53547-4EA5-4081-A42D-9AA520C0A194}"/>
              </a:ext>
            </a:extLst>
          </p:cNvPr>
          <p:cNvSpPr>
            <a:spLocks noGrp="1"/>
          </p:cNvSpPr>
          <p:nvPr>
            <p:ph idx="1"/>
          </p:nvPr>
        </p:nvSpPr>
        <p:spPr/>
        <p:txBody>
          <a:bodyPr/>
          <a:lstStyle/>
          <a:p>
            <a:endParaRPr lang="lv-LV"/>
          </a:p>
        </p:txBody>
      </p:sp>
      <p:sp>
        <p:nvSpPr>
          <p:cNvPr id="3" name="Title 2">
            <a:extLst>
              <a:ext uri="{FF2B5EF4-FFF2-40B4-BE49-F238E27FC236}">
                <a16:creationId xmlns:a16="http://schemas.microsoft.com/office/drawing/2014/main" id="{C39F4720-B91E-4052-AE97-7AEEE9A75C6F}"/>
              </a:ext>
            </a:extLst>
          </p:cNvPr>
          <p:cNvSpPr>
            <a:spLocks noGrp="1"/>
          </p:cNvSpPr>
          <p:nvPr>
            <p:ph type="title"/>
          </p:nvPr>
        </p:nvSpPr>
        <p:spPr/>
        <p:txBody>
          <a:bodyPr/>
          <a:lstStyle/>
          <a:p>
            <a:r>
              <a:rPr lang="lv-LV" dirty="0"/>
              <a:t>Metāla nogurums - riski</a:t>
            </a:r>
          </a:p>
        </p:txBody>
      </p:sp>
    </p:spTree>
    <p:extLst>
      <p:ext uri="{BB962C8B-B14F-4D97-AF65-F5344CB8AC3E}">
        <p14:creationId xmlns:p14="http://schemas.microsoft.com/office/powerpoint/2010/main" val="3703849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2A06C-F195-4F6C-8344-4E0B1996856F}"/>
              </a:ext>
            </a:extLst>
          </p:cNvPr>
          <p:cNvSpPr>
            <a:spLocks noGrp="1"/>
          </p:cNvSpPr>
          <p:nvPr>
            <p:ph idx="1"/>
          </p:nvPr>
        </p:nvSpPr>
        <p:spPr/>
        <p:txBody>
          <a:bodyPr/>
          <a:lstStyle/>
          <a:p>
            <a:r>
              <a:rPr lang="lv-LV" dirty="0"/>
              <a:t>Ugunsdrošība</a:t>
            </a:r>
          </a:p>
          <a:p>
            <a:pPr marL="0" indent="0">
              <a:buNone/>
            </a:pPr>
            <a:endParaRPr lang="lv-LV" dirty="0"/>
          </a:p>
        </p:txBody>
      </p:sp>
      <p:sp>
        <p:nvSpPr>
          <p:cNvPr id="3" name="Title 2">
            <a:extLst>
              <a:ext uri="{FF2B5EF4-FFF2-40B4-BE49-F238E27FC236}">
                <a16:creationId xmlns:a16="http://schemas.microsoft.com/office/drawing/2014/main" id="{FD8D3660-F4B9-479B-85B9-07AF224E2409}"/>
              </a:ext>
            </a:extLst>
          </p:cNvPr>
          <p:cNvSpPr>
            <a:spLocks noGrp="1"/>
          </p:cNvSpPr>
          <p:nvPr>
            <p:ph type="title"/>
          </p:nvPr>
        </p:nvSpPr>
        <p:spPr/>
        <p:txBody>
          <a:bodyPr/>
          <a:lstStyle/>
          <a:p>
            <a:r>
              <a:rPr lang="lv-LV" dirty="0"/>
              <a:t>Par ko neaizdomājamies</a:t>
            </a:r>
          </a:p>
        </p:txBody>
      </p:sp>
    </p:spTree>
    <p:extLst>
      <p:ext uri="{BB962C8B-B14F-4D97-AF65-F5344CB8AC3E}">
        <p14:creationId xmlns:p14="http://schemas.microsoft.com/office/powerpoint/2010/main" val="3787077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2">
            <a:extLst>
              <a:ext uri="{FF2B5EF4-FFF2-40B4-BE49-F238E27FC236}">
                <a16:creationId xmlns:a16="http://schemas.microsoft.com/office/drawing/2014/main" id="{383B631E-EF86-4830-8681-FB749BF1CBEE}"/>
              </a:ext>
            </a:extLst>
          </p:cNvPr>
          <p:cNvSpPr>
            <a:spLocks noGrp="1"/>
          </p:cNvSpPr>
          <p:nvPr>
            <p:ph type="title"/>
          </p:nvPr>
        </p:nvSpPr>
        <p:spPr/>
        <p:txBody>
          <a:bodyPr/>
          <a:lstStyle/>
          <a:p>
            <a:r>
              <a:rPr lang="lv-LV" sz="4400"/>
              <a:t>Preventīvie pasākumi</a:t>
            </a:r>
            <a:endParaRPr lang="lv-LV" sz="4400" dirty="0"/>
          </a:p>
        </p:txBody>
      </p:sp>
    </p:spTree>
    <p:extLst>
      <p:ext uri="{BB962C8B-B14F-4D97-AF65-F5344CB8AC3E}">
        <p14:creationId xmlns:p14="http://schemas.microsoft.com/office/powerpoint/2010/main" val="882667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332C71-1C98-4D75-81A1-F0133BAB241A}"/>
              </a:ext>
            </a:extLst>
          </p:cNvPr>
          <p:cNvSpPr>
            <a:spLocks noGrp="1"/>
          </p:cNvSpPr>
          <p:nvPr>
            <p:ph idx="1"/>
          </p:nvPr>
        </p:nvSpPr>
        <p:spPr>
          <a:xfrm>
            <a:off x="864548" y="1071562"/>
            <a:ext cx="7786743" cy="4714875"/>
          </a:xfrm>
        </p:spPr>
        <p:txBody>
          <a:bodyPr/>
          <a:lstStyle/>
          <a:p>
            <a:r>
              <a:rPr lang="lv-LV" sz="2400" dirty="0"/>
              <a:t>Ievadinstruktāža;</a:t>
            </a:r>
          </a:p>
          <a:p>
            <a:r>
              <a:rPr lang="lv-LV" sz="2400" dirty="0"/>
              <a:t>Instruktāža darbā vietā;</a:t>
            </a:r>
          </a:p>
          <a:p>
            <a:r>
              <a:rPr lang="lv-LV" sz="2400" dirty="0"/>
              <a:t>Atkārtotā instruktāža;</a:t>
            </a:r>
          </a:p>
          <a:p>
            <a:r>
              <a:rPr lang="lv-LV" sz="2400" dirty="0"/>
              <a:t>Apmācība ar darba aprīkojumu;</a:t>
            </a:r>
          </a:p>
          <a:p>
            <a:r>
              <a:rPr lang="lv-LV" sz="2400" dirty="0"/>
              <a:t>Darba metodes;</a:t>
            </a:r>
          </a:p>
          <a:p>
            <a:r>
              <a:rPr lang="lv-LV" sz="2400" dirty="0"/>
              <a:t>Kvalifikācija;</a:t>
            </a:r>
          </a:p>
          <a:p>
            <a:r>
              <a:rPr lang="lv-LV" sz="2400" dirty="0"/>
              <a:t>Pirmā palīdzība.</a:t>
            </a:r>
          </a:p>
        </p:txBody>
      </p:sp>
      <p:sp>
        <p:nvSpPr>
          <p:cNvPr id="3" name="Title 2">
            <a:extLst>
              <a:ext uri="{FF2B5EF4-FFF2-40B4-BE49-F238E27FC236}">
                <a16:creationId xmlns:a16="http://schemas.microsoft.com/office/drawing/2014/main" id="{A4EF14C9-FC1E-42F7-90AE-6B92F2DA0785}"/>
              </a:ext>
            </a:extLst>
          </p:cNvPr>
          <p:cNvSpPr>
            <a:spLocks noGrp="1"/>
          </p:cNvSpPr>
          <p:nvPr>
            <p:ph type="title"/>
          </p:nvPr>
        </p:nvSpPr>
        <p:spPr>
          <a:xfrm>
            <a:off x="891458" y="28419"/>
            <a:ext cx="7786743" cy="1071562"/>
          </a:xfrm>
        </p:spPr>
        <p:txBody>
          <a:bodyPr/>
          <a:lstStyle/>
          <a:p>
            <a:r>
              <a:rPr lang="lv-LV" dirty="0"/>
              <a:t>Apmācība</a:t>
            </a:r>
          </a:p>
        </p:txBody>
      </p:sp>
    </p:spTree>
    <p:extLst>
      <p:ext uri="{BB962C8B-B14F-4D97-AF65-F5344CB8AC3E}">
        <p14:creationId xmlns:p14="http://schemas.microsoft.com/office/powerpoint/2010/main" val="579173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D10CC-1997-4B91-854C-C8E26A1E1310}"/>
              </a:ext>
            </a:extLst>
          </p:cNvPr>
          <p:cNvSpPr>
            <a:spLocks noGrp="1"/>
          </p:cNvSpPr>
          <p:nvPr>
            <p:ph idx="1"/>
          </p:nvPr>
        </p:nvSpPr>
        <p:spPr/>
        <p:txBody>
          <a:bodyPr/>
          <a:lstStyle/>
          <a:p>
            <a:r>
              <a:rPr lang="lv-LV" dirty="0"/>
              <a:t>Strada vesels risku novērtēšana</a:t>
            </a:r>
          </a:p>
        </p:txBody>
      </p:sp>
      <p:sp>
        <p:nvSpPr>
          <p:cNvPr id="3" name="Title 2">
            <a:extLst>
              <a:ext uri="{FF2B5EF4-FFF2-40B4-BE49-F238E27FC236}">
                <a16:creationId xmlns:a16="http://schemas.microsoft.com/office/drawing/2014/main" id="{95C7A451-9040-4627-9F52-8FFD45D0A046}"/>
              </a:ext>
            </a:extLst>
          </p:cNvPr>
          <p:cNvSpPr>
            <a:spLocks noGrp="1"/>
          </p:cNvSpPr>
          <p:nvPr>
            <p:ph type="title"/>
          </p:nvPr>
        </p:nvSpPr>
        <p:spPr/>
        <p:txBody>
          <a:bodyPr/>
          <a:lstStyle/>
          <a:p>
            <a:r>
              <a:rPr lang="lv-LV" dirty="0"/>
              <a:t>Preventīvi</a:t>
            </a:r>
          </a:p>
        </p:txBody>
      </p:sp>
    </p:spTree>
    <p:extLst>
      <p:ext uri="{BB962C8B-B14F-4D97-AF65-F5344CB8AC3E}">
        <p14:creationId xmlns:p14="http://schemas.microsoft.com/office/powerpoint/2010/main" val="3620677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0191BB-3731-4DC7-A80B-12E0AB647A4E}"/>
              </a:ext>
            </a:extLst>
          </p:cNvPr>
          <p:cNvSpPr>
            <a:spLocks noGrp="1"/>
          </p:cNvSpPr>
          <p:nvPr>
            <p:ph idx="1"/>
          </p:nvPr>
        </p:nvSpPr>
        <p:spPr/>
        <p:txBody>
          <a:bodyPr/>
          <a:lstStyle/>
          <a:p>
            <a:endParaRPr lang="lv-LV"/>
          </a:p>
        </p:txBody>
      </p:sp>
      <p:sp>
        <p:nvSpPr>
          <p:cNvPr id="3" name="Title 2">
            <a:extLst>
              <a:ext uri="{FF2B5EF4-FFF2-40B4-BE49-F238E27FC236}">
                <a16:creationId xmlns:a16="http://schemas.microsoft.com/office/drawing/2014/main" id="{D03CDBD8-CD73-49C6-B992-4F9936E00582}"/>
              </a:ext>
            </a:extLst>
          </p:cNvPr>
          <p:cNvSpPr>
            <a:spLocks noGrp="1"/>
          </p:cNvSpPr>
          <p:nvPr>
            <p:ph type="title"/>
          </p:nvPr>
        </p:nvSpPr>
        <p:spPr/>
        <p:txBody>
          <a:bodyPr/>
          <a:lstStyle/>
          <a:p>
            <a:r>
              <a:rPr lang="lv-LV" dirty="0"/>
              <a:t>Procesu izprašana kas, kur un kāpēc!</a:t>
            </a:r>
          </a:p>
        </p:txBody>
      </p:sp>
    </p:spTree>
    <p:extLst>
      <p:ext uri="{BB962C8B-B14F-4D97-AF65-F5344CB8AC3E}">
        <p14:creationId xmlns:p14="http://schemas.microsoft.com/office/powerpoint/2010/main" val="2281450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383F8ED-68F2-4EE0-B944-D19075D41DCE}"/>
              </a:ext>
            </a:extLst>
          </p:cNvPr>
          <p:cNvSpPr>
            <a:spLocks noGrp="1"/>
          </p:cNvSpPr>
          <p:nvPr>
            <p:ph type="title"/>
          </p:nvPr>
        </p:nvSpPr>
        <p:spPr/>
        <p:txBody>
          <a:bodyPr/>
          <a:lstStyle/>
          <a:p>
            <a:r>
              <a:rPr lang="lv-LV" altLang="lv-LV" dirty="0"/>
              <a:t>Cik daudzpusīga </a:t>
            </a:r>
            <a:r>
              <a:rPr lang="en-GB" altLang="lv-LV" dirty="0" err="1"/>
              <a:t>metālapstrād</a:t>
            </a:r>
            <a:r>
              <a:rPr lang="lv-LV" altLang="lv-LV" dirty="0"/>
              <a:t>e</a:t>
            </a:r>
            <a:endParaRPr lang="en-GB" altLang="lv-LV" dirty="0"/>
          </a:p>
        </p:txBody>
      </p:sp>
      <p:sp>
        <p:nvSpPr>
          <p:cNvPr id="72707" name="Content Placeholder 2">
            <a:extLst>
              <a:ext uri="{FF2B5EF4-FFF2-40B4-BE49-F238E27FC236}">
                <a16:creationId xmlns:a16="http://schemas.microsoft.com/office/drawing/2014/main" id="{1D2F8AE4-A95F-4412-A551-DB798904DD52}"/>
              </a:ext>
            </a:extLst>
          </p:cNvPr>
          <p:cNvSpPr>
            <a:spLocks noGrp="1"/>
          </p:cNvSpPr>
          <p:nvPr>
            <p:ph idx="1"/>
          </p:nvPr>
        </p:nvSpPr>
        <p:spPr/>
        <p:txBody>
          <a:bodyPr/>
          <a:lstStyle/>
          <a:p>
            <a:pPr marL="0" indent="0">
              <a:buNone/>
            </a:pPr>
            <a:r>
              <a:rPr lang="lv-LV" altLang="lv-LV" dirty="0"/>
              <a:t>Metāla un/vai metāla virsmu apstrādāšana</a:t>
            </a:r>
          </a:p>
          <a:p>
            <a:pPr marL="533400" lvl="1" indent="0">
              <a:buNone/>
            </a:pPr>
            <a:r>
              <a:rPr lang="lv-LV" altLang="lv-LV" dirty="0"/>
              <a:t>- Frēzēšana</a:t>
            </a:r>
          </a:p>
          <a:p>
            <a:pPr marL="533400" lvl="1" indent="0">
              <a:buNone/>
            </a:pPr>
            <a:r>
              <a:rPr lang="lv-LV" altLang="lv-LV" dirty="0"/>
              <a:t>- Virpošana</a:t>
            </a:r>
          </a:p>
          <a:p>
            <a:pPr marL="533400" lvl="1" indent="0">
              <a:buNone/>
            </a:pPr>
            <a:r>
              <a:rPr lang="lv-LV" altLang="lv-LV" dirty="0"/>
              <a:t>- Slīpēšana</a:t>
            </a:r>
          </a:p>
          <a:p>
            <a:pPr marL="0" indent="0">
              <a:buNone/>
            </a:pPr>
            <a:r>
              <a:rPr lang="lv-LV" altLang="lv-LV" dirty="0"/>
              <a:t>Kalšana, štancēšana, presēšana u.c.</a:t>
            </a:r>
            <a:endParaRPr lang="en-GB" altLang="lv-LV"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a:extLst>
              <a:ext uri="{FF2B5EF4-FFF2-40B4-BE49-F238E27FC236}">
                <a16:creationId xmlns:a16="http://schemas.microsoft.com/office/drawing/2014/main" id="{4EF9B054-CBF5-4DB0-AAC5-7BB2DC1C0AE3}"/>
              </a:ext>
            </a:extLst>
          </p:cNvPr>
          <p:cNvSpPr>
            <a:spLocks noGrp="1"/>
          </p:cNvSpPr>
          <p:nvPr>
            <p:ph idx="1"/>
          </p:nvPr>
        </p:nvSpPr>
        <p:spPr>
          <a:xfrm>
            <a:off x="685800" y="548680"/>
            <a:ext cx="8001000" cy="5577483"/>
          </a:xfrm>
        </p:spPr>
        <p:txBody>
          <a:bodyPr/>
          <a:lstStyle/>
          <a:p>
            <a:pPr marL="0" indent="0">
              <a:buFont typeface="Arial" panose="020B0604020202020204" pitchFamily="34" charset="0"/>
              <a:buNone/>
            </a:pPr>
            <a:r>
              <a:rPr lang="lv-LV" altLang="en-US" b="1" dirty="0">
                <a:solidFill>
                  <a:srgbClr val="F3740B"/>
                </a:solidFill>
              </a:rPr>
              <a:t>Metāla griešana</a:t>
            </a:r>
          </a:p>
          <a:p>
            <a:pPr marL="0" indent="0">
              <a:buFont typeface="Arial" panose="020B0604020202020204" pitchFamily="34" charset="0"/>
              <a:buNone/>
            </a:pPr>
            <a:endParaRPr lang="lv-LV" altLang="en-US" b="1" dirty="0">
              <a:solidFill>
                <a:srgbClr val="006600"/>
              </a:solidFill>
            </a:endParaRPr>
          </a:p>
          <a:p>
            <a:pPr marL="0" indent="0">
              <a:buFont typeface="Arial" panose="020B0604020202020204" pitchFamily="34" charset="0"/>
              <a:buNone/>
            </a:pPr>
            <a:r>
              <a:rPr lang="lv-LV" altLang="en-US" dirty="0"/>
              <a:t>Materiālus var sagriezt dažādos veidos:</a:t>
            </a:r>
          </a:p>
          <a:p>
            <a:pPr marL="0" indent="0">
              <a:buNone/>
            </a:pPr>
            <a:r>
              <a:rPr lang="lv-LV" altLang="en-US" dirty="0"/>
              <a:t>- mehāniskas griešanas metodes (zāģēšana, griešana ar šķērēm u.c.)</a:t>
            </a:r>
          </a:p>
          <a:p>
            <a:pPr marL="0" indent="0">
              <a:buFont typeface="Arial" panose="020B0604020202020204" pitchFamily="34" charset="0"/>
              <a:buNone/>
            </a:pPr>
            <a:r>
              <a:rPr lang="lv-LV" altLang="en-US" dirty="0"/>
              <a:t>- termiska metālu griešana ar deggāzes/skābekļa liesmu, plazmu un lāzeru</a:t>
            </a:r>
          </a:p>
          <a:p>
            <a:pPr marL="0" indent="0"/>
            <a:endParaRPr lang="en-US"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36544F77-910D-43DA-B79B-78BC4724810D}"/>
              </a:ext>
            </a:extLst>
          </p:cNvPr>
          <p:cNvSpPr>
            <a:spLocks noGrp="1"/>
          </p:cNvSpPr>
          <p:nvPr>
            <p:ph type="title"/>
          </p:nvPr>
        </p:nvSpPr>
        <p:spPr>
          <a:xfrm>
            <a:off x="457200" y="274638"/>
            <a:ext cx="8229600" cy="1020762"/>
          </a:xfrm>
        </p:spPr>
        <p:txBody>
          <a:bodyPr/>
          <a:lstStyle/>
          <a:p>
            <a:pPr algn="l"/>
            <a:r>
              <a:rPr lang="lv-LV" altLang="en-US"/>
              <a:t>Mehāniskā griešana</a:t>
            </a:r>
            <a:endParaRPr lang="en-GB" altLang="en-US"/>
          </a:p>
        </p:txBody>
      </p:sp>
      <p:sp>
        <p:nvSpPr>
          <p:cNvPr id="77827" name="Content Placeholder 2">
            <a:extLst>
              <a:ext uri="{FF2B5EF4-FFF2-40B4-BE49-F238E27FC236}">
                <a16:creationId xmlns:a16="http://schemas.microsoft.com/office/drawing/2014/main" id="{F786FF0F-81C8-4870-882C-8E65F7E78505}"/>
              </a:ext>
            </a:extLst>
          </p:cNvPr>
          <p:cNvSpPr>
            <a:spLocks noGrp="1"/>
          </p:cNvSpPr>
          <p:nvPr>
            <p:ph idx="1"/>
          </p:nvPr>
        </p:nvSpPr>
        <p:spPr>
          <a:xfrm>
            <a:off x="533400" y="1447800"/>
            <a:ext cx="8153400" cy="4678363"/>
          </a:xfrm>
        </p:spPr>
        <p:txBody>
          <a:bodyPr/>
          <a:lstStyle/>
          <a:p>
            <a:pPr marL="0" indent="0">
              <a:buNone/>
            </a:pPr>
            <a:r>
              <a:rPr lang="en-US" altLang="en-US" sz="3600" dirty="0" err="1"/>
              <a:t>mehāniskas</a:t>
            </a:r>
            <a:r>
              <a:rPr lang="en-US" altLang="en-US" sz="3600" dirty="0"/>
              <a:t> </a:t>
            </a:r>
            <a:r>
              <a:rPr lang="en-US" altLang="en-US" sz="3600" dirty="0" err="1"/>
              <a:t>griešanas</a:t>
            </a:r>
            <a:r>
              <a:rPr lang="en-US" altLang="en-US" sz="3600" dirty="0"/>
              <a:t> </a:t>
            </a:r>
            <a:r>
              <a:rPr lang="en-US" altLang="en-US" sz="3600" dirty="0" err="1"/>
              <a:t>metodes</a:t>
            </a:r>
            <a:r>
              <a:rPr lang="lv-LV" altLang="en-US" sz="3600" dirty="0"/>
              <a:t>:</a:t>
            </a:r>
          </a:p>
          <a:p>
            <a:pPr marL="533400" lvl="1" indent="0">
              <a:buNone/>
            </a:pPr>
            <a:r>
              <a:rPr lang="lv-LV" altLang="en-US" sz="3200" dirty="0"/>
              <a:t>- </a:t>
            </a:r>
            <a:r>
              <a:rPr lang="en-US" altLang="en-US" sz="3200" dirty="0" err="1"/>
              <a:t>zāģēšana</a:t>
            </a:r>
            <a:r>
              <a:rPr lang="en-US" altLang="en-US" sz="3200" dirty="0"/>
              <a:t>, </a:t>
            </a:r>
            <a:endParaRPr lang="lv-LV" altLang="en-US" sz="3200" dirty="0"/>
          </a:p>
          <a:p>
            <a:pPr marL="533400" lvl="1" indent="0">
              <a:buNone/>
            </a:pPr>
            <a:r>
              <a:rPr lang="lv-LV" altLang="en-US" sz="3200" dirty="0"/>
              <a:t>- </a:t>
            </a:r>
            <a:r>
              <a:rPr lang="en-US" altLang="en-US" sz="3200" dirty="0" err="1"/>
              <a:t>griešana</a:t>
            </a:r>
            <a:r>
              <a:rPr lang="en-US" altLang="en-US" sz="3200" dirty="0"/>
              <a:t> </a:t>
            </a:r>
            <a:r>
              <a:rPr lang="en-US" altLang="en-US" sz="3200" dirty="0" err="1"/>
              <a:t>ar</a:t>
            </a:r>
            <a:r>
              <a:rPr lang="en-US" altLang="en-US" sz="3200" dirty="0"/>
              <a:t> </a:t>
            </a:r>
            <a:r>
              <a:rPr lang="en-US" altLang="en-US" sz="3200" dirty="0" err="1"/>
              <a:t>šķērēm</a:t>
            </a:r>
            <a:r>
              <a:rPr lang="lv-LV" altLang="en-US" sz="3200" dirty="0"/>
              <a:t>/giljotīnām</a:t>
            </a:r>
          </a:p>
          <a:p>
            <a:pPr marL="533400" lvl="1" indent="0">
              <a:buNone/>
            </a:pPr>
            <a:r>
              <a:rPr lang="lv-LV" altLang="en-US" sz="3200" dirty="0"/>
              <a:t>- Griešana ar abrazīvām ripām (</a:t>
            </a:r>
            <a:r>
              <a:rPr lang="lv-LV" altLang="en-US" sz="3200" dirty="0" err="1"/>
              <a:t>flex</a:t>
            </a:r>
            <a:r>
              <a:rPr lang="lv-LV" altLang="en-US" sz="3200" dirty="0"/>
              <a:t>)</a:t>
            </a:r>
          </a:p>
          <a:p>
            <a:endParaRPr lang="en-US" altLang="en-US" dirty="0"/>
          </a:p>
          <a:p>
            <a:endParaRPr lang="en-GB"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9110FB74-1EA5-457D-8982-286F023854FE}"/>
              </a:ext>
            </a:extLst>
          </p:cNvPr>
          <p:cNvSpPr>
            <a:spLocks noGrp="1"/>
          </p:cNvSpPr>
          <p:nvPr>
            <p:ph type="title"/>
          </p:nvPr>
        </p:nvSpPr>
        <p:spPr/>
        <p:txBody>
          <a:bodyPr/>
          <a:lstStyle/>
          <a:p>
            <a:r>
              <a:rPr lang="lv-LV" altLang="lv-LV"/>
              <a:t>Griešana ar ripu</a:t>
            </a:r>
            <a:endParaRPr lang="en-GB" altLang="lv-LV"/>
          </a:p>
        </p:txBody>
      </p:sp>
      <p:sp>
        <p:nvSpPr>
          <p:cNvPr id="78851" name="Content Placeholder 2">
            <a:extLst>
              <a:ext uri="{FF2B5EF4-FFF2-40B4-BE49-F238E27FC236}">
                <a16:creationId xmlns:a16="http://schemas.microsoft.com/office/drawing/2014/main" id="{6970F0B3-9B30-4E6A-A54D-E8F58FFEF533}"/>
              </a:ext>
            </a:extLst>
          </p:cNvPr>
          <p:cNvSpPr>
            <a:spLocks noGrp="1"/>
          </p:cNvSpPr>
          <p:nvPr>
            <p:ph idx="1"/>
          </p:nvPr>
        </p:nvSpPr>
        <p:spPr/>
        <p:txBody>
          <a:bodyPr/>
          <a:lstStyle/>
          <a:p>
            <a:r>
              <a:rPr lang="lv-LV" altLang="lv-LV"/>
              <a:t>Flekši…</a:t>
            </a:r>
            <a:endParaRPr lang="en-GB" altLang="lv-LV"/>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78DB90A-0B8C-442E-8813-2F56F8AD315F}"/>
              </a:ext>
            </a:extLst>
          </p:cNvPr>
          <p:cNvSpPr>
            <a:spLocks noGrp="1"/>
          </p:cNvSpPr>
          <p:nvPr>
            <p:ph type="title"/>
          </p:nvPr>
        </p:nvSpPr>
        <p:spPr/>
        <p:txBody>
          <a:bodyPr/>
          <a:lstStyle/>
          <a:p>
            <a:pPr eaLnBrk="1" hangingPunct="1"/>
            <a:r>
              <a:rPr lang="lv-LV" altLang="lv-LV"/>
              <a:t>Virpošanas darbi</a:t>
            </a:r>
          </a:p>
        </p:txBody>
      </p:sp>
      <p:graphicFrame>
        <p:nvGraphicFramePr>
          <p:cNvPr id="5" name="Content Placeholder 4">
            <a:extLst>
              <a:ext uri="{FF2B5EF4-FFF2-40B4-BE49-F238E27FC236}">
                <a16:creationId xmlns:a16="http://schemas.microsoft.com/office/drawing/2014/main" id="{A401EE4B-48E2-48C8-A761-7EF8ACE9943F}"/>
              </a:ext>
            </a:extLst>
          </p:cNvPr>
          <p:cNvGraphicFramePr>
            <a:graphicFrameLocks noGrp="1"/>
          </p:cNvGraphicFramePr>
          <p:nvPr>
            <p:ph idx="1"/>
          </p:nvPr>
        </p:nvGraphicFramePr>
        <p:xfrm>
          <a:off x="250825" y="1341438"/>
          <a:ext cx="4244974" cy="3449635"/>
        </p:xfrm>
        <a:graphic>
          <a:graphicData uri="http://schemas.openxmlformats.org/drawingml/2006/table">
            <a:tbl>
              <a:tblPr firstRow="1" bandRow="1">
                <a:tableStyleId>{5C22544A-7EE6-4342-B048-85BDC9FD1C3A}</a:tableStyleId>
              </a:tblPr>
              <a:tblGrid>
                <a:gridCol w="1620808">
                  <a:extLst>
                    <a:ext uri="{9D8B030D-6E8A-4147-A177-3AD203B41FA5}">
                      <a16:colId xmlns:a16="http://schemas.microsoft.com/office/drawing/2014/main" val="20000"/>
                    </a:ext>
                  </a:extLst>
                </a:gridCol>
                <a:gridCol w="1234902">
                  <a:extLst>
                    <a:ext uri="{9D8B030D-6E8A-4147-A177-3AD203B41FA5}">
                      <a16:colId xmlns:a16="http://schemas.microsoft.com/office/drawing/2014/main" val="20001"/>
                    </a:ext>
                  </a:extLst>
                </a:gridCol>
                <a:gridCol w="1389264">
                  <a:extLst>
                    <a:ext uri="{9D8B030D-6E8A-4147-A177-3AD203B41FA5}">
                      <a16:colId xmlns:a16="http://schemas.microsoft.com/office/drawing/2014/main" val="20002"/>
                    </a:ext>
                  </a:extLst>
                </a:gridCol>
              </a:tblGrid>
              <a:tr h="370777">
                <a:tc rowSpan="2">
                  <a:txBody>
                    <a:bodyPr/>
                    <a:lstStyle/>
                    <a:p>
                      <a:endParaRPr lang="lv-LV" sz="2000" dirty="0"/>
                    </a:p>
                  </a:txBody>
                  <a:tcPr marL="91455" marR="91455" marT="45712" marB="45712"/>
                </a:tc>
                <a:tc gridSpan="2">
                  <a:txBody>
                    <a:bodyPr/>
                    <a:lstStyle/>
                    <a:p>
                      <a:r>
                        <a:rPr lang="lv-LV" sz="1800" dirty="0"/>
                        <a:t>Troksnis,</a:t>
                      </a:r>
                      <a:r>
                        <a:rPr lang="lv-LV" sz="1800" baseline="0" dirty="0"/>
                        <a:t> dB (A)</a:t>
                      </a:r>
                      <a:endParaRPr lang="lv-LV" sz="1800" dirty="0"/>
                    </a:p>
                  </a:txBody>
                  <a:tcPr marL="91455" marR="91455" marT="45712" marB="45712"/>
                </a:tc>
                <a:tc hMerge="1">
                  <a:txBody>
                    <a:bodyPr/>
                    <a:lstStyle/>
                    <a:p>
                      <a:endParaRPr lang="lv-LV" dirty="0"/>
                    </a:p>
                  </a:txBody>
                  <a:tcPr/>
                </a:tc>
                <a:extLst>
                  <a:ext uri="{0D108BD9-81ED-4DB2-BD59-A6C34878D82A}">
                    <a16:rowId xmlns:a16="http://schemas.microsoft.com/office/drawing/2014/main" val="10000"/>
                  </a:ext>
                </a:extLst>
              </a:tr>
              <a:tr h="396285">
                <a:tc vMerge="1">
                  <a:txBody>
                    <a:bodyPr/>
                    <a:lstStyle/>
                    <a:p>
                      <a:endParaRPr lang="lv-LV" dirty="0"/>
                    </a:p>
                  </a:txBody>
                  <a:tcPr/>
                </a:tc>
                <a:tc>
                  <a:txBody>
                    <a:bodyPr/>
                    <a:lstStyle/>
                    <a:p>
                      <a:r>
                        <a:rPr lang="lv-LV" sz="2000" dirty="0" err="1"/>
                        <a:t>Laeq</a:t>
                      </a:r>
                      <a:r>
                        <a:rPr lang="lv-LV" sz="2000" dirty="0"/>
                        <a:t> T</a:t>
                      </a:r>
                    </a:p>
                  </a:txBody>
                  <a:tcPr marL="91455" marR="91455" marT="45712" marB="45712"/>
                </a:tc>
                <a:tc>
                  <a:txBody>
                    <a:bodyPr/>
                    <a:lstStyle/>
                    <a:p>
                      <a:r>
                        <a:rPr lang="lv-LV" sz="2000" dirty="0" err="1"/>
                        <a:t>Lex</a:t>
                      </a:r>
                      <a:r>
                        <a:rPr lang="lv-LV" sz="2000" dirty="0"/>
                        <a:t>, 8h</a:t>
                      </a:r>
                    </a:p>
                  </a:txBody>
                  <a:tcPr marL="91455" marR="91455" marT="45712" marB="45712"/>
                </a:tc>
                <a:extLst>
                  <a:ext uri="{0D108BD9-81ED-4DB2-BD59-A6C34878D82A}">
                    <a16:rowId xmlns:a16="http://schemas.microsoft.com/office/drawing/2014/main" val="10001"/>
                  </a:ext>
                </a:extLst>
              </a:tr>
              <a:tr h="7011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2000" dirty="0"/>
                        <a:t>Mērījumu</a:t>
                      </a:r>
                      <a:r>
                        <a:rPr lang="lv-LV" sz="2000" baseline="0" dirty="0"/>
                        <a:t> skaits</a:t>
                      </a:r>
                      <a:endParaRPr lang="lv-LV" sz="2000" dirty="0"/>
                    </a:p>
                  </a:txBody>
                  <a:tcPr marL="91455" marR="91455" marT="45712" marB="45712"/>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2000" dirty="0"/>
                        <a:t>n=52</a:t>
                      </a:r>
                    </a:p>
                    <a:p>
                      <a:pPr algn="ctr"/>
                      <a:endParaRPr lang="lv-LV" sz="2000" dirty="0"/>
                    </a:p>
                  </a:txBody>
                  <a:tcPr marL="91455" marR="91455" marT="45712" marB="45712"/>
                </a:tc>
                <a:tc hMerge="1">
                  <a:txBody>
                    <a:bodyPr/>
                    <a:lstStyle/>
                    <a:p>
                      <a:endParaRPr lang="lv-LV" dirty="0"/>
                    </a:p>
                  </a:txBody>
                  <a:tcPr/>
                </a:tc>
                <a:extLst>
                  <a:ext uri="{0D108BD9-81ED-4DB2-BD59-A6C34878D82A}">
                    <a16:rowId xmlns:a16="http://schemas.microsoft.com/office/drawing/2014/main" val="10002"/>
                  </a:ext>
                </a:extLst>
              </a:tr>
              <a:tr h="396285">
                <a:tc>
                  <a:txBody>
                    <a:bodyPr/>
                    <a:lstStyle/>
                    <a:p>
                      <a:r>
                        <a:rPr lang="lv-LV" sz="2000" dirty="0"/>
                        <a:t>Vid.</a:t>
                      </a:r>
                    </a:p>
                  </a:txBody>
                  <a:tcPr marL="91455" marR="91455" marT="45712" marB="45712"/>
                </a:tc>
                <a:tc>
                  <a:txBody>
                    <a:bodyPr/>
                    <a:lstStyle/>
                    <a:p>
                      <a:r>
                        <a:rPr lang="lv-LV" sz="2000" dirty="0"/>
                        <a:t>83,5</a:t>
                      </a:r>
                    </a:p>
                  </a:txBody>
                  <a:tcPr marL="91455" marR="91455" marT="45712" marB="45712"/>
                </a:tc>
                <a:tc>
                  <a:txBody>
                    <a:bodyPr/>
                    <a:lstStyle/>
                    <a:p>
                      <a:r>
                        <a:rPr lang="lv-LV" sz="2000" dirty="0"/>
                        <a:t>81,7</a:t>
                      </a:r>
                    </a:p>
                  </a:txBody>
                  <a:tcPr marL="91455" marR="91455" marT="45712" marB="45712"/>
                </a:tc>
                <a:extLst>
                  <a:ext uri="{0D108BD9-81ED-4DB2-BD59-A6C34878D82A}">
                    <a16:rowId xmlns:a16="http://schemas.microsoft.com/office/drawing/2014/main" val="10003"/>
                  </a:ext>
                </a:extLst>
              </a:tr>
              <a:tr h="396285">
                <a:tc>
                  <a:txBody>
                    <a:bodyPr/>
                    <a:lstStyle/>
                    <a:p>
                      <a:r>
                        <a:rPr lang="lv-LV" sz="2000" dirty="0" err="1"/>
                        <a:t>Median</a:t>
                      </a:r>
                      <a:endParaRPr lang="lv-LV" sz="2000" dirty="0"/>
                    </a:p>
                  </a:txBody>
                  <a:tcPr marL="91455" marR="91455" marT="45712" marB="45712"/>
                </a:tc>
                <a:tc>
                  <a:txBody>
                    <a:bodyPr/>
                    <a:lstStyle/>
                    <a:p>
                      <a:r>
                        <a:rPr lang="lv-LV" sz="2000" dirty="0"/>
                        <a:t>82,9</a:t>
                      </a:r>
                    </a:p>
                  </a:txBody>
                  <a:tcPr marL="91455" marR="91455" marT="45712" marB="45712"/>
                </a:tc>
                <a:tc>
                  <a:txBody>
                    <a:bodyPr/>
                    <a:lstStyle/>
                    <a:p>
                      <a:r>
                        <a:rPr lang="lv-LV" sz="2000" dirty="0"/>
                        <a:t>81,3</a:t>
                      </a:r>
                    </a:p>
                  </a:txBody>
                  <a:tcPr marL="91455" marR="91455" marT="45712" marB="45712"/>
                </a:tc>
                <a:extLst>
                  <a:ext uri="{0D108BD9-81ED-4DB2-BD59-A6C34878D82A}">
                    <a16:rowId xmlns:a16="http://schemas.microsoft.com/office/drawing/2014/main" val="10004"/>
                  </a:ext>
                </a:extLst>
              </a:tr>
              <a:tr h="396285">
                <a:tc>
                  <a:txBody>
                    <a:bodyPr/>
                    <a:lstStyle/>
                    <a:p>
                      <a:r>
                        <a:rPr lang="lv-LV" sz="2000" dirty="0"/>
                        <a:t>Min</a:t>
                      </a:r>
                    </a:p>
                  </a:txBody>
                  <a:tcPr marL="91455" marR="91455" marT="45712" marB="45712"/>
                </a:tc>
                <a:tc>
                  <a:txBody>
                    <a:bodyPr/>
                    <a:lstStyle/>
                    <a:p>
                      <a:r>
                        <a:rPr lang="lv-LV" sz="2000" dirty="0"/>
                        <a:t>76,0</a:t>
                      </a:r>
                    </a:p>
                  </a:txBody>
                  <a:tcPr marL="91455" marR="91455" marT="45712" marB="45712"/>
                </a:tc>
                <a:tc>
                  <a:txBody>
                    <a:bodyPr/>
                    <a:lstStyle/>
                    <a:p>
                      <a:r>
                        <a:rPr lang="lv-LV" sz="2000" dirty="0"/>
                        <a:t>69,6</a:t>
                      </a:r>
                    </a:p>
                  </a:txBody>
                  <a:tcPr marL="91455" marR="91455" marT="45712" marB="45712"/>
                </a:tc>
                <a:extLst>
                  <a:ext uri="{0D108BD9-81ED-4DB2-BD59-A6C34878D82A}">
                    <a16:rowId xmlns:a16="http://schemas.microsoft.com/office/drawing/2014/main" val="10005"/>
                  </a:ext>
                </a:extLst>
              </a:tr>
              <a:tr h="396285">
                <a:tc>
                  <a:txBody>
                    <a:bodyPr/>
                    <a:lstStyle/>
                    <a:p>
                      <a:r>
                        <a:rPr lang="lv-LV" sz="2000" dirty="0" err="1"/>
                        <a:t>Max</a:t>
                      </a:r>
                      <a:endParaRPr lang="lv-LV" sz="2000" dirty="0"/>
                    </a:p>
                  </a:txBody>
                  <a:tcPr marL="91455" marR="91455" marT="45712" marB="45712"/>
                </a:tc>
                <a:tc>
                  <a:txBody>
                    <a:bodyPr/>
                    <a:lstStyle/>
                    <a:p>
                      <a:r>
                        <a:rPr lang="lv-LV" sz="2000" dirty="0"/>
                        <a:t>92,6</a:t>
                      </a:r>
                    </a:p>
                  </a:txBody>
                  <a:tcPr marL="91455" marR="91455" marT="45712" marB="45712"/>
                </a:tc>
                <a:tc>
                  <a:txBody>
                    <a:bodyPr/>
                    <a:lstStyle/>
                    <a:p>
                      <a:r>
                        <a:rPr lang="lv-LV" sz="2000" dirty="0"/>
                        <a:t>92,0</a:t>
                      </a:r>
                    </a:p>
                  </a:txBody>
                  <a:tcPr marL="91455" marR="91455" marT="45712" marB="45712"/>
                </a:tc>
                <a:extLst>
                  <a:ext uri="{0D108BD9-81ED-4DB2-BD59-A6C34878D82A}">
                    <a16:rowId xmlns:a16="http://schemas.microsoft.com/office/drawing/2014/main" val="10006"/>
                  </a:ext>
                </a:extLst>
              </a:tr>
              <a:tr h="396285">
                <a:tc>
                  <a:txBody>
                    <a:bodyPr/>
                    <a:lstStyle/>
                    <a:p>
                      <a:r>
                        <a:rPr lang="lv-LV" sz="2000" dirty="0">
                          <a:solidFill>
                            <a:srgbClr val="7030A0"/>
                          </a:solidFill>
                        </a:rPr>
                        <a:t>AER</a:t>
                      </a:r>
                    </a:p>
                  </a:txBody>
                  <a:tcPr marL="91455" marR="91455" marT="45712" marB="45712"/>
                </a:tc>
                <a:tc>
                  <a:txBody>
                    <a:bodyPr/>
                    <a:lstStyle/>
                    <a:p>
                      <a:r>
                        <a:rPr lang="lv-LV" sz="2000" dirty="0">
                          <a:solidFill>
                            <a:srgbClr val="7030A0"/>
                          </a:solidFill>
                        </a:rPr>
                        <a:t>87,0</a:t>
                      </a:r>
                    </a:p>
                  </a:txBody>
                  <a:tcPr marL="91455" marR="91455" marT="45712" marB="45712"/>
                </a:tc>
                <a:tc>
                  <a:txBody>
                    <a:bodyPr/>
                    <a:lstStyle/>
                    <a:p>
                      <a:r>
                        <a:rPr lang="lv-LV" sz="2000" dirty="0">
                          <a:solidFill>
                            <a:srgbClr val="7030A0"/>
                          </a:solidFill>
                        </a:rPr>
                        <a:t>87,0</a:t>
                      </a:r>
                    </a:p>
                  </a:txBody>
                  <a:tcPr marL="91455" marR="91455" marT="45712" marB="45712"/>
                </a:tc>
                <a:extLst>
                  <a:ext uri="{0D108BD9-81ED-4DB2-BD59-A6C34878D82A}">
                    <a16:rowId xmlns:a16="http://schemas.microsoft.com/office/drawing/2014/main" val="10007"/>
                  </a:ext>
                </a:extLst>
              </a:tr>
            </a:tbl>
          </a:graphicData>
        </a:graphic>
      </p:graphicFrame>
      <p:sp>
        <p:nvSpPr>
          <p:cNvPr id="26666" name="Slide Number Placeholder 3">
            <a:extLst>
              <a:ext uri="{FF2B5EF4-FFF2-40B4-BE49-F238E27FC236}">
                <a16:creationId xmlns:a16="http://schemas.microsoft.com/office/drawing/2014/main" id="{BF740543-ED33-4D3D-BB05-B0A49B2D6FFC}"/>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8</a:t>
            </a:fld>
            <a:endParaRPr lang="en-US" altLang="lv-LV" sz="1200">
              <a:solidFill>
                <a:srgbClr val="898989"/>
              </a:solidFill>
            </a:endParaRPr>
          </a:p>
        </p:txBody>
      </p:sp>
    </p:spTree>
    <p:extLst>
      <p:ext uri="{BB962C8B-B14F-4D97-AF65-F5344CB8AC3E}">
        <p14:creationId xmlns:p14="http://schemas.microsoft.com/office/powerpoint/2010/main" val="13843639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E668EC1-C026-4FE1-921A-C898E461058D}"/>
              </a:ext>
            </a:extLst>
          </p:cNvPr>
          <p:cNvSpPr>
            <a:spLocks noGrp="1"/>
          </p:cNvSpPr>
          <p:nvPr>
            <p:ph type="title"/>
          </p:nvPr>
        </p:nvSpPr>
        <p:spPr/>
        <p:txBody>
          <a:bodyPr/>
          <a:lstStyle/>
          <a:p>
            <a:r>
              <a:rPr lang="en-US" altLang="en-US" dirty="0" err="1"/>
              <a:t>Termiskā</a:t>
            </a:r>
            <a:r>
              <a:rPr lang="en-US" altLang="en-US" dirty="0"/>
              <a:t> </a:t>
            </a:r>
            <a:r>
              <a:rPr lang="en-US" altLang="en-US" dirty="0" err="1"/>
              <a:t>metāla</a:t>
            </a:r>
            <a:r>
              <a:rPr lang="en-US" altLang="en-US" dirty="0"/>
              <a:t> </a:t>
            </a:r>
            <a:r>
              <a:rPr lang="en-US" altLang="en-US" dirty="0" err="1"/>
              <a:t>griešana</a:t>
            </a:r>
            <a:endParaRPr lang="en-US" altLang="en-US" dirty="0"/>
          </a:p>
        </p:txBody>
      </p:sp>
      <p:sp>
        <p:nvSpPr>
          <p:cNvPr id="80899" name="Content Placeholder 2">
            <a:extLst>
              <a:ext uri="{FF2B5EF4-FFF2-40B4-BE49-F238E27FC236}">
                <a16:creationId xmlns:a16="http://schemas.microsoft.com/office/drawing/2014/main" id="{A3417C8F-BC9A-460F-824E-598A5357EEC0}"/>
              </a:ext>
            </a:extLst>
          </p:cNvPr>
          <p:cNvSpPr>
            <a:spLocks noGrp="1"/>
          </p:cNvSpPr>
          <p:nvPr>
            <p:ph idx="1"/>
          </p:nvPr>
        </p:nvSpPr>
        <p:spPr>
          <a:xfrm>
            <a:off x="457200" y="1371600"/>
            <a:ext cx="8153400" cy="3929608"/>
          </a:xfrm>
        </p:spPr>
        <p:txBody>
          <a:bodyPr/>
          <a:lstStyle/>
          <a:p>
            <a:pPr>
              <a:buFontTx/>
              <a:buChar char="-"/>
            </a:pPr>
            <a:r>
              <a:rPr lang="en-US" altLang="en-US" dirty="0" err="1"/>
              <a:t>griešana</a:t>
            </a:r>
            <a:r>
              <a:rPr lang="en-US" altLang="en-US" dirty="0"/>
              <a:t>, </a:t>
            </a:r>
            <a:r>
              <a:rPr lang="en-US" altLang="en-US" dirty="0" err="1"/>
              <a:t>izmantojot</a:t>
            </a:r>
            <a:r>
              <a:rPr lang="en-US" altLang="en-US" dirty="0"/>
              <a:t> </a:t>
            </a:r>
            <a:r>
              <a:rPr lang="en-US" altLang="en-US" dirty="0" err="1"/>
              <a:t>metāla</a:t>
            </a:r>
            <a:r>
              <a:rPr lang="en-US" altLang="en-US" dirty="0"/>
              <a:t> </a:t>
            </a:r>
            <a:r>
              <a:rPr lang="en-US" altLang="en-US" dirty="0" err="1"/>
              <a:t>degšanu</a:t>
            </a:r>
            <a:r>
              <a:rPr lang="en-US" altLang="en-US" dirty="0"/>
              <a:t> (</a:t>
            </a:r>
            <a:r>
              <a:rPr lang="en-US" altLang="en-US" dirty="0" err="1"/>
              <a:t>skābeklis</a:t>
            </a:r>
            <a:r>
              <a:rPr lang="en-US" altLang="en-US" dirty="0"/>
              <a:t>)</a:t>
            </a:r>
            <a:endParaRPr lang="lv-LV" altLang="en-US" dirty="0"/>
          </a:p>
          <a:p>
            <a:pPr>
              <a:buFontTx/>
              <a:buChar char="-"/>
            </a:pPr>
            <a:r>
              <a:rPr lang="en-US" altLang="en-US" dirty="0" err="1"/>
              <a:t>griešana</a:t>
            </a:r>
            <a:r>
              <a:rPr lang="en-US" altLang="en-US" dirty="0"/>
              <a:t>, </a:t>
            </a:r>
            <a:r>
              <a:rPr lang="en-US" altLang="en-US" dirty="0" err="1"/>
              <a:t>izmantojot</a:t>
            </a:r>
            <a:r>
              <a:rPr lang="en-US" altLang="en-US" dirty="0"/>
              <a:t> </a:t>
            </a:r>
            <a:r>
              <a:rPr lang="en-US" altLang="en-US" dirty="0" err="1"/>
              <a:t>metāla</a:t>
            </a:r>
            <a:r>
              <a:rPr lang="en-US" altLang="en-US" dirty="0"/>
              <a:t> </a:t>
            </a:r>
            <a:r>
              <a:rPr lang="en-US" altLang="en-US" dirty="0" err="1"/>
              <a:t>kušanu</a:t>
            </a:r>
            <a:r>
              <a:rPr lang="en-US" altLang="en-US" dirty="0"/>
              <a:t> (</a:t>
            </a:r>
            <a:r>
              <a:rPr lang="en-US" altLang="en-US" dirty="0" err="1"/>
              <a:t>slāpeklis</a:t>
            </a:r>
            <a:r>
              <a:rPr lang="en-US" altLang="en-US" dirty="0"/>
              <a:t>)</a:t>
            </a:r>
            <a:endParaRPr lang="lv-LV" altLang="en-US" dirty="0"/>
          </a:p>
          <a:p>
            <a:pPr>
              <a:buFontTx/>
              <a:buChar char="-"/>
            </a:pPr>
            <a:r>
              <a:rPr lang="lv-LV" altLang="en-US" dirty="0" err="1"/>
              <a:t>Lāzergriešana</a:t>
            </a:r>
            <a:endParaRPr lang="lv-LV" altLang="en-US" dirty="0"/>
          </a:p>
          <a:p>
            <a:pPr>
              <a:buFontTx/>
              <a:buChar char="-"/>
            </a:pPr>
            <a:r>
              <a:rPr lang="lv-LV" altLang="en-US" dirty="0"/>
              <a:t>Plazmas griešana</a:t>
            </a:r>
            <a:endParaRPr lang="en-US"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5CDD418-83C6-4BF2-A6A5-5B3725C96CBE}"/>
              </a:ext>
            </a:extLst>
          </p:cNvPr>
          <p:cNvSpPr>
            <a:spLocks noGrp="1"/>
          </p:cNvSpPr>
          <p:nvPr>
            <p:ph type="title"/>
          </p:nvPr>
        </p:nvSpPr>
        <p:spPr>
          <a:xfrm>
            <a:off x="457200" y="274638"/>
            <a:ext cx="8229600" cy="487362"/>
          </a:xfrm>
        </p:spPr>
        <p:txBody>
          <a:bodyPr/>
          <a:lstStyle/>
          <a:p>
            <a:r>
              <a:rPr lang="en-GB" altLang="lv-LV" sz="3600"/>
              <a:t>Lāzergriešana </a:t>
            </a:r>
          </a:p>
        </p:txBody>
      </p:sp>
      <p:sp>
        <p:nvSpPr>
          <p:cNvPr id="81923" name="Content Placeholder 2">
            <a:extLst>
              <a:ext uri="{FF2B5EF4-FFF2-40B4-BE49-F238E27FC236}">
                <a16:creationId xmlns:a16="http://schemas.microsoft.com/office/drawing/2014/main" id="{E3EDE60D-687E-4340-B505-2E0C2BB25A8E}"/>
              </a:ext>
            </a:extLst>
          </p:cNvPr>
          <p:cNvSpPr>
            <a:spLocks noGrp="1"/>
          </p:cNvSpPr>
          <p:nvPr>
            <p:ph idx="1"/>
          </p:nvPr>
        </p:nvSpPr>
        <p:spPr>
          <a:xfrm>
            <a:off x="381000" y="838200"/>
            <a:ext cx="8686800" cy="5791200"/>
          </a:xfrm>
        </p:spPr>
        <p:txBody>
          <a:bodyPr/>
          <a:lstStyle/>
          <a:p>
            <a:pPr indent="0">
              <a:spcBef>
                <a:spcPct val="0"/>
              </a:spcBef>
            </a:pPr>
            <a:r>
              <a:rPr lang="lv-LV" altLang="lv-LV" sz="2000" dirty="0"/>
              <a:t>Lāzera stars ir optimālais instruments, lai grieztu plānus materiālus ar ļoti augstu precizitāti. </a:t>
            </a:r>
          </a:p>
          <a:p>
            <a:pPr indent="0">
              <a:spcBef>
                <a:spcPct val="0"/>
              </a:spcBef>
            </a:pPr>
            <a:r>
              <a:rPr lang="lv-LV" altLang="lv-LV" sz="2000" dirty="0"/>
              <a:t>Ar lāzeru grieztās detaļas tālākajā ražošanā var izmantot bez papildus apstrādes. Tādēļ </a:t>
            </a:r>
            <a:r>
              <a:rPr lang="lv-LV" altLang="lv-LV" sz="2000" dirty="0" err="1"/>
              <a:t>lāzergriešana</a:t>
            </a:r>
            <a:r>
              <a:rPr lang="lv-LV" altLang="lv-LV" sz="2000" dirty="0"/>
              <a:t> tiek izmantota </a:t>
            </a:r>
            <a:r>
              <a:rPr lang="lv-LV" altLang="lv-LV" sz="2000" dirty="0" err="1"/>
              <a:t>automobīļu</a:t>
            </a:r>
            <a:r>
              <a:rPr lang="lv-LV" altLang="lv-LV" sz="2000" dirty="0"/>
              <a:t> rūpniecībā, sadzīves tehnikas ražošanā (veļas mazgājamās mašīnas, trauku mazgājamās mašīnas, utt.) un citur. </a:t>
            </a:r>
          </a:p>
          <a:p>
            <a:pPr indent="0">
              <a:spcBef>
                <a:spcPct val="0"/>
              </a:spcBef>
            </a:pPr>
            <a:r>
              <a:rPr lang="lv-LV" altLang="lv-LV" sz="2000" dirty="0" err="1"/>
              <a:t>Lāzergriešanu</a:t>
            </a:r>
            <a:r>
              <a:rPr lang="lv-LV" altLang="lv-LV" sz="2000" dirty="0"/>
              <a:t> pielieto neleģētā tērauda, nerūsošā tērauda, alumīnija un vara griešanā. </a:t>
            </a:r>
          </a:p>
          <a:p>
            <a:pPr indent="0">
              <a:spcBef>
                <a:spcPct val="0"/>
              </a:spcBef>
            </a:pPr>
            <a:r>
              <a:rPr lang="lv-LV" altLang="lv-LV" sz="2000" dirty="0"/>
              <a:t>Atkarībā no lāzera jaudas, griešanas diapazons parasti svārstās no 1-25 mm. </a:t>
            </a:r>
          </a:p>
          <a:p>
            <a:pPr indent="0">
              <a:spcBef>
                <a:spcPct val="0"/>
              </a:spcBef>
            </a:pPr>
            <a:r>
              <a:rPr lang="lv-LV" altLang="lv-LV" sz="2000" dirty="0"/>
              <a:t>Atšķirībā no citiem griešanas procesiem, </a:t>
            </a:r>
            <a:r>
              <a:rPr lang="lv-LV" altLang="lv-LV" sz="2000" dirty="0" err="1"/>
              <a:t>lāzergriešanā</a:t>
            </a:r>
            <a:r>
              <a:rPr lang="lv-LV" altLang="lv-LV" sz="2000" dirty="0"/>
              <a:t> nepieciešamo temperatūru nodrošina lāzera stars, kas no lāzera rezonatora caur spoguļu un lēcu sistēmu tiek novadīts uz metāla virsmu. </a:t>
            </a:r>
            <a:endParaRPr lang="en-GB" altLang="lv-LV"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B1091D3-2676-4FF3-B95E-CA1611B89AD6}"/>
              </a:ext>
            </a:extLst>
          </p:cNvPr>
          <p:cNvSpPr>
            <a:spLocks noGrp="1"/>
          </p:cNvSpPr>
          <p:nvPr>
            <p:ph type="title"/>
          </p:nvPr>
        </p:nvSpPr>
        <p:spPr>
          <a:xfrm>
            <a:off x="381000" y="274638"/>
            <a:ext cx="8305800" cy="563562"/>
          </a:xfrm>
        </p:spPr>
        <p:txBody>
          <a:bodyPr/>
          <a:lstStyle/>
          <a:p>
            <a:r>
              <a:rPr lang="en-GB" altLang="lv-LV" sz="3600"/>
              <a:t>Plazmas griešana </a:t>
            </a:r>
          </a:p>
        </p:txBody>
      </p:sp>
      <p:sp>
        <p:nvSpPr>
          <p:cNvPr id="82947" name="Content Placeholder 2">
            <a:extLst>
              <a:ext uri="{FF2B5EF4-FFF2-40B4-BE49-F238E27FC236}">
                <a16:creationId xmlns:a16="http://schemas.microsoft.com/office/drawing/2014/main" id="{9F88DEDF-72FF-497E-8638-706415687C39}"/>
              </a:ext>
            </a:extLst>
          </p:cNvPr>
          <p:cNvSpPr>
            <a:spLocks noGrp="1"/>
          </p:cNvSpPr>
          <p:nvPr>
            <p:ph idx="1"/>
          </p:nvPr>
        </p:nvSpPr>
        <p:spPr>
          <a:xfrm>
            <a:off x="228600" y="914400"/>
            <a:ext cx="8686800" cy="5486400"/>
          </a:xfrm>
        </p:spPr>
        <p:txBody>
          <a:bodyPr/>
          <a:lstStyle/>
          <a:p>
            <a:pPr marL="323850" indent="0">
              <a:spcBef>
                <a:spcPct val="0"/>
              </a:spcBef>
            </a:pPr>
            <a:r>
              <a:rPr lang="lv-LV" altLang="lv-LV" sz="2000" dirty="0"/>
              <a:t>Plazmas griešanu pielieto neleģētā tērauda, nerūsošā tērauda, alumīnija un vara griešanā. Atkarībā no barošanas avota jaudas griešanas diapazons parasti svārstās no 1-100 mm. </a:t>
            </a:r>
          </a:p>
          <a:p>
            <a:pPr marL="323850" indent="0">
              <a:spcBef>
                <a:spcPct val="0"/>
              </a:spcBef>
            </a:pPr>
            <a:r>
              <a:rPr lang="lv-LV" altLang="lv-LV" sz="2000" dirty="0"/>
              <a:t>Lai nodrošinātu plazmas griešanu, kā plazmas/griešanas tā arī </a:t>
            </a:r>
            <a:r>
              <a:rPr lang="lv-LV" altLang="lv-LV" sz="2000" dirty="0" err="1"/>
              <a:t>aizsarggāzi</a:t>
            </a:r>
            <a:r>
              <a:rPr lang="lv-LV" altLang="lv-LV" sz="2000" dirty="0"/>
              <a:t> var lietot vienu un to pašu gāzi vai divas dažādas gāzes. Lai palielinātu griešanas efektivitāti, atsevišķos gadījumos lieto gāzu maisījumus. </a:t>
            </a:r>
          </a:p>
          <a:p>
            <a:pPr marL="323850" indent="0">
              <a:spcBef>
                <a:spcPct val="0"/>
              </a:spcBef>
            </a:pPr>
            <a:r>
              <a:rPr lang="lv-LV" altLang="lv-LV" sz="2000" dirty="0"/>
              <a:t>Lietojamās gāzes un to patēriņus nosaka griešanas mašīnas ražotājs. </a:t>
            </a:r>
          </a:p>
          <a:p>
            <a:pPr marL="323850" indent="0">
              <a:spcBef>
                <a:spcPct val="0"/>
              </a:spcBef>
            </a:pPr>
            <a:r>
              <a:rPr lang="lv-LV" altLang="lv-LV" sz="2000" dirty="0"/>
              <a:t>Tāpat kā skābekļa-deggāzes procesos, nepieciešamās gāzes tiek nodrošinātas no baloniem, balonu saišķiem vai sašķidrinātā veidā. </a:t>
            </a:r>
            <a:endParaRPr lang="en-GB" altLang="lv-LV"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18C59CE-6A92-44F4-ABA1-83825EDAC941}"/>
              </a:ext>
            </a:extLst>
          </p:cNvPr>
          <p:cNvSpPr>
            <a:spLocks noGrp="1"/>
          </p:cNvSpPr>
          <p:nvPr>
            <p:ph type="title"/>
          </p:nvPr>
        </p:nvSpPr>
        <p:spPr/>
        <p:txBody>
          <a:bodyPr/>
          <a:lstStyle/>
          <a:p>
            <a:endParaRPr lang="en-GB" altLang="lv-LV"/>
          </a:p>
        </p:txBody>
      </p:sp>
      <p:sp>
        <p:nvSpPr>
          <p:cNvPr id="83971" name="Content Placeholder 2">
            <a:extLst>
              <a:ext uri="{FF2B5EF4-FFF2-40B4-BE49-F238E27FC236}">
                <a16:creationId xmlns:a16="http://schemas.microsoft.com/office/drawing/2014/main" id="{E1F2F09B-A23D-40AD-9B45-724B0B1E8EF3}"/>
              </a:ext>
            </a:extLst>
          </p:cNvPr>
          <p:cNvSpPr>
            <a:spLocks noGrp="1"/>
          </p:cNvSpPr>
          <p:nvPr>
            <p:ph idx="1"/>
          </p:nvPr>
        </p:nvSpPr>
        <p:spPr/>
        <p:txBody>
          <a:bodyPr/>
          <a:lstStyle/>
          <a:p>
            <a:endParaRPr lang="en-GB" altLang="lv-LV"/>
          </a:p>
        </p:txBody>
      </p:sp>
      <p:pic>
        <p:nvPicPr>
          <p:cNvPr id="83972" name="Picture 2">
            <a:extLst>
              <a:ext uri="{FF2B5EF4-FFF2-40B4-BE49-F238E27FC236}">
                <a16:creationId xmlns:a16="http://schemas.microsoft.com/office/drawing/2014/main" id="{1884AD60-C1D5-4440-8A6B-04AB36F5B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86618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0BC0BC9D-CD02-4088-A797-CD839A5EEA4C}"/>
              </a:ext>
            </a:extLst>
          </p:cNvPr>
          <p:cNvSpPr>
            <a:spLocks noGrp="1"/>
          </p:cNvSpPr>
          <p:nvPr>
            <p:ph type="title"/>
          </p:nvPr>
        </p:nvSpPr>
        <p:spPr>
          <a:xfrm>
            <a:off x="457200" y="274638"/>
            <a:ext cx="8229600" cy="563562"/>
          </a:xfrm>
        </p:spPr>
        <p:txBody>
          <a:bodyPr/>
          <a:lstStyle/>
          <a:p>
            <a:r>
              <a:rPr lang="en-US" altLang="en-US"/>
              <a:t>Metinā</a:t>
            </a:r>
            <a:r>
              <a:rPr lang="lv-LV" altLang="en-US"/>
              <a:t>šana</a:t>
            </a:r>
            <a:endParaRPr lang="en-GB" altLang="lv-LV"/>
          </a:p>
        </p:txBody>
      </p:sp>
      <p:sp>
        <p:nvSpPr>
          <p:cNvPr id="84995" name="Content Placeholder 2">
            <a:extLst>
              <a:ext uri="{FF2B5EF4-FFF2-40B4-BE49-F238E27FC236}">
                <a16:creationId xmlns:a16="http://schemas.microsoft.com/office/drawing/2014/main" id="{3E1856EF-D89F-4FD4-B374-C2E8D21BD84B}"/>
              </a:ext>
            </a:extLst>
          </p:cNvPr>
          <p:cNvSpPr>
            <a:spLocks noGrp="1"/>
          </p:cNvSpPr>
          <p:nvPr>
            <p:ph idx="1"/>
          </p:nvPr>
        </p:nvSpPr>
        <p:spPr>
          <a:xfrm>
            <a:off x="381000" y="914400"/>
            <a:ext cx="8305800" cy="5211763"/>
          </a:xfrm>
        </p:spPr>
        <p:txBody>
          <a:bodyPr/>
          <a:lstStyle/>
          <a:p>
            <a:pPr indent="0">
              <a:spcBef>
                <a:spcPct val="0"/>
              </a:spcBef>
            </a:pPr>
            <a:r>
              <a:rPr lang="lv-LV" altLang="lv-LV" sz="2000" b="1" dirty="0"/>
              <a:t>Metināšana </a:t>
            </a:r>
            <a:r>
              <a:rPr lang="lv-LV" altLang="lv-LV" sz="2000" dirty="0"/>
              <a:t>ir neizjaucamu savienojumu iegūšanas process, kurā metināmās detaļas vietējas vai vispārējas sakarsēšanas, plastiskās deformācijas vai arī to kopīgas iedarbības rezultātā starp detaļām rodas </a:t>
            </a:r>
            <a:r>
              <a:rPr lang="lv-LV" altLang="lv-LV" sz="2000" dirty="0" err="1"/>
              <a:t>starpātomu</a:t>
            </a:r>
            <a:r>
              <a:rPr lang="lv-LV" altLang="lv-LV" sz="2000" dirty="0"/>
              <a:t> saites. Senākais metināšanas veids ir </a:t>
            </a:r>
            <a:r>
              <a:rPr lang="lv-LV" altLang="lv-LV" sz="2000" dirty="0" err="1"/>
              <a:t>kalējmetināšana</a:t>
            </a:r>
            <a:r>
              <a:rPr lang="lv-LV" altLang="lv-LV" sz="2000" dirty="0"/>
              <a:t>.</a:t>
            </a:r>
          </a:p>
          <a:p>
            <a:pPr indent="0">
              <a:spcBef>
                <a:spcPct val="0"/>
              </a:spcBef>
            </a:pPr>
            <a:r>
              <a:rPr lang="lv-LV" altLang="lv-LV" sz="2000" dirty="0"/>
              <a:t>Visu veidu kausēšanas metināšanā izkusušais vienas malas šķidrais metāls brīvi savienojas (daļēji sajaucas) ar otras malas šķidro metālu. Rodas šķidra metāla kopīgs tilpums, ko sauc par „</a:t>
            </a:r>
            <a:r>
              <a:rPr lang="lv-LV" altLang="lv-LV" sz="2000" i="1" dirty="0"/>
              <a:t>metināšanas vannu”. </a:t>
            </a:r>
          </a:p>
          <a:p>
            <a:pPr indent="0">
              <a:spcBef>
                <a:spcPct val="0"/>
              </a:spcBef>
            </a:pPr>
            <a:r>
              <a:rPr lang="lv-LV" altLang="lv-LV" sz="2000" dirty="0"/>
              <a:t>Vietējais siltuma avots var būt elektriskais loks, gāzes liesma, ķīmiska reakcija, izkausēti sārņi, elektroni starojuma enerģija, plazma, lāzera stara enerģija. </a:t>
            </a:r>
          </a:p>
          <a:p>
            <a:pPr indent="0">
              <a:spcBef>
                <a:spcPct val="0"/>
              </a:spcBef>
            </a:pPr>
            <a:r>
              <a:rPr lang="lv-LV" altLang="lv-LV" sz="2000" dirty="0"/>
              <a:t>Pirmos </a:t>
            </a:r>
            <a:r>
              <a:rPr lang="lv-LV" altLang="lv-LV" sz="2000" dirty="0" err="1"/>
              <a:t>lokmetināšanas</a:t>
            </a:r>
            <a:r>
              <a:rPr lang="lv-LV" altLang="lv-LV" sz="2000" dirty="0"/>
              <a:t> izmēģinājumus pirmoreiz pasaulē veica Krievijā 1878. gadā Nikolajs </a:t>
            </a:r>
            <a:r>
              <a:rPr lang="lv-LV" altLang="lv-LV" sz="2000" dirty="0" err="1"/>
              <a:t>Benardoss</a:t>
            </a:r>
            <a:r>
              <a:rPr lang="lv-LV" altLang="lv-LV" sz="2000" dirty="0"/>
              <a:t>. </a:t>
            </a:r>
            <a:endParaRPr lang="en-GB" altLang="lv-LV" sz="2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341B63A7-710A-4AA7-853A-36D67A2EA180}"/>
              </a:ext>
            </a:extLst>
          </p:cNvPr>
          <p:cNvSpPr>
            <a:spLocks noGrp="1"/>
          </p:cNvSpPr>
          <p:nvPr>
            <p:ph type="title"/>
          </p:nvPr>
        </p:nvSpPr>
        <p:spPr>
          <a:xfrm>
            <a:off x="457200" y="274638"/>
            <a:ext cx="8229600" cy="639762"/>
          </a:xfrm>
        </p:spPr>
        <p:txBody>
          <a:bodyPr/>
          <a:lstStyle/>
          <a:p>
            <a:r>
              <a:rPr lang="en-US" altLang="en-US"/>
              <a:t>Metināšana</a:t>
            </a:r>
          </a:p>
        </p:txBody>
      </p:sp>
      <p:sp>
        <p:nvSpPr>
          <p:cNvPr id="86019" name="Content Placeholder 2">
            <a:extLst>
              <a:ext uri="{FF2B5EF4-FFF2-40B4-BE49-F238E27FC236}">
                <a16:creationId xmlns:a16="http://schemas.microsoft.com/office/drawing/2014/main" id="{60392401-FE04-446D-B26F-3F3F6A02856A}"/>
              </a:ext>
            </a:extLst>
          </p:cNvPr>
          <p:cNvSpPr>
            <a:spLocks noGrp="1"/>
          </p:cNvSpPr>
          <p:nvPr>
            <p:ph idx="1"/>
          </p:nvPr>
        </p:nvSpPr>
        <p:spPr>
          <a:xfrm>
            <a:off x="304800" y="914400"/>
            <a:ext cx="8610600" cy="5562600"/>
          </a:xfrm>
        </p:spPr>
        <p:txBody>
          <a:bodyPr/>
          <a:lstStyle/>
          <a:p>
            <a:pPr>
              <a:spcBef>
                <a:spcPct val="0"/>
              </a:spcBef>
            </a:pPr>
            <a:r>
              <a:rPr lang="en-US" altLang="en-US" sz="2000" dirty="0" err="1"/>
              <a:t>Mūsdienās</a:t>
            </a:r>
            <a:r>
              <a:rPr lang="en-US" altLang="en-US" sz="2000" dirty="0"/>
              <a:t> </a:t>
            </a:r>
            <a:r>
              <a:rPr lang="en-US" altLang="en-US" sz="2000" dirty="0" err="1"/>
              <a:t>ir</a:t>
            </a:r>
            <a:r>
              <a:rPr lang="en-US" altLang="en-US" sz="2000" dirty="0"/>
              <a:t> </a:t>
            </a:r>
            <a:r>
              <a:rPr lang="en-US" altLang="en-US" sz="2000" dirty="0" err="1"/>
              <a:t>attīstītas</a:t>
            </a:r>
            <a:r>
              <a:rPr lang="en-US" altLang="en-US" sz="2000" dirty="0"/>
              <a:t> </a:t>
            </a:r>
            <a:r>
              <a:rPr lang="en-US" altLang="en-US" sz="2000" dirty="0" err="1"/>
              <a:t>dažādas</a:t>
            </a:r>
            <a:r>
              <a:rPr lang="en-US" altLang="en-US" sz="2000" dirty="0"/>
              <a:t> </a:t>
            </a:r>
            <a:r>
              <a:rPr lang="en-US" altLang="en-US" sz="2000" dirty="0" err="1"/>
              <a:t>metināšanas</a:t>
            </a:r>
            <a:r>
              <a:rPr lang="en-US" altLang="en-US" sz="2000" dirty="0"/>
              <a:t> </a:t>
            </a:r>
            <a:r>
              <a:rPr lang="en-US" altLang="en-US" sz="2000" dirty="0" err="1"/>
              <a:t>metodes</a:t>
            </a:r>
            <a:r>
              <a:rPr lang="en-US" altLang="en-US" sz="2000" dirty="0"/>
              <a:t>, </a:t>
            </a:r>
            <a:r>
              <a:rPr lang="en-US" altLang="en-US" sz="2000" dirty="0" err="1"/>
              <a:t>kurās</a:t>
            </a:r>
            <a:r>
              <a:rPr lang="en-US" altLang="en-US" sz="2000" dirty="0"/>
              <a:t> </a:t>
            </a:r>
            <a:r>
              <a:rPr lang="en-US" altLang="en-US" sz="2000" dirty="0" err="1"/>
              <a:t>izmanto</a:t>
            </a:r>
            <a:r>
              <a:rPr lang="en-US" altLang="en-US" sz="2000" dirty="0"/>
              <a:t> </a:t>
            </a:r>
            <a:r>
              <a:rPr lang="en-US" altLang="en-US" sz="2000" dirty="0" err="1"/>
              <a:t>metālu</a:t>
            </a:r>
            <a:r>
              <a:rPr lang="en-US" altLang="en-US" sz="2000" dirty="0"/>
              <a:t> </a:t>
            </a:r>
            <a:r>
              <a:rPr lang="en-US" altLang="en-US" sz="2000" dirty="0" err="1"/>
              <a:t>sakausēšanu</a:t>
            </a:r>
            <a:r>
              <a:rPr lang="en-US" altLang="en-US" sz="2000" dirty="0"/>
              <a:t>. </a:t>
            </a:r>
            <a:br>
              <a:rPr lang="en-US" altLang="en-US" sz="2000" dirty="0"/>
            </a:br>
            <a:r>
              <a:rPr lang="lv-LV" altLang="lv-LV" sz="2000" dirty="0"/>
              <a:t>Metināšanas veidi - kopumā vairāk kā 80 veidi</a:t>
            </a:r>
          </a:p>
          <a:p>
            <a:pPr>
              <a:spcBef>
                <a:spcPct val="0"/>
              </a:spcBef>
            </a:pPr>
            <a:r>
              <a:rPr lang="lv-LV" altLang="lv-LV" sz="2000" dirty="0"/>
              <a:t>4 populārākās elektriskā loka metināšanas metodes:</a:t>
            </a:r>
          </a:p>
          <a:p>
            <a:pPr lvl="1">
              <a:spcBef>
                <a:spcPct val="0"/>
              </a:spcBef>
            </a:pPr>
            <a:r>
              <a:rPr lang="lv-LV" altLang="lv-LV" sz="2000" dirty="0"/>
              <a:t>elektrodu,</a:t>
            </a:r>
          </a:p>
          <a:p>
            <a:pPr lvl="1">
              <a:spcBef>
                <a:spcPct val="0"/>
              </a:spcBef>
            </a:pPr>
            <a:r>
              <a:rPr lang="lv-LV" altLang="lv-LV" sz="2000" dirty="0"/>
              <a:t>gāzes,</a:t>
            </a:r>
          </a:p>
          <a:p>
            <a:pPr lvl="1">
              <a:spcBef>
                <a:spcPct val="0"/>
              </a:spcBef>
            </a:pPr>
            <a:r>
              <a:rPr lang="lv-LV" altLang="lv-LV" sz="2000" dirty="0"/>
              <a:t>kušņu,</a:t>
            </a:r>
          </a:p>
          <a:p>
            <a:pPr lvl="1">
              <a:spcBef>
                <a:spcPct val="0"/>
              </a:spcBef>
            </a:pPr>
            <a:r>
              <a:rPr lang="lv-LV" altLang="lv-LV" sz="2000" dirty="0"/>
              <a:t>gāzes - volframa.</a:t>
            </a:r>
          </a:p>
          <a:p>
            <a:pPr>
              <a:spcBef>
                <a:spcPct val="0"/>
              </a:spcBef>
            </a:pPr>
            <a:r>
              <a:rPr lang="lv-LV" altLang="en-US" sz="2000" dirty="0"/>
              <a:t>Mūsdienās - v</a:t>
            </a:r>
            <a:r>
              <a:rPr lang="en-US" altLang="en-US" sz="2000" dirty="0" err="1"/>
              <a:t>isvairāk</a:t>
            </a:r>
            <a:r>
              <a:rPr lang="en-US" altLang="en-US" sz="2000" dirty="0"/>
              <a:t> </a:t>
            </a:r>
            <a:r>
              <a:rPr lang="en-US" altLang="en-US" sz="2000" dirty="0" err="1"/>
              <a:t>izmantotās</a:t>
            </a:r>
            <a:r>
              <a:rPr lang="en-US" altLang="en-US" sz="2000" dirty="0"/>
              <a:t> </a:t>
            </a:r>
            <a:r>
              <a:rPr lang="en-US" altLang="en-US" sz="2000" dirty="0" err="1"/>
              <a:t>metināšanas</a:t>
            </a:r>
            <a:r>
              <a:rPr lang="en-US" altLang="en-US" sz="2000" dirty="0"/>
              <a:t> </a:t>
            </a:r>
            <a:r>
              <a:rPr lang="en-US" altLang="en-US" sz="2000" dirty="0" err="1"/>
              <a:t>metode</a:t>
            </a:r>
            <a:r>
              <a:rPr lang="lv-LV" altLang="en-US" sz="2000" dirty="0"/>
              <a:t>s</a:t>
            </a:r>
            <a:r>
              <a:rPr lang="en-US" altLang="en-US" sz="2000" dirty="0"/>
              <a:t> </a:t>
            </a:r>
            <a:r>
              <a:rPr lang="en-US" altLang="en-US" sz="2000" dirty="0" err="1"/>
              <a:t>ir</a:t>
            </a:r>
            <a:r>
              <a:rPr lang="en-US" altLang="en-US" sz="2000" dirty="0"/>
              <a:t> MIG/MAG, TIG, </a:t>
            </a:r>
            <a:r>
              <a:rPr lang="en-US" altLang="en-US" sz="2000" dirty="0" err="1"/>
              <a:t>plazmas</a:t>
            </a:r>
            <a:r>
              <a:rPr lang="en-US" altLang="en-US" sz="2000" dirty="0"/>
              <a:t> un </a:t>
            </a:r>
            <a:r>
              <a:rPr lang="en-US" altLang="en-US" sz="2000" dirty="0" err="1"/>
              <a:t>lāzeru</a:t>
            </a:r>
            <a:r>
              <a:rPr lang="en-US" altLang="en-US" sz="2000" dirty="0"/>
              <a:t> </a:t>
            </a:r>
            <a:r>
              <a:rPr lang="en-US" altLang="en-US" sz="2000" dirty="0" err="1"/>
              <a:t>metināšana</a:t>
            </a:r>
            <a:endParaRPr lang="en-US" altLang="en-US" sz="2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A050F8C4-D9CE-430F-A7F3-FB2F3B7A5530}"/>
              </a:ext>
            </a:extLst>
          </p:cNvPr>
          <p:cNvSpPr>
            <a:spLocks noGrp="1"/>
          </p:cNvSpPr>
          <p:nvPr>
            <p:ph type="title"/>
          </p:nvPr>
        </p:nvSpPr>
        <p:spPr>
          <a:xfrm>
            <a:off x="457200" y="274638"/>
            <a:ext cx="8229600" cy="411162"/>
          </a:xfrm>
        </p:spPr>
        <p:txBody>
          <a:bodyPr/>
          <a:lstStyle/>
          <a:p>
            <a:r>
              <a:rPr lang="en-US" altLang="en-US" sz="4000"/>
              <a:t>Metināšanas pielietojums</a:t>
            </a:r>
          </a:p>
        </p:txBody>
      </p:sp>
      <p:sp>
        <p:nvSpPr>
          <p:cNvPr id="2" name="Satura vietturis 1">
            <a:extLst>
              <a:ext uri="{FF2B5EF4-FFF2-40B4-BE49-F238E27FC236}">
                <a16:creationId xmlns:a16="http://schemas.microsoft.com/office/drawing/2014/main" id="{2C87D581-6E31-289B-0D3B-674F80C32ED5}"/>
              </a:ext>
            </a:extLst>
          </p:cNvPr>
          <p:cNvSpPr>
            <a:spLocks noGrp="1"/>
          </p:cNvSpPr>
          <p:nvPr>
            <p:ph idx="1"/>
          </p:nvPr>
        </p:nvSpPr>
        <p:spPr/>
        <p:txBody>
          <a:bodyPr/>
          <a:lstStyle/>
          <a:p>
            <a:endParaRPr lang="lv-LV"/>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9820807C-FDEF-4E7C-A2B4-038BCE881ABD}"/>
              </a:ext>
            </a:extLst>
          </p:cNvPr>
          <p:cNvSpPr>
            <a:spLocks noGrp="1"/>
          </p:cNvSpPr>
          <p:nvPr>
            <p:ph type="title"/>
          </p:nvPr>
        </p:nvSpPr>
        <p:spPr>
          <a:xfrm>
            <a:off x="457200" y="274638"/>
            <a:ext cx="8229600" cy="563562"/>
          </a:xfrm>
        </p:spPr>
        <p:txBody>
          <a:bodyPr/>
          <a:lstStyle/>
          <a:p>
            <a:r>
              <a:rPr lang="lv-LV" altLang="lv-LV" sz="3600"/>
              <a:t>Svarīgākie veidi</a:t>
            </a:r>
            <a:endParaRPr lang="en-GB" altLang="lv-LV" sz="3600"/>
          </a:p>
        </p:txBody>
      </p:sp>
      <p:sp>
        <p:nvSpPr>
          <p:cNvPr id="95235" name="Content Placeholder 2">
            <a:extLst>
              <a:ext uri="{FF2B5EF4-FFF2-40B4-BE49-F238E27FC236}">
                <a16:creationId xmlns:a16="http://schemas.microsoft.com/office/drawing/2014/main" id="{5D08AC17-9C6F-4201-9CEE-01009C4BAC9F}"/>
              </a:ext>
            </a:extLst>
          </p:cNvPr>
          <p:cNvSpPr>
            <a:spLocks noGrp="1"/>
          </p:cNvSpPr>
          <p:nvPr>
            <p:ph idx="1"/>
          </p:nvPr>
        </p:nvSpPr>
        <p:spPr>
          <a:xfrm>
            <a:off x="457200" y="838200"/>
            <a:ext cx="8229600" cy="5287963"/>
          </a:xfrm>
        </p:spPr>
        <p:txBody>
          <a:bodyPr/>
          <a:lstStyle/>
          <a:p>
            <a:pPr indent="0">
              <a:spcBef>
                <a:spcPct val="0"/>
              </a:spcBef>
            </a:pPr>
            <a:r>
              <a:rPr lang="lv-LV" altLang="lv-LV" sz="2000" b="1" dirty="0"/>
              <a:t>Metinot ar kūstošiem elektrodiem</a:t>
            </a:r>
            <a:r>
              <a:rPr lang="lv-LV" altLang="lv-LV" sz="2000" dirty="0"/>
              <a:t>, šuve veidojas no kūstošā elektroda un malu </a:t>
            </a:r>
            <a:r>
              <a:rPr lang="lv-LV" altLang="lv-LV" sz="2000" dirty="0" err="1"/>
              <a:t>pamatmetāla</a:t>
            </a:r>
            <a:r>
              <a:rPr lang="lv-LV" altLang="lv-LV" sz="2000" dirty="0"/>
              <a:t>, bet, metinot ar nekustošiem elektrodiem, šuve aizpildās ar metināmo daļu metālu</a:t>
            </a:r>
          </a:p>
          <a:p>
            <a:pPr indent="0">
              <a:spcBef>
                <a:spcPct val="0"/>
              </a:spcBef>
            </a:pPr>
            <a:r>
              <a:rPr lang="lv-LV" altLang="lv-LV" sz="2000" dirty="0"/>
              <a:t>Atkarībā no veida, kā aizsargā metālu pret gaisa iedarbību, izšķir šādus </a:t>
            </a:r>
            <a:r>
              <a:rPr lang="lv-LV" altLang="lv-LV" sz="2000" dirty="0" err="1"/>
              <a:t>lokmetināšanas</a:t>
            </a:r>
            <a:r>
              <a:rPr lang="lv-LV" altLang="lv-LV" sz="2000" dirty="0"/>
              <a:t> veidus: </a:t>
            </a:r>
          </a:p>
          <a:p>
            <a:pPr lvl="1" indent="0">
              <a:spcBef>
                <a:spcPct val="0"/>
              </a:spcBef>
            </a:pPr>
            <a:r>
              <a:rPr lang="lv-LV" altLang="lv-LV" sz="2000" dirty="0"/>
              <a:t>metināšana ar pārklātiem elektrodiem  </a:t>
            </a:r>
          </a:p>
          <a:p>
            <a:pPr lvl="1" indent="0">
              <a:spcBef>
                <a:spcPct val="0"/>
              </a:spcBef>
            </a:pPr>
            <a:r>
              <a:rPr lang="lv-LV" altLang="lv-LV" sz="2000" dirty="0"/>
              <a:t>Metināšana </a:t>
            </a:r>
            <a:r>
              <a:rPr lang="lv-LV" altLang="lv-LV" sz="2000" dirty="0" err="1"/>
              <a:t>aizsarggāzē</a:t>
            </a:r>
            <a:endParaRPr lang="lv-LV" altLang="lv-LV" sz="20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a:extLst>
              <a:ext uri="{FF2B5EF4-FFF2-40B4-BE49-F238E27FC236}">
                <a16:creationId xmlns:a16="http://schemas.microsoft.com/office/drawing/2014/main" id="{0EE999E7-6BB2-4DF9-9B01-32CFBD72B5CE}"/>
              </a:ext>
            </a:extLst>
          </p:cNvPr>
          <p:cNvSpPr>
            <a:spLocks noGrp="1"/>
          </p:cNvSpPr>
          <p:nvPr>
            <p:ph idx="1"/>
          </p:nvPr>
        </p:nvSpPr>
        <p:spPr>
          <a:xfrm>
            <a:off x="304800" y="381000"/>
            <a:ext cx="8229600" cy="5486400"/>
          </a:xfrm>
        </p:spPr>
        <p:txBody>
          <a:bodyPr/>
          <a:lstStyle/>
          <a:p>
            <a:pPr indent="0">
              <a:spcBef>
                <a:spcPct val="0"/>
              </a:spcBef>
            </a:pPr>
            <a:r>
              <a:rPr lang="lv-LV" altLang="lv-LV" sz="2000" b="1" dirty="0"/>
              <a:t>Pārklāts elektrods </a:t>
            </a:r>
            <a:r>
              <a:rPr lang="lv-LV" altLang="lv-LV" sz="2000" dirty="0"/>
              <a:t>ir metāla stienis, kura virsma ir pārklāta ar pulverveida materiālu līmes šķīdumu. Metināšana ar pārklātiem elektrodiem uzlabo šuves metāla kvalitāti. Metālu pret gaisa iedarbību aizsargā sārņi un gāzes, kas veidojas, pārklājumam kūstot. </a:t>
            </a:r>
          </a:p>
          <a:p>
            <a:pPr indent="0">
              <a:spcBef>
                <a:spcPct val="0"/>
              </a:spcBef>
            </a:pPr>
            <a:r>
              <a:rPr lang="en-GB" altLang="lv-LV" sz="2000" b="1" dirty="0" err="1"/>
              <a:t>Metinot</a:t>
            </a:r>
            <a:r>
              <a:rPr lang="en-GB" altLang="lv-LV" sz="2000" b="1" dirty="0"/>
              <a:t> </a:t>
            </a:r>
            <a:r>
              <a:rPr lang="en-GB" altLang="lv-LV" sz="2000" b="1" dirty="0" err="1"/>
              <a:t>aizsarggāzē</a:t>
            </a:r>
            <a:r>
              <a:rPr lang="en-GB" altLang="lv-LV" sz="2000" dirty="0"/>
              <a:t>, </a:t>
            </a:r>
            <a:r>
              <a:rPr lang="en-GB" altLang="lv-LV" sz="2000" dirty="0" err="1"/>
              <a:t>loka</a:t>
            </a:r>
            <a:r>
              <a:rPr lang="en-GB" altLang="lv-LV" sz="2000" dirty="0"/>
              <a:t> </a:t>
            </a:r>
            <a:r>
              <a:rPr lang="en-GB" altLang="lv-LV" sz="2000" dirty="0" err="1"/>
              <a:t>zonā</a:t>
            </a:r>
            <a:r>
              <a:rPr lang="en-GB" altLang="lv-LV" sz="2000" dirty="0"/>
              <a:t> </a:t>
            </a:r>
            <a:r>
              <a:rPr lang="en-GB" altLang="lv-LV" sz="2000" dirty="0" err="1"/>
              <a:t>caur</a:t>
            </a:r>
            <a:r>
              <a:rPr lang="en-GB" altLang="lv-LV" sz="2000" dirty="0"/>
              <a:t> </a:t>
            </a:r>
            <a:r>
              <a:rPr lang="en-GB" altLang="lv-LV" sz="2000" dirty="0" err="1"/>
              <a:t>elektroda</a:t>
            </a:r>
            <a:r>
              <a:rPr lang="en-GB" altLang="lv-LV" sz="2000" dirty="0"/>
              <a:t> </a:t>
            </a:r>
            <a:r>
              <a:rPr lang="en-GB" altLang="lv-LV" sz="2000" dirty="0" err="1"/>
              <a:t>turētāju</a:t>
            </a:r>
            <a:r>
              <a:rPr lang="en-GB" altLang="lv-LV" sz="2000" dirty="0"/>
              <a:t> </a:t>
            </a:r>
            <a:r>
              <a:rPr lang="en-GB" altLang="lv-LV" sz="2000" dirty="0" err="1"/>
              <a:t>pievada</a:t>
            </a:r>
            <a:r>
              <a:rPr lang="en-GB" altLang="lv-LV" sz="2000" dirty="0"/>
              <a:t> </a:t>
            </a:r>
            <a:r>
              <a:rPr lang="en-GB" altLang="lv-LV" sz="2000" dirty="0" err="1"/>
              <a:t>aizsarggāzes</a:t>
            </a:r>
            <a:r>
              <a:rPr lang="en-GB" altLang="lv-LV" sz="2000" dirty="0"/>
              <a:t> </a:t>
            </a:r>
            <a:r>
              <a:rPr lang="en-GB" altLang="lv-LV" sz="2000" dirty="0" err="1"/>
              <a:t>strūklu</a:t>
            </a:r>
            <a:r>
              <a:rPr lang="en-GB" altLang="lv-LV" sz="2000" dirty="0"/>
              <a:t>. </a:t>
            </a:r>
            <a:r>
              <a:rPr lang="en-GB" altLang="lv-LV" sz="2000" dirty="0" err="1"/>
              <a:t>Metināt</a:t>
            </a:r>
            <a:r>
              <a:rPr lang="en-GB" altLang="lv-LV" sz="2000" dirty="0"/>
              <a:t> var </a:t>
            </a:r>
            <a:r>
              <a:rPr lang="en-GB" altLang="lv-LV" sz="2000" dirty="0" err="1"/>
              <a:t>gan</a:t>
            </a:r>
            <a:r>
              <a:rPr lang="en-GB" altLang="lv-LV" sz="2000" dirty="0"/>
              <a:t> </a:t>
            </a:r>
            <a:r>
              <a:rPr lang="en-GB" altLang="lv-LV" sz="2000" dirty="0" err="1"/>
              <a:t>ar</a:t>
            </a:r>
            <a:r>
              <a:rPr lang="en-GB" altLang="lv-LV" sz="2000" dirty="0"/>
              <a:t> </a:t>
            </a:r>
            <a:r>
              <a:rPr lang="en-GB" altLang="lv-LV" sz="2000" dirty="0" err="1"/>
              <a:t>kūstošu</a:t>
            </a:r>
            <a:r>
              <a:rPr lang="en-GB" altLang="lv-LV" sz="2000" dirty="0"/>
              <a:t>, </a:t>
            </a:r>
            <a:r>
              <a:rPr lang="en-GB" altLang="lv-LV" sz="2000" dirty="0" err="1"/>
              <a:t>gan</a:t>
            </a:r>
            <a:r>
              <a:rPr lang="en-GB" altLang="lv-LV" sz="2000" dirty="0"/>
              <a:t> </a:t>
            </a:r>
            <a:r>
              <a:rPr lang="en-GB" altLang="lv-LV" sz="2000" dirty="0" err="1"/>
              <a:t>nekustošu</a:t>
            </a:r>
            <a:r>
              <a:rPr lang="en-GB" altLang="lv-LV" sz="2000" dirty="0"/>
              <a:t> </a:t>
            </a:r>
            <a:r>
              <a:rPr lang="en-GB" altLang="lv-LV" sz="2000" dirty="0" err="1"/>
              <a:t>elektrodu</a:t>
            </a:r>
            <a:r>
              <a:rPr lang="en-GB" altLang="lv-LV" sz="2000" dirty="0"/>
              <a:t>, </a:t>
            </a:r>
            <a:r>
              <a:rPr lang="en-GB" altLang="lv-LV" sz="2000" dirty="0" err="1"/>
              <a:t>lietojot</a:t>
            </a:r>
            <a:r>
              <a:rPr lang="en-GB" altLang="lv-LV" sz="2000" dirty="0"/>
              <a:t> </a:t>
            </a:r>
            <a:r>
              <a:rPr lang="en-GB" altLang="lv-LV" sz="2000" dirty="0" err="1"/>
              <a:t>rokas</a:t>
            </a:r>
            <a:r>
              <a:rPr lang="en-GB" altLang="lv-LV" sz="2000" dirty="0"/>
              <a:t>, </a:t>
            </a:r>
            <a:r>
              <a:rPr lang="en-GB" altLang="lv-LV" sz="2000" dirty="0" err="1"/>
              <a:t>pusautomātisko</a:t>
            </a:r>
            <a:r>
              <a:rPr lang="en-GB" altLang="lv-LV" sz="2000" dirty="0"/>
              <a:t> un </a:t>
            </a:r>
            <a:r>
              <a:rPr lang="en-GB" altLang="lv-LV" sz="2000" dirty="0" err="1"/>
              <a:t>automātisko</a:t>
            </a:r>
            <a:r>
              <a:rPr lang="en-GB" altLang="lv-LV" sz="2000" dirty="0"/>
              <a:t> </a:t>
            </a:r>
            <a:r>
              <a:rPr lang="en-GB" altLang="lv-LV" sz="2000" dirty="0" err="1"/>
              <a:t>metināšanu</a:t>
            </a:r>
            <a:r>
              <a:rPr lang="en-GB" altLang="lv-LV" sz="2000" dirty="0"/>
              <a:t>. Par </a:t>
            </a:r>
            <a:r>
              <a:rPr lang="en-GB" altLang="lv-LV" sz="2000" dirty="0" err="1"/>
              <a:t>aizsarggāzēm</a:t>
            </a:r>
            <a:r>
              <a:rPr lang="en-GB" altLang="lv-LV" sz="2000" dirty="0"/>
              <a:t> </a:t>
            </a:r>
            <a:r>
              <a:rPr lang="en-GB" altLang="lv-LV" sz="2000" dirty="0" err="1"/>
              <a:t>lieto</a:t>
            </a:r>
            <a:r>
              <a:rPr lang="en-GB" altLang="lv-LV" sz="2000" dirty="0"/>
              <a:t> </a:t>
            </a:r>
            <a:r>
              <a:rPr lang="en-GB" altLang="lv-LV" sz="2000" dirty="0" err="1"/>
              <a:t>dažādu</a:t>
            </a:r>
            <a:r>
              <a:rPr lang="en-GB" altLang="lv-LV" sz="2000" dirty="0"/>
              <a:t> </a:t>
            </a:r>
            <a:r>
              <a:rPr lang="en-GB" altLang="lv-LV" sz="2000" dirty="0" err="1"/>
              <a:t>gāzu</a:t>
            </a:r>
            <a:r>
              <a:rPr lang="en-GB" altLang="lv-LV" sz="2000" dirty="0"/>
              <a:t> </a:t>
            </a:r>
            <a:r>
              <a:rPr lang="en-GB" altLang="lv-LV" sz="2000" dirty="0" err="1"/>
              <a:t>maisījumu</a:t>
            </a:r>
            <a:r>
              <a:rPr lang="en-GB" altLang="lv-LV" sz="2000" dirty="0"/>
              <a:t>. </a:t>
            </a:r>
          </a:p>
          <a:p>
            <a:pPr indent="0">
              <a:spcBef>
                <a:spcPct val="0"/>
              </a:spcBef>
            </a:pPr>
            <a:r>
              <a:rPr lang="lv-LV" altLang="lv-LV" sz="2000" b="1" dirty="0" err="1"/>
              <a:t>Kontaktmetināšana</a:t>
            </a:r>
            <a:r>
              <a:rPr lang="lv-LV" altLang="lv-LV" sz="2000" b="1" dirty="0"/>
              <a:t> </a:t>
            </a:r>
            <a:r>
              <a:rPr lang="lv-LV" altLang="lv-LV" sz="2000" dirty="0"/>
              <a:t>ir metināšanas veids, kurā lieto spiedienu un vietēju sakarsēšanu. Izšķir </a:t>
            </a:r>
            <a:r>
              <a:rPr lang="lv-LV" altLang="lv-LV" sz="2000" b="1" dirty="0"/>
              <a:t>kontakta </a:t>
            </a:r>
            <a:r>
              <a:rPr lang="lv-LV" altLang="lv-LV" sz="2000" b="1" dirty="0" err="1"/>
              <a:t>punktmetināšanu</a:t>
            </a:r>
            <a:r>
              <a:rPr lang="lv-LV" altLang="lv-LV" sz="2000" dirty="0"/>
              <a:t>, </a:t>
            </a:r>
            <a:r>
              <a:rPr lang="lv-LV" altLang="lv-LV" sz="2000" b="1" dirty="0" err="1"/>
              <a:t>sadurmetināšanu</a:t>
            </a:r>
            <a:r>
              <a:rPr lang="lv-LV" altLang="lv-LV" sz="2000" dirty="0"/>
              <a:t>, </a:t>
            </a:r>
            <a:r>
              <a:rPr lang="lv-LV" altLang="lv-LV" sz="2000" b="1" dirty="0"/>
              <a:t>šuves</a:t>
            </a:r>
            <a:r>
              <a:rPr lang="lv-LV" altLang="lv-LV" sz="2000" dirty="0"/>
              <a:t>, </a:t>
            </a:r>
            <a:r>
              <a:rPr lang="lv-LV" altLang="lv-LV" sz="2000" b="1" dirty="0"/>
              <a:t>reljefa</a:t>
            </a:r>
            <a:r>
              <a:rPr lang="lv-LV" altLang="lv-LV" sz="2000" dirty="0"/>
              <a:t> un </a:t>
            </a:r>
            <a:r>
              <a:rPr lang="lv-LV" altLang="lv-LV" sz="2000" b="1" dirty="0"/>
              <a:t>šuves-</a:t>
            </a:r>
            <a:r>
              <a:rPr lang="lv-LV" altLang="lv-LV" sz="2000" b="1" dirty="0" err="1"/>
              <a:t>sadures</a:t>
            </a:r>
            <a:r>
              <a:rPr lang="lv-LV" altLang="lv-LV" sz="2000" dirty="0"/>
              <a:t> </a:t>
            </a:r>
            <a:r>
              <a:rPr lang="lv-LV" altLang="lv-LV" sz="2000" dirty="0" err="1"/>
              <a:t>kontaktmetināšanu</a:t>
            </a:r>
            <a:r>
              <a:rPr lang="lv-LV" altLang="lv-LV" sz="2000" dirty="0"/>
              <a:t>. </a:t>
            </a:r>
            <a:endParaRPr lang="en-GB" altLang="lv-LV" sz="2000" dirty="0"/>
          </a:p>
          <a:p>
            <a:pPr indent="0">
              <a:spcBef>
                <a:spcPct val="0"/>
              </a:spcBef>
            </a:pPr>
            <a:endParaRPr lang="en-GB" altLang="lv-LV" sz="20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AE75A9A0-531E-442D-AEB3-EB98F79E310E}"/>
              </a:ext>
            </a:extLst>
          </p:cNvPr>
          <p:cNvSpPr>
            <a:spLocks noGrp="1"/>
          </p:cNvSpPr>
          <p:nvPr>
            <p:ph type="title"/>
          </p:nvPr>
        </p:nvSpPr>
        <p:spPr/>
        <p:txBody>
          <a:bodyPr/>
          <a:lstStyle/>
          <a:p>
            <a:r>
              <a:rPr lang="lv-LV" altLang="lv-LV"/>
              <a:t>Metināšanas klasika - MMA</a:t>
            </a:r>
            <a:endParaRPr lang="en-GB" altLang="lv-LV"/>
          </a:p>
        </p:txBody>
      </p:sp>
      <p:sp>
        <p:nvSpPr>
          <p:cNvPr id="97283" name="Content Placeholder 2">
            <a:extLst>
              <a:ext uri="{FF2B5EF4-FFF2-40B4-BE49-F238E27FC236}">
                <a16:creationId xmlns:a16="http://schemas.microsoft.com/office/drawing/2014/main" id="{675D4A65-304B-4D4B-AC28-142C9CE2A550}"/>
              </a:ext>
            </a:extLst>
          </p:cNvPr>
          <p:cNvSpPr>
            <a:spLocks noGrp="1"/>
          </p:cNvSpPr>
          <p:nvPr>
            <p:ph idx="1"/>
          </p:nvPr>
        </p:nvSpPr>
        <p:spPr/>
        <p:txBody>
          <a:bodyPr/>
          <a:lstStyle/>
          <a:p>
            <a:r>
              <a:rPr lang="lv-LV" altLang="lv-LV"/>
              <a:t>MMA – </a:t>
            </a:r>
            <a:r>
              <a:rPr lang="lv-LV" altLang="lv-LV" i="1"/>
              <a:t>manual metal arc</a:t>
            </a:r>
          </a:p>
          <a:p>
            <a:r>
              <a:rPr lang="lv-LV" altLang="lv-LV"/>
              <a:t>Vienkārši sakot – rokas metināšana ar elektrodu (klasiska metode), nav zaudējusi popularitāti arī mūsdienās, tikai modernā izpildījumā</a:t>
            </a:r>
            <a:endParaRPr lang="en-GB" altLang="lv-LV"/>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7268AA1-988F-4B17-B0AA-E1A8E03A9ED1}"/>
              </a:ext>
            </a:extLst>
          </p:cNvPr>
          <p:cNvSpPr>
            <a:spLocks noGrp="1"/>
          </p:cNvSpPr>
          <p:nvPr>
            <p:ph type="title"/>
          </p:nvPr>
        </p:nvSpPr>
        <p:spPr/>
        <p:txBody>
          <a:bodyPr/>
          <a:lstStyle/>
          <a:p>
            <a:pPr eaLnBrk="1" hangingPunct="1"/>
            <a:r>
              <a:rPr lang="lv-LV" altLang="lv-LV"/>
              <a:t>Slīpēšanas darbi</a:t>
            </a:r>
          </a:p>
        </p:txBody>
      </p:sp>
      <p:graphicFrame>
        <p:nvGraphicFramePr>
          <p:cNvPr id="5" name="Content Placeholder 4">
            <a:extLst>
              <a:ext uri="{FF2B5EF4-FFF2-40B4-BE49-F238E27FC236}">
                <a16:creationId xmlns:a16="http://schemas.microsoft.com/office/drawing/2014/main" id="{B41F9321-DE3F-4CB2-8350-33613769458D}"/>
              </a:ext>
            </a:extLst>
          </p:cNvPr>
          <p:cNvGraphicFramePr>
            <a:graphicFrameLocks noGrp="1"/>
          </p:cNvGraphicFramePr>
          <p:nvPr>
            <p:ph idx="1"/>
          </p:nvPr>
        </p:nvGraphicFramePr>
        <p:xfrm>
          <a:off x="304800" y="1295400"/>
          <a:ext cx="4933950" cy="3932239"/>
        </p:xfrm>
        <a:graphic>
          <a:graphicData uri="http://schemas.openxmlformats.org/drawingml/2006/table">
            <a:tbl>
              <a:tblPr firstRow="1" bandRow="1">
                <a:tableStyleId>{5C22544A-7EE6-4342-B048-85BDC9FD1C3A}</a:tableStyleId>
              </a:tblPr>
              <a:tblGrid>
                <a:gridCol w="1926268">
                  <a:extLst>
                    <a:ext uri="{9D8B030D-6E8A-4147-A177-3AD203B41FA5}">
                      <a16:colId xmlns:a16="http://schemas.microsoft.com/office/drawing/2014/main" val="20000"/>
                    </a:ext>
                  </a:extLst>
                </a:gridCol>
                <a:gridCol w="1520738">
                  <a:extLst>
                    <a:ext uri="{9D8B030D-6E8A-4147-A177-3AD203B41FA5}">
                      <a16:colId xmlns:a16="http://schemas.microsoft.com/office/drawing/2014/main" val="20001"/>
                    </a:ext>
                  </a:extLst>
                </a:gridCol>
                <a:gridCol w="1486944">
                  <a:extLst>
                    <a:ext uri="{9D8B030D-6E8A-4147-A177-3AD203B41FA5}">
                      <a16:colId xmlns:a16="http://schemas.microsoft.com/office/drawing/2014/main" val="20002"/>
                    </a:ext>
                  </a:extLst>
                </a:gridCol>
              </a:tblGrid>
              <a:tr h="365790">
                <a:tc rowSpan="2">
                  <a:txBody>
                    <a:bodyPr/>
                    <a:lstStyle/>
                    <a:p>
                      <a:endParaRPr lang="lv-LV" sz="2400" dirty="0"/>
                    </a:p>
                  </a:txBody>
                  <a:tcPr marL="91443" marR="91443" marT="45724" marB="45724"/>
                </a:tc>
                <a:tc gridSpan="2">
                  <a:txBody>
                    <a:bodyPr/>
                    <a:lstStyle/>
                    <a:p>
                      <a:r>
                        <a:rPr lang="lv-LV" sz="1800" dirty="0"/>
                        <a:t>Troksnis,</a:t>
                      </a:r>
                      <a:r>
                        <a:rPr lang="lv-LV" sz="1800" baseline="0" dirty="0"/>
                        <a:t> dB (A)</a:t>
                      </a:r>
                      <a:endParaRPr lang="lv-LV" sz="1800" dirty="0"/>
                    </a:p>
                  </a:txBody>
                  <a:tcPr marL="91443" marR="91443" marT="45724" marB="45724"/>
                </a:tc>
                <a:tc hMerge="1">
                  <a:txBody>
                    <a:bodyPr/>
                    <a:lstStyle/>
                    <a:p>
                      <a:endParaRPr lang="en-US"/>
                    </a:p>
                  </a:txBody>
                  <a:tcPr/>
                </a:tc>
                <a:extLst>
                  <a:ext uri="{0D108BD9-81ED-4DB2-BD59-A6C34878D82A}">
                    <a16:rowId xmlns:a16="http://schemas.microsoft.com/office/drawing/2014/main" val="10000"/>
                  </a:ext>
                </a:extLst>
              </a:tr>
              <a:tr h="457237">
                <a:tc vMerge="1">
                  <a:txBody>
                    <a:bodyPr/>
                    <a:lstStyle/>
                    <a:p>
                      <a:endParaRPr lang="lv-LV" dirty="0"/>
                    </a:p>
                  </a:txBody>
                  <a:tcPr/>
                </a:tc>
                <a:tc>
                  <a:txBody>
                    <a:bodyPr/>
                    <a:lstStyle/>
                    <a:p>
                      <a:r>
                        <a:rPr lang="lv-LV" sz="2400" dirty="0" err="1"/>
                        <a:t>Laeq</a:t>
                      </a:r>
                      <a:r>
                        <a:rPr lang="lv-LV" sz="2400" dirty="0"/>
                        <a:t> T</a:t>
                      </a:r>
                    </a:p>
                  </a:txBody>
                  <a:tcPr marL="91443" marR="91443" marT="45724" marB="45724"/>
                </a:tc>
                <a:tc>
                  <a:txBody>
                    <a:bodyPr/>
                    <a:lstStyle/>
                    <a:p>
                      <a:r>
                        <a:rPr lang="lv-LV" sz="2400" dirty="0" err="1"/>
                        <a:t>Lex</a:t>
                      </a:r>
                      <a:r>
                        <a:rPr lang="lv-LV" sz="2400" dirty="0"/>
                        <a:t>, 8h</a:t>
                      </a:r>
                    </a:p>
                  </a:txBody>
                  <a:tcPr marL="91443" marR="91443" marT="45724" marB="45724"/>
                </a:tc>
                <a:extLst>
                  <a:ext uri="{0D108BD9-81ED-4DB2-BD59-A6C34878D82A}">
                    <a16:rowId xmlns:a16="http://schemas.microsoft.com/office/drawing/2014/main" val="10001"/>
                  </a:ext>
                </a:extLst>
              </a:tr>
              <a:tr h="823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2400" dirty="0"/>
                        <a:t>Mērījumu</a:t>
                      </a:r>
                      <a:r>
                        <a:rPr lang="lv-LV" sz="2400" baseline="0" dirty="0"/>
                        <a:t> skaits</a:t>
                      </a:r>
                      <a:endParaRPr lang="lv-LV" sz="2400" dirty="0"/>
                    </a:p>
                  </a:txBody>
                  <a:tcPr marL="91443" marR="91443"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2400" dirty="0"/>
                        <a:t>n=74</a:t>
                      </a:r>
                    </a:p>
                  </a:txBody>
                  <a:tcPr marL="91443" marR="91443" marT="45724" marB="45724"/>
                </a:tc>
                <a:tc hMerge="1">
                  <a:txBody>
                    <a:bodyPr/>
                    <a:lstStyle/>
                    <a:p>
                      <a:endParaRPr lang="en-US"/>
                    </a:p>
                  </a:txBody>
                  <a:tcPr/>
                </a:tc>
                <a:extLst>
                  <a:ext uri="{0D108BD9-81ED-4DB2-BD59-A6C34878D82A}">
                    <a16:rowId xmlns:a16="http://schemas.microsoft.com/office/drawing/2014/main" val="10002"/>
                  </a:ext>
                </a:extLst>
              </a:tr>
              <a:tr h="457237">
                <a:tc>
                  <a:txBody>
                    <a:bodyPr/>
                    <a:lstStyle/>
                    <a:p>
                      <a:r>
                        <a:rPr lang="lv-LV" sz="2400" dirty="0"/>
                        <a:t>Vid.</a:t>
                      </a:r>
                    </a:p>
                  </a:txBody>
                  <a:tcPr marL="91443" marR="91443" marT="45724" marB="45724"/>
                </a:tc>
                <a:tc>
                  <a:txBody>
                    <a:bodyPr/>
                    <a:lstStyle/>
                    <a:p>
                      <a:r>
                        <a:rPr lang="lv-LV" sz="2400" dirty="0"/>
                        <a:t>92,0</a:t>
                      </a:r>
                    </a:p>
                  </a:txBody>
                  <a:tcPr marL="91443" marR="91443" marT="45724" marB="45724"/>
                </a:tc>
                <a:tc>
                  <a:txBody>
                    <a:bodyPr/>
                    <a:lstStyle/>
                    <a:p>
                      <a:r>
                        <a:rPr lang="lv-LV" sz="2400" dirty="0"/>
                        <a:t>88,0</a:t>
                      </a:r>
                    </a:p>
                  </a:txBody>
                  <a:tcPr marL="91443" marR="91443" marT="45724" marB="45724"/>
                </a:tc>
                <a:extLst>
                  <a:ext uri="{0D108BD9-81ED-4DB2-BD59-A6C34878D82A}">
                    <a16:rowId xmlns:a16="http://schemas.microsoft.com/office/drawing/2014/main" val="10003"/>
                  </a:ext>
                </a:extLst>
              </a:tr>
              <a:tr h="457237">
                <a:tc>
                  <a:txBody>
                    <a:bodyPr/>
                    <a:lstStyle/>
                    <a:p>
                      <a:r>
                        <a:rPr lang="lv-LV" sz="2400" dirty="0" err="1"/>
                        <a:t>Median</a:t>
                      </a:r>
                      <a:endParaRPr lang="lv-LV" sz="2400" dirty="0"/>
                    </a:p>
                  </a:txBody>
                  <a:tcPr marL="91443" marR="91443" marT="45724" marB="45724"/>
                </a:tc>
                <a:tc>
                  <a:txBody>
                    <a:bodyPr/>
                    <a:lstStyle/>
                    <a:p>
                      <a:r>
                        <a:rPr lang="lv-LV" sz="2400" dirty="0"/>
                        <a:t>92,0</a:t>
                      </a:r>
                    </a:p>
                  </a:txBody>
                  <a:tcPr marL="91443" marR="91443" marT="45724" marB="45724"/>
                </a:tc>
                <a:tc>
                  <a:txBody>
                    <a:bodyPr/>
                    <a:lstStyle/>
                    <a:p>
                      <a:r>
                        <a:rPr lang="lv-LV" sz="2400" dirty="0"/>
                        <a:t>89,0</a:t>
                      </a:r>
                    </a:p>
                  </a:txBody>
                  <a:tcPr marL="91443" marR="91443" marT="45724" marB="45724"/>
                </a:tc>
                <a:extLst>
                  <a:ext uri="{0D108BD9-81ED-4DB2-BD59-A6C34878D82A}">
                    <a16:rowId xmlns:a16="http://schemas.microsoft.com/office/drawing/2014/main" val="10004"/>
                  </a:ext>
                </a:extLst>
              </a:tr>
              <a:tr h="457237">
                <a:tc>
                  <a:txBody>
                    <a:bodyPr/>
                    <a:lstStyle/>
                    <a:p>
                      <a:r>
                        <a:rPr lang="lv-LV" sz="2400" dirty="0"/>
                        <a:t>Min</a:t>
                      </a:r>
                    </a:p>
                  </a:txBody>
                  <a:tcPr marL="91443" marR="91443" marT="45724" marB="45724"/>
                </a:tc>
                <a:tc>
                  <a:txBody>
                    <a:bodyPr/>
                    <a:lstStyle/>
                    <a:p>
                      <a:r>
                        <a:rPr lang="lv-LV" sz="2400" dirty="0"/>
                        <a:t>77,8</a:t>
                      </a:r>
                    </a:p>
                  </a:txBody>
                  <a:tcPr marL="91443" marR="91443" marT="45724" marB="45724"/>
                </a:tc>
                <a:tc>
                  <a:txBody>
                    <a:bodyPr/>
                    <a:lstStyle/>
                    <a:p>
                      <a:r>
                        <a:rPr lang="lv-LV" sz="2400" dirty="0"/>
                        <a:t>70,6</a:t>
                      </a:r>
                    </a:p>
                  </a:txBody>
                  <a:tcPr marL="91443" marR="91443" marT="45724" marB="45724"/>
                </a:tc>
                <a:extLst>
                  <a:ext uri="{0D108BD9-81ED-4DB2-BD59-A6C34878D82A}">
                    <a16:rowId xmlns:a16="http://schemas.microsoft.com/office/drawing/2014/main" val="10005"/>
                  </a:ext>
                </a:extLst>
              </a:tr>
              <a:tr h="457237">
                <a:tc>
                  <a:txBody>
                    <a:bodyPr/>
                    <a:lstStyle/>
                    <a:p>
                      <a:r>
                        <a:rPr lang="lv-LV" sz="2400" dirty="0" err="1"/>
                        <a:t>Max</a:t>
                      </a:r>
                      <a:endParaRPr lang="lv-LV" sz="2400" dirty="0"/>
                    </a:p>
                  </a:txBody>
                  <a:tcPr marL="91443" marR="91443" marT="45724" marB="45724"/>
                </a:tc>
                <a:tc>
                  <a:txBody>
                    <a:bodyPr/>
                    <a:lstStyle/>
                    <a:p>
                      <a:r>
                        <a:rPr lang="lv-LV" sz="2400" dirty="0"/>
                        <a:t>107,2</a:t>
                      </a:r>
                    </a:p>
                  </a:txBody>
                  <a:tcPr marL="91443" marR="91443" marT="45724" marB="45724"/>
                </a:tc>
                <a:tc>
                  <a:txBody>
                    <a:bodyPr/>
                    <a:lstStyle/>
                    <a:p>
                      <a:r>
                        <a:rPr lang="lv-LV" sz="2400" dirty="0"/>
                        <a:t>101,1</a:t>
                      </a:r>
                    </a:p>
                  </a:txBody>
                  <a:tcPr marL="91443" marR="91443" marT="45724" marB="45724"/>
                </a:tc>
                <a:extLst>
                  <a:ext uri="{0D108BD9-81ED-4DB2-BD59-A6C34878D82A}">
                    <a16:rowId xmlns:a16="http://schemas.microsoft.com/office/drawing/2014/main" val="10006"/>
                  </a:ext>
                </a:extLst>
              </a:tr>
              <a:tr h="457237">
                <a:tc>
                  <a:txBody>
                    <a:bodyPr/>
                    <a:lstStyle/>
                    <a:p>
                      <a:r>
                        <a:rPr lang="lv-LV" sz="2400" dirty="0">
                          <a:solidFill>
                            <a:srgbClr val="7030A0"/>
                          </a:solidFill>
                        </a:rPr>
                        <a:t>AER</a:t>
                      </a:r>
                    </a:p>
                  </a:txBody>
                  <a:tcPr marL="91443" marR="91443" marT="45724" marB="45724"/>
                </a:tc>
                <a:tc>
                  <a:txBody>
                    <a:bodyPr/>
                    <a:lstStyle/>
                    <a:p>
                      <a:r>
                        <a:rPr lang="lv-LV" sz="2400" dirty="0">
                          <a:solidFill>
                            <a:srgbClr val="7030A0"/>
                          </a:solidFill>
                        </a:rPr>
                        <a:t>87,0</a:t>
                      </a:r>
                    </a:p>
                  </a:txBody>
                  <a:tcPr marL="91443" marR="91443" marT="45724" marB="45724"/>
                </a:tc>
                <a:tc>
                  <a:txBody>
                    <a:bodyPr/>
                    <a:lstStyle/>
                    <a:p>
                      <a:r>
                        <a:rPr lang="lv-LV" sz="2400" dirty="0">
                          <a:solidFill>
                            <a:srgbClr val="7030A0"/>
                          </a:solidFill>
                        </a:rPr>
                        <a:t>87,0</a:t>
                      </a:r>
                    </a:p>
                  </a:txBody>
                  <a:tcPr marL="91443" marR="91443" marT="45724" marB="45724"/>
                </a:tc>
                <a:extLst>
                  <a:ext uri="{0D108BD9-81ED-4DB2-BD59-A6C34878D82A}">
                    <a16:rowId xmlns:a16="http://schemas.microsoft.com/office/drawing/2014/main" val="10007"/>
                  </a:ext>
                </a:extLst>
              </a:tr>
            </a:tbl>
          </a:graphicData>
        </a:graphic>
      </p:graphicFrame>
      <p:sp>
        <p:nvSpPr>
          <p:cNvPr id="27690" name="Slide Number Placeholder 3">
            <a:extLst>
              <a:ext uri="{FF2B5EF4-FFF2-40B4-BE49-F238E27FC236}">
                <a16:creationId xmlns:a16="http://schemas.microsoft.com/office/drawing/2014/main" id="{989D7872-D13D-4B81-91B6-18B0E4D6A971}"/>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E6CFB55-6960-4EC1-A70C-2ED921F9E088}" type="slidenum">
              <a:rPr lang="en-US" altLang="lv-LV" smtClean="0"/>
              <a:pPr>
                <a:spcBef>
                  <a:spcPct val="0"/>
                </a:spcBef>
                <a:buFontTx/>
                <a:buNone/>
              </a:pPr>
              <a:t>9</a:t>
            </a:fld>
            <a:endParaRPr lang="en-US" altLang="lv-LV" sz="1200">
              <a:solidFill>
                <a:srgbClr val="898989"/>
              </a:solidFill>
            </a:endParaRPr>
          </a:p>
        </p:txBody>
      </p:sp>
    </p:spTree>
    <p:extLst>
      <p:ext uri="{BB962C8B-B14F-4D97-AF65-F5344CB8AC3E}">
        <p14:creationId xmlns:p14="http://schemas.microsoft.com/office/powerpoint/2010/main" val="12292764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ADE58EB8-3A7E-4717-87DF-D094B9E37B5C}"/>
              </a:ext>
            </a:extLst>
          </p:cNvPr>
          <p:cNvSpPr>
            <a:spLocks noGrp="1"/>
          </p:cNvSpPr>
          <p:nvPr>
            <p:ph type="title"/>
          </p:nvPr>
        </p:nvSpPr>
        <p:spPr>
          <a:xfrm>
            <a:off x="457200" y="274638"/>
            <a:ext cx="8229600" cy="639762"/>
          </a:xfrm>
        </p:spPr>
        <p:txBody>
          <a:bodyPr/>
          <a:lstStyle/>
          <a:p>
            <a:br>
              <a:rPr lang="en-US" altLang="en-US" sz="2800"/>
            </a:br>
            <a:br>
              <a:rPr lang="en-US" altLang="en-US" sz="2800"/>
            </a:br>
            <a:r>
              <a:rPr lang="en-US" altLang="en-US" sz="2800"/>
              <a:t>Rokas lokmetināšana ar pārklātiem elektrodiem (MMA)</a:t>
            </a:r>
            <a:br>
              <a:rPr lang="en-US" altLang="en-US" b="0"/>
            </a:br>
            <a:endParaRPr lang="en-US" altLang="en-US"/>
          </a:p>
        </p:txBody>
      </p:sp>
      <p:pic>
        <p:nvPicPr>
          <p:cNvPr id="98307" name="Content Placeholder 3">
            <a:extLst>
              <a:ext uri="{FF2B5EF4-FFF2-40B4-BE49-F238E27FC236}">
                <a16:creationId xmlns:a16="http://schemas.microsoft.com/office/drawing/2014/main" id="{48EB70E6-41A0-4D8E-B1AC-7C68653A43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075" y="1135063"/>
            <a:ext cx="8747125" cy="4791075"/>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B22FE6E-52E3-4042-A3AA-FD3C797F8B5F}"/>
              </a:ext>
            </a:extLst>
          </p:cNvPr>
          <p:cNvSpPr>
            <a:spLocks noGrp="1"/>
          </p:cNvSpPr>
          <p:nvPr>
            <p:ph type="title"/>
          </p:nvPr>
        </p:nvSpPr>
        <p:spPr>
          <a:xfrm>
            <a:off x="857223" y="214290"/>
            <a:ext cx="7786743" cy="694430"/>
          </a:xfrm>
        </p:spPr>
        <p:txBody>
          <a:bodyPr/>
          <a:lstStyle/>
          <a:p>
            <a:r>
              <a:rPr lang="lv-LV" altLang="lv-LV" dirty="0"/>
              <a:t>Shematiski</a:t>
            </a:r>
            <a:endParaRPr lang="en-GB" altLang="lv-LV" dirty="0"/>
          </a:p>
        </p:txBody>
      </p:sp>
      <p:pic>
        <p:nvPicPr>
          <p:cNvPr id="99332" name="Picture 2">
            <a:extLst>
              <a:ext uri="{FF2B5EF4-FFF2-40B4-BE49-F238E27FC236}">
                <a16:creationId xmlns:a16="http://schemas.microsoft.com/office/drawing/2014/main" id="{AD0FD567-CA45-4E4F-88E2-C525E1A0B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750071"/>
            <a:ext cx="5867400" cy="546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8D1CDA18-4185-4B85-AE9C-73C9C89BF8B6}"/>
              </a:ext>
            </a:extLst>
          </p:cNvPr>
          <p:cNvSpPr>
            <a:spLocks noGrp="1"/>
          </p:cNvSpPr>
          <p:nvPr>
            <p:ph type="title"/>
          </p:nvPr>
        </p:nvSpPr>
        <p:spPr/>
        <p:txBody>
          <a:bodyPr/>
          <a:lstStyle/>
          <a:p>
            <a:endParaRPr lang="en-US" altLang="en-US"/>
          </a:p>
        </p:txBody>
      </p:sp>
      <p:pic>
        <p:nvPicPr>
          <p:cNvPr id="101379" name="Content Placeholder 3">
            <a:extLst>
              <a:ext uri="{FF2B5EF4-FFF2-40B4-BE49-F238E27FC236}">
                <a16:creationId xmlns:a16="http://schemas.microsoft.com/office/drawing/2014/main" id="{F8DB6D3B-51A8-4C15-A5B9-AB4082BE6DD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30226" y="1051305"/>
            <a:ext cx="8113740" cy="4755389"/>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145768E-63B7-4391-B108-8014DBBE6E82}"/>
              </a:ext>
            </a:extLst>
          </p:cNvPr>
          <p:cNvSpPr>
            <a:spLocks noGrp="1"/>
          </p:cNvSpPr>
          <p:nvPr>
            <p:ph type="title"/>
          </p:nvPr>
        </p:nvSpPr>
        <p:spPr/>
        <p:txBody>
          <a:bodyPr/>
          <a:lstStyle/>
          <a:p>
            <a:endParaRPr lang="en-US" altLang="en-US"/>
          </a:p>
        </p:txBody>
      </p:sp>
      <p:pic>
        <p:nvPicPr>
          <p:cNvPr id="102403" name="Content Placeholder 3">
            <a:extLst>
              <a:ext uri="{FF2B5EF4-FFF2-40B4-BE49-F238E27FC236}">
                <a16:creationId xmlns:a16="http://schemas.microsoft.com/office/drawing/2014/main" id="{E0223D7C-D4A0-4B1C-AC54-6F81F781FCB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57223" y="736239"/>
            <a:ext cx="7786743" cy="5052179"/>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9B76D9A6-BF01-4BDC-82C0-235893AFB81C}"/>
              </a:ext>
            </a:extLst>
          </p:cNvPr>
          <p:cNvSpPr>
            <a:spLocks noGrp="1"/>
          </p:cNvSpPr>
          <p:nvPr>
            <p:ph type="title"/>
          </p:nvPr>
        </p:nvSpPr>
        <p:spPr>
          <a:xfrm>
            <a:off x="457200" y="274638"/>
            <a:ext cx="8229600" cy="487362"/>
          </a:xfrm>
        </p:spPr>
        <p:txBody>
          <a:bodyPr/>
          <a:lstStyle/>
          <a:p>
            <a:r>
              <a:rPr lang="en-US" altLang="en-US"/>
              <a:t>Degļa uzbūve</a:t>
            </a:r>
          </a:p>
        </p:txBody>
      </p:sp>
      <p:pic>
        <p:nvPicPr>
          <p:cNvPr id="107523" name="Content Placeholder 3">
            <a:extLst>
              <a:ext uri="{FF2B5EF4-FFF2-40B4-BE49-F238E27FC236}">
                <a16:creationId xmlns:a16="http://schemas.microsoft.com/office/drawing/2014/main" id="{C5BAFFB5-4BA1-4461-8662-0DF5693D6F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0213" y="838200"/>
            <a:ext cx="8108950" cy="5135563"/>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C9E98850-2B2F-4BA3-94E5-97FD8A6FCA7F}"/>
              </a:ext>
            </a:extLst>
          </p:cNvPr>
          <p:cNvSpPr>
            <a:spLocks noGrp="1"/>
          </p:cNvSpPr>
          <p:nvPr>
            <p:ph type="title"/>
          </p:nvPr>
        </p:nvSpPr>
        <p:spPr/>
        <p:txBody>
          <a:bodyPr/>
          <a:lstStyle/>
          <a:p>
            <a:r>
              <a:rPr lang="lv-LV" altLang="en-US"/>
              <a:t>Daži darba aizsardzības aspekti </a:t>
            </a:r>
            <a:endParaRPr lang="en-US" altLang="en-US"/>
          </a:p>
        </p:txBody>
      </p:sp>
      <p:sp>
        <p:nvSpPr>
          <p:cNvPr id="124931" name="Content Placeholder 1">
            <a:extLst>
              <a:ext uri="{FF2B5EF4-FFF2-40B4-BE49-F238E27FC236}">
                <a16:creationId xmlns:a16="http://schemas.microsoft.com/office/drawing/2014/main" id="{AD41DEF9-020D-470E-B4D0-3A93499EB121}"/>
              </a:ext>
            </a:extLst>
          </p:cNvPr>
          <p:cNvSpPr>
            <a:spLocks noGrp="1"/>
          </p:cNvSpPr>
          <p:nvPr>
            <p:ph idx="1"/>
          </p:nvPr>
        </p:nvSpPr>
        <p:spPr/>
        <p:txBody>
          <a:bodyPr/>
          <a:lstStyle/>
          <a:p>
            <a:r>
              <a:rPr lang="lv-LV" altLang="lv-LV"/>
              <a:t>Ļoti liela nozīme gan metināšanas veidam, gan elektrodiem un gāzēm</a:t>
            </a:r>
          </a:p>
          <a:p>
            <a:r>
              <a:rPr lang="lv-LV" altLang="lv-LV"/>
              <a:t>Nozīme ventilācijas sistēmām, posteņu iekārtojumiem, darba paradumiem </a:t>
            </a:r>
            <a:endParaRPr lang="en-GB" altLang="lv-LV"/>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65CF7D25-76E6-4B8A-A013-11FF8ACAB35C}"/>
              </a:ext>
            </a:extLst>
          </p:cNvPr>
          <p:cNvSpPr>
            <a:spLocks noGrp="1"/>
          </p:cNvSpPr>
          <p:nvPr>
            <p:ph type="title"/>
          </p:nvPr>
        </p:nvSpPr>
        <p:spPr/>
        <p:txBody>
          <a:bodyPr/>
          <a:lstStyle/>
          <a:p>
            <a:endParaRPr lang="en-US" altLang="en-US"/>
          </a:p>
        </p:txBody>
      </p:sp>
      <p:pic>
        <p:nvPicPr>
          <p:cNvPr id="125955" name="Content Placeholder 3">
            <a:extLst>
              <a:ext uri="{FF2B5EF4-FFF2-40B4-BE49-F238E27FC236}">
                <a16:creationId xmlns:a16="http://schemas.microsoft.com/office/drawing/2014/main" id="{F4EC7D30-DE38-4F55-92D3-4599391F5A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76200"/>
            <a:ext cx="8393113" cy="5668963"/>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C3587F99-1DC2-4D7C-9ABD-7A0271F6816E}"/>
              </a:ext>
            </a:extLst>
          </p:cNvPr>
          <p:cNvSpPr>
            <a:spLocks noGrp="1"/>
          </p:cNvSpPr>
          <p:nvPr>
            <p:ph type="title"/>
          </p:nvPr>
        </p:nvSpPr>
        <p:spPr/>
        <p:txBody>
          <a:bodyPr/>
          <a:lstStyle/>
          <a:p>
            <a:r>
              <a:rPr lang="lv-LV" altLang="lv-LV"/>
              <a:t>Elektrodu veidi</a:t>
            </a:r>
          </a:p>
        </p:txBody>
      </p:sp>
      <p:sp>
        <p:nvSpPr>
          <p:cNvPr id="126979" name="Footer Placeholder 4">
            <a:extLst>
              <a:ext uri="{FF2B5EF4-FFF2-40B4-BE49-F238E27FC236}">
                <a16:creationId xmlns:a16="http://schemas.microsoft.com/office/drawing/2014/main" id="{93AE9E8E-FEE6-4B19-A726-18698202F5F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lv-LV" sz="2000">
                <a:solidFill>
                  <a:srgbClr val="898989"/>
                </a:solidFill>
              </a:rPr>
              <a:t>Darba drošības un vides veselības institūts</a:t>
            </a:r>
          </a:p>
        </p:txBody>
      </p:sp>
      <p:sp>
        <p:nvSpPr>
          <p:cNvPr id="126980" name="Slide Number Placeholder 5">
            <a:extLst>
              <a:ext uri="{FF2B5EF4-FFF2-40B4-BE49-F238E27FC236}">
                <a16:creationId xmlns:a16="http://schemas.microsoft.com/office/drawing/2014/main" id="{FADFB4D5-D505-46EC-AABF-30617DE7BB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24D7B0-3D46-4C6E-9789-5DDDDC7D79D5}" type="slidenum">
              <a:rPr lang="en-US" altLang="lv-LV" sz="1200">
                <a:solidFill>
                  <a:srgbClr val="898989"/>
                </a:solidFill>
              </a:rPr>
              <a:pPr>
                <a:spcBef>
                  <a:spcPct val="0"/>
                </a:spcBef>
                <a:buFontTx/>
                <a:buNone/>
              </a:pPr>
              <a:t>97</a:t>
            </a:fld>
            <a:endParaRPr lang="en-US" altLang="lv-LV" sz="1200">
              <a:solidFill>
                <a:srgbClr val="898989"/>
              </a:solidFill>
            </a:endParaRPr>
          </a:p>
        </p:txBody>
      </p:sp>
      <p:pic>
        <p:nvPicPr>
          <p:cNvPr id="126981" name="Picture 2">
            <a:extLst>
              <a:ext uri="{FF2B5EF4-FFF2-40B4-BE49-F238E27FC236}">
                <a16:creationId xmlns:a16="http://schemas.microsoft.com/office/drawing/2014/main" id="{80565636-E10E-4B2E-9C81-8520558CAC4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3850" y="1412875"/>
            <a:ext cx="6688138" cy="4997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2" name="Content Placeholder 9">
            <a:extLst>
              <a:ext uri="{FF2B5EF4-FFF2-40B4-BE49-F238E27FC236}">
                <a16:creationId xmlns:a16="http://schemas.microsoft.com/office/drawing/2014/main" id="{63939A84-C975-40AE-94CA-0D1BC73323D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237038" y="115888"/>
            <a:ext cx="4906962" cy="1368425"/>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7">
            <a:extLst>
              <a:ext uri="{FF2B5EF4-FFF2-40B4-BE49-F238E27FC236}">
                <a16:creationId xmlns:a16="http://schemas.microsoft.com/office/drawing/2014/main" id="{E4A8D417-E105-4180-B11A-FB83DBFB2CEE}"/>
              </a:ext>
            </a:extLst>
          </p:cNvPr>
          <p:cNvSpPr>
            <a:spLocks noGrp="1"/>
          </p:cNvSpPr>
          <p:nvPr>
            <p:ph type="title"/>
          </p:nvPr>
        </p:nvSpPr>
        <p:spPr>
          <a:xfrm>
            <a:off x="179388" y="260350"/>
            <a:ext cx="8856662" cy="1584325"/>
          </a:xfrm>
        </p:spPr>
        <p:txBody>
          <a:bodyPr/>
          <a:lstStyle/>
          <a:p>
            <a:r>
              <a:rPr lang="lv-LV" altLang="lv-LV" sz="2400" b="0"/>
              <a:t>Metināšanas aerosola mediānas koncentrācijas darba vides gaisā, veicot dažādus metālapstrādes darbus</a:t>
            </a:r>
            <a:br>
              <a:rPr lang="lv-LV" altLang="lv-LV" sz="2400" b="0"/>
            </a:br>
            <a:r>
              <a:rPr lang="lv-LV" altLang="lv-LV" sz="2000" b="0"/>
              <a:t> (1 – elektrometināšana, 2 – gāzes metināšana, 3 – gāzes griešana, 4 – citi veidi)</a:t>
            </a:r>
          </a:p>
        </p:txBody>
      </p:sp>
      <p:sp>
        <p:nvSpPr>
          <p:cNvPr id="128003" name="Footer Placeholder 4">
            <a:extLst>
              <a:ext uri="{FF2B5EF4-FFF2-40B4-BE49-F238E27FC236}">
                <a16:creationId xmlns:a16="http://schemas.microsoft.com/office/drawing/2014/main" id="{155CEB5F-6151-49E8-9EE8-BEE5F8BC3B20}"/>
              </a:ext>
            </a:extLst>
          </p:cNvPr>
          <p:cNvSpPr>
            <a:spLocks noGrp="1"/>
          </p:cNvSpPr>
          <p:nvPr>
            <p:ph type="ftr" sz="quarter" idx="10"/>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1400" b="1" kern="1200">
                <a:solidFill>
                  <a:srgbClr val="898989"/>
                </a:solidFill>
                <a:latin typeface="Calibri" panose="020F0502020204030204"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r>
              <a:rPr lang="lv-LV" altLang="en-US"/>
              <a:t>Programma “Transports”</a:t>
            </a:r>
            <a:endParaRPr lang="en-US" altLang="lv-LV" sz="1400">
              <a:solidFill>
                <a:srgbClr val="000000"/>
              </a:solidFill>
            </a:endParaRPr>
          </a:p>
        </p:txBody>
      </p:sp>
      <p:sp>
        <p:nvSpPr>
          <p:cNvPr id="128004" name="Slide Number Placeholder 5">
            <a:extLst>
              <a:ext uri="{FF2B5EF4-FFF2-40B4-BE49-F238E27FC236}">
                <a16:creationId xmlns:a16="http://schemas.microsoft.com/office/drawing/2014/main" id="{A26F5BA6-2D3A-4601-B543-CC06A24DC1B7}"/>
              </a:ext>
            </a:extLst>
          </p:cNvPr>
          <p:cNvSpPr>
            <a:spLocks noGrp="1"/>
          </p:cNvSpPr>
          <p:nvPr>
            <p:ph type="sldNum" sz="quarter" idx="11"/>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defRPr/>
            </a:pPr>
            <a:fld id="{46721C34-0989-440C-B9B2-0971ACB85AE4}" type="slidenum">
              <a:rPr lang="en-US" altLang="lv-LV" smtClean="0"/>
              <a:pPr>
                <a:spcBef>
                  <a:spcPct val="0"/>
                </a:spcBef>
                <a:buFontTx/>
                <a:buNone/>
                <a:defRPr/>
              </a:pPr>
              <a:t>98</a:t>
            </a:fld>
            <a:endParaRPr lang="en-US" altLang="lv-LV" sz="1200">
              <a:solidFill>
                <a:srgbClr val="000000"/>
              </a:solidFill>
            </a:endParaRPr>
          </a:p>
        </p:txBody>
      </p:sp>
      <p:pic>
        <p:nvPicPr>
          <p:cNvPr id="128005" name="Picture 2">
            <a:extLst>
              <a:ext uri="{FF2B5EF4-FFF2-40B4-BE49-F238E27FC236}">
                <a16:creationId xmlns:a16="http://schemas.microsoft.com/office/drawing/2014/main" id="{928171A9-BE8A-4BF2-8593-4ECA988888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773238"/>
            <a:ext cx="7632700" cy="4552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431CD2B79AC61F42A124C2CEFAA390A9" ma:contentTypeVersion="0" ma:contentTypeDescription="Izveidot jaunu dokumentu." ma:contentTypeScope="" ma:versionID="25ce8bab2a4c82042c23900185beadbb">
  <xsd:schema xmlns:xsd="http://www.w3.org/2001/XMLSchema" xmlns:p="http://schemas.microsoft.com/office/2006/metadata/properties" targetNamespace="http://schemas.microsoft.com/office/2006/metadata/properties" ma:root="true" ma:fieldsID="03f02128687e48d6f6cc7d7a99a2c2f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ma:readOnly="true"/>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D5DCEF-F8A0-440A-99EE-E8069B03FB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7887137-3DA8-41E7-8276-8054ACD6D229}">
  <ds:schemaRefs>
    <ds:schemaRef ds:uri="http://schemas.microsoft.com/office/2006/metadata/longProperties"/>
  </ds:schemaRefs>
</ds:datastoreItem>
</file>

<file path=customXml/itemProps3.xml><?xml version="1.0" encoding="utf-8"?>
<ds:datastoreItem xmlns:ds="http://schemas.openxmlformats.org/officeDocument/2006/customXml" ds:itemID="{07FDEF95-9B99-491A-AD1D-DC1076C96C28}">
  <ds:schemaRefs>
    <ds:schemaRef ds:uri="http://schemas.microsoft.com/sharepoint/v3/contenttype/forms"/>
  </ds:schemaRefs>
</ds:datastoreItem>
</file>

<file path=customXml/itemProps4.xml><?xml version="1.0" encoding="utf-8"?>
<ds:datastoreItem xmlns:ds="http://schemas.openxmlformats.org/officeDocument/2006/customXml" ds:itemID="{94B67A99-68FB-4511-8531-73739D38A15C}">
  <ds:schemaRefs>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344</TotalTime>
  <Words>3704</Words>
  <Application>Microsoft Office PowerPoint</Application>
  <PresentationFormat>On-screen Show (4:3)</PresentationFormat>
  <Paragraphs>731</Paragraphs>
  <Slides>98</Slides>
  <Notes>98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98</vt:i4>
      </vt:variant>
    </vt:vector>
  </HeadingPairs>
  <TitlesOfParts>
    <vt:vector size="109" baseType="lpstr">
      <vt:lpstr>MS PGothic</vt:lpstr>
      <vt:lpstr>Arial</vt:lpstr>
      <vt:lpstr>Arial Narrow</vt:lpstr>
      <vt:lpstr>Arial Unicode MS</vt:lpstr>
      <vt:lpstr>Calibri</vt:lpstr>
      <vt:lpstr>Symbol</vt:lpstr>
      <vt:lpstr>Times New Roman</vt:lpstr>
      <vt:lpstr>Verdana</vt:lpstr>
      <vt:lpstr>Wingdings</vt:lpstr>
      <vt:lpstr>ヒラギノ角ゴ Pro W3</vt:lpstr>
      <vt:lpstr>Blank Presentation</vt:lpstr>
      <vt:lpstr>ESF projekts "Darba drošības normatīvo aktu praktiskās ieviešanas un uzraudzības pilnveidošana " (Nr.7.3.1.0/16/I/001)</vt:lpstr>
      <vt:lpstr>Darba vides riski metālapstrāde un samazināšanas iespējas tiem</vt:lpstr>
      <vt:lpstr>Darba vides risks</vt:lpstr>
      <vt:lpstr>Fizikālie faktori</vt:lpstr>
      <vt:lpstr>Darba vietas iekārtojums</vt:lpstr>
      <vt:lpstr>Troksnis</vt:lpstr>
      <vt:lpstr>Frēzēšanas darbi</vt:lpstr>
      <vt:lpstr>Virpošanas darbi</vt:lpstr>
      <vt:lpstr>Slīpēšanas darbi</vt:lpstr>
      <vt:lpstr>Zāģēšanas darbi</vt:lpstr>
      <vt:lpstr>Troksnis – ko var darīt?</vt:lpstr>
      <vt:lpstr>Vibrācija</vt:lpstr>
      <vt:lpstr>Plaukstas-rokas vibrācija</vt:lpstr>
      <vt:lpstr>Vispārējā vibrācija</vt:lpstr>
      <vt:lpstr>Starojums</vt:lpstr>
      <vt:lpstr>PowerPoint Presentation</vt:lpstr>
      <vt:lpstr>Apgaismojums</vt:lpstr>
      <vt:lpstr>Apgaismojums (Lx) – dažādos darbos</vt:lpstr>
      <vt:lpstr>PowerPoint Presentation</vt:lpstr>
      <vt:lpstr>Citi fizikālie faktori</vt:lpstr>
      <vt:lpstr>Mikroklimats</vt:lpstr>
      <vt:lpstr>ERGONOMISKIE FAKTORI </vt:lpstr>
      <vt:lpstr>PowerPoint Presentation</vt:lpstr>
      <vt:lpstr>PSIHOLOĢISKIE UN SOCIĀLIE FAKTORI</vt:lpstr>
      <vt:lpstr>PowerPoint Presentation</vt:lpstr>
      <vt:lpstr>PowerPoint Presentation</vt:lpstr>
      <vt:lpstr>ĶĪMISKIE FAKTORI UN PUTEKĻI</vt:lpstr>
      <vt:lpstr>PowerPoint Presentation</vt:lpstr>
      <vt:lpstr>Ķīmiskās vielas</vt:lpstr>
      <vt:lpstr>Ķīmiskās vielas metālapstrādē</vt:lpstr>
      <vt:lpstr>Metināšanas aerosoli un smagie metāli</vt:lpstr>
      <vt:lpstr>Eļļas (eļļas aerosoli)</vt:lpstr>
      <vt:lpstr>Šķīdinātāji, mazgājamie, eļļojamie  utmldz. līdzekļi</vt:lpstr>
      <vt:lpstr>Metināšanas darbi</vt:lpstr>
      <vt:lpstr>Putekļi</vt:lpstr>
      <vt:lpstr>PowerPoint Presentation</vt:lpstr>
      <vt:lpstr>Sprādzienbīstamība</vt:lpstr>
      <vt:lpstr>Lokālā ventilācija</vt:lpstr>
      <vt:lpstr>BIOLOĢISKIE FAKTORI</vt:lpstr>
      <vt:lpstr>TRAUMATISMA RISKA FAKTORI</vt:lpstr>
      <vt:lpstr>PowerPoint Presentation</vt:lpstr>
      <vt:lpstr>Darba aprīkojums</vt:lpstr>
      <vt:lpstr>PowerPoint Presentation</vt:lpstr>
      <vt:lpstr>Darba aprīkojums</vt:lpstr>
      <vt:lpstr>Darbarīki</vt:lpstr>
      <vt:lpstr>Apdedzināšanās, applaucēšanās</vt:lpstr>
      <vt:lpstr>Krītoši priekšmeti</vt:lpstr>
      <vt:lpstr>Darbs augstumā</vt:lpstr>
      <vt:lpstr>Pārvietojamās trepes</vt:lpstr>
      <vt:lpstr>Iekšējais transports, satiksme, ārējais transports</vt:lpstr>
      <vt:lpstr>Aizķeršanās</vt:lpstr>
      <vt:lpstr>PowerPoint Presentation</vt:lpstr>
      <vt:lpstr>DROŠĪBAS ZĪMES</vt:lpstr>
      <vt:lpstr>PowerPoint Presentation</vt:lpstr>
      <vt:lpstr>Signālkrāsojums</vt:lpstr>
      <vt:lpstr>Akustisks signāls</vt:lpstr>
      <vt:lpstr>Roku signāli</vt:lpstr>
      <vt:lpstr>INDIVIDUĀLĀS AIZSARDZĪBAS LĪDZEKĻI</vt:lpstr>
      <vt:lpstr>Individuālie aizsardzības līdzekļi (IAL)</vt:lpstr>
      <vt:lpstr>PowerPoint Presentation</vt:lpstr>
      <vt:lpstr>PowerPoint Presentation</vt:lpstr>
      <vt:lpstr>PowerPoint Presentation</vt:lpstr>
      <vt:lpstr>PowerPoint Presentation</vt:lpstr>
      <vt:lpstr>PowerPoint Presentation</vt:lpstr>
      <vt:lpstr>PowerPoint Presentation</vt:lpstr>
      <vt:lpstr>IAL marķējums</vt:lpstr>
      <vt:lpstr>NODARBINĀTO VESELĪBAS STĀVOKLIS</vt:lpstr>
      <vt:lpstr>Elektrodrošība</vt:lpstr>
      <vt:lpstr>Pirmās palīdzības aptieciņa</vt:lpstr>
      <vt:lpstr>Metāla nogurums - riski</vt:lpstr>
      <vt:lpstr>Par ko neaizdomājamies</vt:lpstr>
      <vt:lpstr>Preventīvie pasākumi</vt:lpstr>
      <vt:lpstr>Apmācība</vt:lpstr>
      <vt:lpstr>Preventīvi</vt:lpstr>
      <vt:lpstr>Procesu izprašana kas, kur un kāpēc!</vt:lpstr>
      <vt:lpstr>Cik daudzpusīga metālapstrāde</vt:lpstr>
      <vt:lpstr>PowerPoint Presentation</vt:lpstr>
      <vt:lpstr>Mehāniskā griešana</vt:lpstr>
      <vt:lpstr>Griešana ar ripu</vt:lpstr>
      <vt:lpstr>Termiskā metāla griešana</vt:lpstr>
      <vt:lpstr>Lāzergriešana </vt:lpstr>
      <vt:lpstr>Plazmas griešana </vt:lpstr>
      <vt:lpstr>PowerPoint Presentation</vt:lpstr>
      <vt:lpstr>Metināšana</vt:lpstr>
      <vt:lpstr>Metināšana</vt:lpstr>
      <vt:lpstr>Metināšanas pielietojums</vt:lpstr>
      <vt:lpstr>Svarīgākie veidi</vt:lpstr>
      <vt:lpstr>PowerPoint Presentation</vt:lpstr>
      <vt:lpstr>Metināšanas klasika - MMA</vt:lpstr>
      <vt:lpstr>  Rokas lokmetināšana ar pārklātiem elektrodiem (MMA) </vt:lpstr>
      <vt:lpstr>Shematiski</vt:lpstr>
      <vt:lpstr>PowerPoint Presentation</vt:lpstr>
      <vt:lpstr>PowerPoint Presentation</vt:lpstr>
      <vt:lpstr>Degļa uzbūve</vt:lpstr>
      <vt:lpstr>Daži darba aizsardzības aspekti </vt:lpstr>
      <vt:lpstr>PowerPoint Presentation</vt:lpstr>
      <vt:lpstr>Elektrodu veidi</vt:lpstr>
      <vt:lpstr>Metināšanas aerosola mediānas koncentrācijas darba vides gaisā, veicot dažādus metālapstrādes darbus  (1 – elektrometināšana, 2 – gāzes metināšana, 3 – gāzes griešana, 4 – citi veidi)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ESF projekts "Darba drošības normatīvo aktu praktiskās ieviešanas un uzraudzības pilnveidošana " (Nr.7.3.1.0/16/I/001)</dc:title>
  <dc:creator>Viesturs Smeiss</dc:creator>
  <cp:lastModifiedBy>Kristiāna Venžega</cp:lastModifiedBy>
  <cp:revision>109</cp:revision>
  <cp:lastPrinted>2021-02-18T07:30:45Z</cp:lastPrinted>
  <dcterms:created xsi:type="dcterms:W3CDTF">2021-01-21T09:14:10Z</dcterms:created>
  <dcterms:modified xsi:type="dcterms:W3CDTF">2022-10-28T06:39:40Z</dcterms:modified>
</cp:coreProperties>
</file>